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Gill Sans MT" panose="020B0502020104020203" pitchFamily="3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i79x14kccYD//xkTdZeZCQdQdE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5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23661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8020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0812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68397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9568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0480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4" name="Google Shape;16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3631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0" name="Google Shape;1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2291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7" name="Google Shape;1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6890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00703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82360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8749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8244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6889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1210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3932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1760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e702cf75f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e702cf75f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1e702cf75f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9834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9466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1418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early-years-class-management/early-years-transition/new-parent-meetings-transition-classroom-management-early-years" TargetMode="Externa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/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0"/>
          <p:cNvSpPr txBox="1"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1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/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1"/>
          <p:cNvSpPr txBox="1"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Box">
  <p:cSld name="Title Slide with Box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/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72497" y="5734211"/>
            <a:ext cx="576495" cy="580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3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/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3"/>
          <p:cNvSpPr txBox="1"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/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4"/>
          <p:cNvSpPr txBox="1"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5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/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">
  <p:cSld name="6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/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6"/>
          <p:cNvSpPr txBox="1"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and Content">
  <p:cSld name="7_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/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7"/>
          <p:cNvSpPr txBox="1"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8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0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3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2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32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5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5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85" name="Google Shape;85;p35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86" name="Google Shape;86;p3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6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6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36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93" name="Google Shape;93;p3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7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3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8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8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3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9">
            <a:hlinkClick r:id="rId3"/>
          </p:cNvPr>
          <p:cNvSpPr/>
          <p:nvPr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9">
            <a:hlinkClick r:id="rId4"/>
          </p:cNvPr>
          <p:cNvSpPr/>
          <p:nvPr/>
        </p:nvSpPr>
        <p:spPr>
          <a:xfrm>
            <a:off x="0" y="5827923"/>
            <a:ext cx="1288973" cy="1030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ims Slide">
  <p:cSld name="Aims Slid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 txBox="1">
            <a:spLocks noGrp="1"/>
          </p:cNvSpPr>
          <p:nvPr>
            <p:ph type="title"/>
          </p:nvPr>
        </p:nvSpPr>
        <p:spPr>
          <a:xfrm>
            <a:off x="457198" y="0"/>
            <a:ext cx="8196451" cy="2686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b="1" dirty="0">
                <a:latin typeface="Gill Sans MT" panose="020B0502020104020203" pitchFamily="34" charset="0"/>
              </a:rPr>
              <a:t>EYFS Curriculum </a:t>
            </a:r>
            <a:br>
              <a:rPr lang="en-GB" b="1" dirty="0">
                <a:latin typeface="Gill Sans MT" panose="020B0502020104020203" pitchFamily="34" charset="0"/>
              </a:rPr>
            </a:br>
            <a:r>
              <a:rPr lang="en-GB" b="1" dirty="0">
                <a:latin typeface="Gill Sans MT" panose="020B0502020104020203" pitchFamily="34" charset="0"/>
              </a:rPr>
              <a:t>at Holly Park School</a:t>
            </a:r>
            <a:br>
              <a:rPr lang="en-GB" dirty="0"/>
            </a:br>
            <a:br>
              <a:rPr lang="en-GB" dirty="0"/>
            </a:br>
            <a:r>
              <a:rPr lang="en-GB" b="1" i="1" dirty="0">
                <a:solidFill>
                  <a:srgbClr val="00B050"/>
                </a:solidFill>
                <a:latin typeface="Gill Sans MT" panose="020B0502020104020203" pitchFamily="34" charset="0"/>
              </a:rPr>
              <a:t>Meeting for Nursery and Reception Parents</a:t>
            </a:r>
            <a:br>
              <a:rPr lang="en-GB" b="1" i="1" dirty="0">
                <a:solidFill>
                  <a:srgbClr val="00B050"/>
                </a:solidFill>
                <a:latin typeface="Gill Sans MT" panose="020B0502020104020203" pitchFamily="34" charset="0"/>
              </a:rPr>
            </a:br>
            <a:br>
              <a:rPr lang="en-GB" i="1" dirty="0"/>
            </a:br>
            <a:br>
              <a:rPr lang="en-GB" i="1" dirty="0"/>
            </a:br>
            <a:endParaRPr dirty="0"/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51" y="558351"/>
            <a:ext cx="647100" cy="45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2427" y="642750"/>
            <a:ext cx="647100" cy="45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8400" y="2923822"/>
            <a:ext cx="4425243" cy="3217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"/>
          <p:cNvSpPr txBox="1">
            <a:spLocks noGrp="1"/>
          </p:cNvSpPr>
          <p:nvPr>
            <p:ph type="title"/>
          </p:nvPr>
        </p:nvSpPr>
        <p:spPr>
          <a:xfrm>
            <a:off x="553156" y="478895"/>
            <a:ext cx="8124117" cy="762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en-GB" sz="3600" b="1" dirty="0"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What Is the EYFS?</a:t>
            </a:r>
            <a:endParaRPr lang="en-GB" b="1" dirty="0">
              <a:latin typeface="Gill Sans MT" panose="020B0502020104020203" pitchFamily="34" charset="0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744497" y="1391283"/>
            <a:ext cx="7632700" cy="299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marR="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rgbClr val="1C1C1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The Early Years Foundation Stage </a:t>
            </a:r>
            <a:r>
              <a:rPr lang="en-GB" sz="1800" b="0" i="0" u="none" strike="noStrike" cap="none" dirty="0">
                <a:solidFill>
                  <a:srgbClr val="1C1C1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cov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ers the first stage of a child’s care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228600" marR="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from birth to five years old. It sets </a:t>
            </a:r>
            <a:r>
              <a:rPr lang="en-GB" sz="1800" b="0" i="0" u="none" strike="noStrike" cap="none" dirty="0">
                <a:solidFill>
                  <a:srgbClr val="1C1C1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the standards to ensure that all children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228600" marR="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1C1C1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learn and develop, as well as keeping them healthy and safe.   </a:t>
            </a:r>
            <a:endParaRPr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228600" marR="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228600" marR="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Also included in the EYFS are the</a:t>
            </a:r>
            <a:r>
              <a:rPr lang="en-GB" sz="1800" b="0" i="0" u="none" strike="noStrike" cap="none" dirty="0">
                <a:solidFill>
                  <a:srgbClr val="1C1C1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 </a:t>
            </a:r>
            <a:r>
              <a:rPr lang="en-GB" sz="1800" b="1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seven</a:t>
            </a:r>
            <a:r>
              <a:rPr lang="en-GB" sz="1800" b="1" i="0" u="none" strike="noStrike" cap="none" dirty="0">
                <a:solidFill>
                  <a:srgbClr val="1C1C1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 </a:t>
            </a:r>
            <a:r>
              <a:rPr lang="en-GB" sz="1800" b="1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A</a:t>
            </a:r>
            <a:r>
              <a:rPr lang="en-GB" sz="1800" b="1" i="0" u="none" strike="noStrike" cap="none" dirty="0">
                <a:solidFill>
                  <a:srgbClr val="1C1C1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reas of </a:t>
            </a:r>
            <a:r>
              <a:rPr lang="en-GB" sz="1800" b="1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L</a:t>
            </a:r>
            <a:r>
              <a:rPr lang="en-GB" sz="1800" b="1" i="0" u="none" strike="noStrike" cap="none" dirty="0">
                <a:solidFill>
                  <a:srgbClr val="1C1C1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earning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. They are:</a:t>
            </a:r>
            <a:r>
              <a:rPr lang="en-GB" sz="1800" b="0" i="0" u="none" strike="noStrike" cap="none" dirty="0">
                <a:solidFill>
                  <a:srgbClr val="1C1C1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1800" b="1" i="0" u="none" strike="noStrike" cap="none" dirty="0">
                <a:solidFill>
                  <a:srgbClr val="45A0D9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Communication and Language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1800" b="1" i="0" u="none" strike="noStrike" cap="none" dirty="0">
                <a:solidFill>
                  <a:srgbClr val="DE225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Personal, Social and Emotional Development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1800" b="1" i="0" u="none" strike="noStrike" cap="none" dirty="0">
                <a:solidFill>
                  <a:srgbClr val="F4CB4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Physical Development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1800" b="1" i="0" u="none" strike="noStrike" cap="none" dirty="0">
                <a:solidFill>
                  <a:srgbClr val="95C238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Literacy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1800" b="1" i="0" u="none" strike="noStrike" cap="none" dirty="0">
                <a:solidFill>
                  <a:srgbClr val="F07E17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Mathematics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1800" b="1" i="0" u="none" strike="noStrike" cap="none" dirty="0">
                <a:solidFill>
                  <a:srgbClr val="5B2987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Understanding the World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1800" b="1" i="0" u="none" strike="noStrike" cap="none" dirty="0">
                <a:solidFill>
                  <a:srgbClr val="00AE97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Expressive Arts and Design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553157" y="4713064"/>
            <a:ext cx="4950264" cy="966006"/>
          </a:xfrm>
          <a:prstGeom prst="rect">
            <a:avLst/>
          </a:prstGeom>
          <a:solidFill>
            <a:srgbClr val="EF73AA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1143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At the end of the EYFS, there are </a:t>
            </a:r>
            <a:r>
              <a:rPr lang="en-GB" sz="1800" b="1" i="0" u="none" strike="noStrike" cap="none" dirty="0">
                <a:solidFill>
                  <a:schemeClr val="lt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17 Early Learning Goals </a:t>
            </a:r>
            <a:r>
              <a:rPr lang="en-GB" sz="1800" b="0" i="0" u="none" strike="noStrike" cap="none" dirty="0">
                <a:solidFill>
                  <a:schemeClr val="lt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that children are expected to achieve. </a:t>
            </a:r>
            <a:endParaRPr sz="1800" b="0" i="0" u="none" strike="noStrike" cap="none" dirty="0">
              <a:solidFill>
                <a:srgbClr val="1C1C1C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</p:txBody>
      </p:sp>
      <p:pic>
        <p:nvPicPr>
          <p:cNvPr id="128" name="Google Shape;12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3908" y="4157932"/>
            <a:ext cx="3600091" cy="2700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 txBox="1">
            <a:spLocks noGrp="1"/>
          </p:cNvSpPr>
          <p:nvPr>
            <p:ph type="body" idx="4294967295"/>
          </p:nvPr>
        </p:nvSpPr>
        <p:spPr>
          <a:xfrm>
            <a:off x="3408363" y="3951288"/>
            <a:ext cx="5735637" cy="237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0" lvl="0" indent="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171450" lvl="0" indent="-4445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sp>
        <p:nvSpPr>
          <p:cNvPr id="134" name="Google Shape;134;p3"/>
          <p:cNvSpPr txBox="1"/>
          <p:nvPr/>
        </p:nvSpPr>
        <p:spPr>
          <a:xfrm>
            <a:off x="4589252" y="3588588"/>
            <a:ext cx="2413869" cy="36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455673" y="329949"/>
            <a:ext cx="5113337" cy="2554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GB" sz="32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The </a:t>
            </a:r>
            <a:r>
              <a:rPr lang="en-GB" sz="3200" b="1" i="0" u="none" strike="noStrike" cap="none" dirty="0">
                <a:solidFill>
                  <a:srgbClr val="00800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Prime Areas </a:t>
            </a:r>
            <a:r>
              <a:rPr lang="en-GB" sz="32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are fundamental as they run through and support development and learning in all other areas.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-180622" y="3456234"/>
            <a:ext cx="501060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2000" b="1" i="0" u="none" strike="noStrike" cap="none" dirty="0">
                <a:solidFill>
                  <a:srgbClr val="45A0D9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Communication and Language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2000" b="1" i="0" u="none" strike="noStrike" cap="none" dirty="0">
                <a:solidFill>
                  <a:srgbClr val="DE225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Personal, Social and Emotional Development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914400" marR="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Roboto"/>
              <a:buChar char="•"/>
            </a:pPr>
            <a:r>
              <a:rPr lang="en-GB" sz="2000" b="1" i="0" u="none" strike="noStrike" cap="none" dirty="0">
                <a:solidFill>
                  <a:srgbClr val="F4CB4C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Physical Development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pic>
        <p:nvPicPr>
          <p:cNvPr id="137" name="Google Shape;13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2179" y="3456234"/>
            <a:ext cx="3921884" cy="2941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>
            <a:spLocks noGrp="1"/>
          </p:cNvSpPr>
          <p:nvPr>
            <p:ph type="title" idx="4294967295"/>
          </p:nvPr>
        </p:nvSpPr>
        <p:spPr>
          <a:xfrm>
            <a:off x="474133" y="695325"/>
            <a:ext cx="8026930" cy="115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 b="1" dirty="0">
                <a:latin typeface="Gill Sans MT" panose="020B0502020104020203" pitchFamily="34" charset="0"/>
              </a:rPr>
              <a:t>Assessment for Learning</a:t>
            </a:r>
            <a:endParaRPr b="1" dirty="0">
              <a:latin typeface="Gill Sans MT" panose="020B0502020104020203" pitchFamily="34" charset="0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2428875" y="1714500"/>
            <a:ext cx="364331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sym typeface="Arial"/>
              </a:rPr>
              <a:t>adult observes the children</a:t>
            </a:r>
            <a:endParaRPr sz="2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6858000" y="3176588"/>
            <a:ext cx="164306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sym typeface="Arial"/>
              </a:rPr>
              <a:t>sees what they can do</a:t>
            </a:r>
            <a:endParaRPr sz="2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3071813" y="5357813"/>
            <a:ext cx="307181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sym typeface="Arial"/>
              </a:rPr>
              <a:t>thinks about what the child needs to do next</a:t>
            </a:r>
            <a:endParaRPr sz="2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250825" y="3005138"/>
            <a:ext cx="2579688" cy="183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9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sym typeface="Arial"/>
              </a:rPr>
              <a:t>asks questions, challenges, </a:t>
            </a:r>
            <a:endParaRPr sz="19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9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sym typeface="Arial"/>
              </a:rPr>
              <a:t>develops understanding,</a:t>
            </a:r>
            <a:endParaRPr sz="19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9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sym typeface="Arial"/>
              </a:rPr>
              <a:t>supports thinking,</a:t>
            </a:r>
            <a:endParaRPr sz="19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9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sym typeface="Arial"/>
              </a:rPr>
              <a:t>plans next steps</a:t>
            </a:r>
            <a:endParaRPr sz="19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/>
          <p:nvPr/>
        </p:nvSpPr>
        <p:spPr>
          <a:xfrm rot="5400000">
            <a:off x="6822282" y="1778794"/>
            <a:ext cx="928687" cy="1069975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1071563" y="1785938"/>
            <a:ext cx="928687" cy="107156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/>
          <p:nvPr/>
        </p:nvSpPr>
        <p:spPr>
          <a:xfrm rot="-5400000">
            <a:off x="1071563" y="4643437"/>
            <a:ext cx="928688" cy="107156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/>
          <p:nvPr/>
        </p:nvSpPr>
        <p:spPr>
          <a:xfrm rot="10800000">
            <a:off x="6751638" y="4786313"/>
            <a:ext cx="927100" cy="107156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4" descr="F:\reception 23 may\reception 23 may 05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0513" y="2720975"/>
            <a:ext cx="3554412" cy="199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 txBox="1">
            <a:spLocks noGrp="1"/>
          </p:cNvSpPr>
          <p:nvPr>
            <p:ph type="title" idx="4294967295"/>
          </p:nvPr>
        </p:nvSpPr>
        <p:spPr>
          <a:xfrm>
            <a:off x="495300" y="461963"/>
            <a:ext cx="7667625" cy="1050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 sz="5400" b="1" dirty="0">
                <a:latin typeface="Gill Sans MT" panose="020B0502020104020203" pitchFamily="34" charset="0"/>
              </a:rPr>
              <a:t>Play</a:t>
            </a:r>
            <a:endParaRPr sz="5400" b="1" dirty="0">
              <a:latin typeface="Gill Sans MT" panose="020B0502020104020203" pitchFamily="34" charset="0"/>
            </a:endParaRPr>
          </a:p>
        </p:txBody>
      </p:sp>
      <p:sp>
        <p:nvSpPr>
          <p:cNvPr id="158" name="Google Shape;158;p6"/>
          <p:cNvSpPr txBox="1"/>
          <p:nvPr/>
        </p:nvSpPr>
        <p:spPr>
          <a:xfrm>
            <a:off x="495300" y="3573463"/>
            <a:ext cx="3744913" cy="224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Children need to play!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They need to practise their skills in a fun, hands on, practical way.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336549" y="1646328"/>
            <a:ext cx="3744913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0" i="1" u="none" strike="noStrike" cap="none" dirty="0">
                <a:solidFill>
                  <a:srgbClr val="00B05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Every child has the right to relax and play. (article 31)</a:t>
            </a:r>
            <a:endParaRPr sz="1400" b="0" i="0" u="none" strike="noStrike" cap="none" dirty="0">
              <a:solidFill>
                <a:srgbClr val="00B050"/>
              </a:solidFill>
              <a:latin typeface="Gill Sans MT" panose="020B0502020104020203" pitchFamily="34" charset="0"/>
              <a:sym typeface="Arial"/>
            </a:endParaRPr>
          </a:p>
        </p:txBody>
      </p:sp>
      <p:pic>
        <p:nvPicPr>
          <p:cNvPr id="160" name="Google Shape;16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8011" y="383021"/>
            <a:ext cx="4140679" cy="3105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8011" y="3752491"/>
            <a:ext cx="4140679" cy="3105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"/>
          <p:cNvSpPr txBox="1"/>
          <p:nvPr/>
        </p:nvSpPr>
        <p:spPr>
          <a:xfrm>
            <a:off x="1187450" y="404813"/>
            <a:ext cx="72723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600" b="1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Learning in the EYFS</a:t>
            </a:r>
            <a:endParaRPr sz="3600" b="1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358199" y="3447994"/>
            <a:ext cx="24479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B05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Working with an Adult</a:t>
            </a:r>
            <a:endParaRPr sz="1800" b="0" i="0" u="none" strike="noStrike" cap="none" dirty="0">
              <a:solidFill>
                <a:srgbClr val="00B050"/>
              </a:solidFill>
              <a:latin typeface="Gill Sans MT" panose="020B05020201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3434452" y="992189"/>
            <a:ext cx="24479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B05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Working Independently</a:t>
            </a:r>
            <a:endParaRPr sz="1800" b="0" i="0" u="none" strike="noStrike" cap="none" dirty="0">
              <a:solidFill>
                <a:srgbClr val="00B050"/>
              </a:solidFill>
              <a:latin typeface="Gill Sans MT" panose="020B05020201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 txBox="1"/>
          <p:nvPr/>
        </p:nvSpPr>
        <p:spPr>
          <a:xfrm flipH="1">
            <a:off x="3434452" y="3589777"/>
            <a:ext cx="2780282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B05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Working and Playing  with Friends</a:t>
            </a:r>
            <a:endParaRPr sz="1800" b="0" i="0" u="none" strike="noStrike" cap="none" dirty="0">
              <a:solidFill>
                <a:srgbClr val="00B050"/>
              </a:solidFill>
              <a:latin typeface="Gill Sans MT" panose="020B05020201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 txBox="1"/>
          <p:nvPr/>
        </p:nvSpPr>
        <p:spPr>
          <a:xfrm flipH="1">
            <a:off x="6496901" y="2063002"/>
            <a:ext cx="2447925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B05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Learning Outside</a:t>
            </a:r>
            <a:endParaRPr sz="1400" b="0" i="0" u="none" strike="noStrike" cap="none" dirty="0">
              <a:solidFill>
                <a:srgbClr val="00B050"/>
              </a:solidFill>
              <a:latin typeface="Gill Sans MT" panose="020B0502020104020203" pitchFamily="34" charset="0"/>
              <a:sym typeface="Arial"/>
            </a:endParaRPr>
          </a:p>
        </p:txBody>
      </p:sp>
      <p:sp>
        <p:nvSpPr>
          <p:cNvPr id="172" name="Google Shape;172;p7"/>
          <p:cNvSpPr txBox="1"/>
          <p:nvPr/>
        </p:nvSpPr>
        <p:spPr>
          <a:xfrm flipH="1">
            <a:off x="505400" y="6118659"/>
            <a:ext cx="2447925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B05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Learning Inside</a:t>
            </a:r>
            <a:endParaRPr sz="1400" b="0" i="0" u="none" strike="noStrike" cap="none" dirty="0">
              <a:solidFill>
                <a:srgbClr val="00B050"/>
              </a:solidFill>
              <a:latin typeface="Gill Sans MT" panose="020B0502020104020203" pitchFamily="34" charset="0"/>
              <a:sym typeface="Arial"/>
            </a:endParaRPr>
          </a:p>
        </p:txBody>
      </p:sp>
      <p:pic>
        <p:nvPicPr>
          <p:cNvPr id="173" name="Google Shape;17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624" y="1102487"/>
            <a:ext cx="2914651" cy="2185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34452" y="1362076"/>
            <a:ext cx="2679940" cy="2009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64523" y="4274808"/>
            <a:ext cx="2702944" cy="2027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876785" y="3379213"/>
            <a:ext cx="3506332" cy="262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1214" y="3905424"/>
            <a:ext cx="2615699" cy="196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"/>
          <p:cNvSpPr txBox="1">
            <a:spLocks noGrp="1"/>
          </p:cNvSpPr>
          <p:nvPr>
            <p:ph type="title" idx="4294967295"/>
          </p:nvPr>
        </p:nvSpPr>
        <p:spPr>
          <a:xfrm>
            <a:off x="699912" y="181155"/>
            <a:ext cx="7463014" cy="1320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Learning Activities</a:t>
            </a:r>
            <a:endParaRPr sz="4000" b="1" dirty="0">
              <a:latin typeface="Gill Sans MT" panose="020B0502020104020203" pitchFamily="34" charset="0"/>
            </a:endParaRPr>
          </a:p>
        </p:txBody>
      </p:sp>
      <p:sp>
        <p:nvSpPr>
          <p:cNvPr id="183" name="Google Shape;183;p8"/>
          <p:cNvSpPr txBox="1"/>
          <p:nvPr/>
        </p:nvSpPr>
        <p:spPr>
          <a:xfrm>
            <a:off x="457200" y="1761067"/>
            <a:ext cx="3709359" cy="4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Some Adult Led Activities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GB" sz="2400" dirty="0">
                <a:solidFill>
                  <a:schemeClr val="dk1"/>
                </a:solidFill>
                <a:latin typeface="Gill Sans MT" panose="020B0502020104020203" pitchFamily="34" charset="0"/>
                <a:cs typeface="Calibri"/>
                <a:sym typeface="Calibri"/>
              </a:rPr>
              <a:t>Carpet Times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cs typeface="Calibri"/>
                <a:sym typeface="Calibri"/>
              </a:rPr>
              <a:t>Small groups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GB" sz="2400" dirty="0">
                <a:solidFill>
                  <a:schemeClr val="dk1"/>
                </a:solidFill>
                <a:latin typeface="Gill Sans MT" panose="020B0502020104020203" pitchFamily="34" charset="0"/>
                <a:cs typeface="Calibri"/>
                <a:sym typeface="Calibri"/>
              </a:rPr>
              <a:t>One to one</a:t>
            </a:r>
            <a:endParaRPr sz="2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GB" sz="24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But mostly Child Initiated Activities through the </a:t>
            </a:r>
            <a:r>
              <a:rPr lang="en-GB" sz="2400" b="1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Continuous Provision</a:t>
            </a:r>
            <a:endParaRPr lang="en-GB"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pic>
        <p:nvPicPr>
          <p:cNvPr id="184" name="Google Shape;18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6559" y="3183147"/>
            <a:ext cx="4658264" cy="3493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/>
          <p:cNvSpPr txBox="1">
            <a:spLocks noGrp="1"/>
          </p:cNvSpPr>
          <p:nvPr>
            <p:ph type="title" idx="4294967295"/>
          </p:nvPr>
        </p:nvSpPr>
        <p:spPr>
          <a:xfrm>
            <a:off x="0" y="695325"/>
            <a:ext cx="8162925" cy="115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Outdoor Play</a:t>
            </a:r>
            <a:endParaRPr sz="4000" b="1" dirty="0">
              <a:latin typeface="Gill Sans MT" panose="020B0502020104020203" pitchFamily="34" charset="0"/>
            </a:endParaRPr>
          </a:p>
        </p:txBody>
      </p:sp>
      <p:sp>
        <p:nvSpPr>
          <p:cNvPr id="190" name="Google Shape;190;p9"/>
          <p:cNvSpPr txBox="1">
            <a:spLocks noGrp="1"/>
          </p:cNvSpPr>
          <p:nvPr>
            <p:ph type="body" idx="4294967295"/>
          </p:nvPr>
        </p:nvSpPr>
        <p:spPr>
          <a:xfrm>
            <a:off x="146756" y="1716088"/>
            <a:ext cx="3522133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sz="2800" dirty="0">
                <a:latin typeface="Gill Sans MT" panose="020B0502020104020203" pitchFamily="34" charset="0"/>
              </a:rPr>
              <a:t>Important part of the curriculum</a:t>
            </a:r>
            <a:endParaRPr dirty="0">
              <a:latin typeface="Gill Sans MT" panose="020B0502020104020203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sz="2800" dirty="0">
                <a:latin typeface="Gill Sans MT" panose="020B0502020104020203" pitchFamily="34" charset="0"/>
              </a:rPr>
              <a:t>Children go out in all weathers</a:t>
            </a:r>
            <a:endParaRPr dirty="0">
              <a:latin typeface="Gill Sans MT" panose="020B0502020104020203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sz="2800" dirty="0">
                <a:latin typeface="Gill Sans MT" panose="020B0502020104020203" pitchFamily="34" charset="0"/>
              </a:rPr>
              <a:t>Need for physical activity 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dirty="0"/>
          </a:p>
        </p:txBody>
      </p:sp>
      <p:pic>
        <p:nvPicPr>
          <p:cNvPr id="191" name="Google Shape;19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889" y="1196622"/>
            <a:ext cx="5411461" cy="413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>
            <a:spLocks noGrp="1"/>
          </p:cNvSpPr>
          <p:nvPr>
            <p:ph type="title" idx="4294967295"/>
          </p:nvPr>
        </p:nvSpPr>
        <p:spPr>
          <a:xfrm>
            <a:off x="417689" y="695325"/>
            <a:ext cx="7745236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Parents as Partners</a:t>
            </a:r>
            <a:endParaRPr sz="4000" b="1" dirty="0">
              <a:latin typeface="Gill Sans MT" panose="020B0502020104020203" pitchFamily="34" charset="0"/>
            </a:endParaRPr>
          </a:p>
        </p:txBody>
      </p:sp>
      <p:sp>
        <p:nvSpPr>
          <p:cNvPr id="197" name="Google Shape;197;p10"/>
          <p:cNvSpPr txBox="1">
            <a:spLocks noGrp="1"/>
          </p:cNvSpPr>
          <p:nvPr>
            <p:ph type="body" idx="4294967295"/>
          </p:nvPr>
        </p:nvSpPr>
        <p:spPr>
          <a:xfrm>
            <a:off x="417689" y="2099732"/>
            <a:ext cx="3902384" cy="4245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sz="3200" dirty="0">
                <a:latin typeface="Gill Sans MT" panose="020B0502020104020203" pitchFamily="34" charset="0"/>
              </a:rPr>
              <a:t>Parent Consultations</a:t>
            </a: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Gill Sans MT" panose="020B0502020104020203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sz="3200" dirty="0">
                <a:latin typeface="Gill Sans MT" panose="020B0502020104020203" pitchFamily="34" charset="0"/>
              </a:rPr>
              <a:t>Urgent messages </a:t>
            </a: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sz="3200" dirty="0">
                <a:latin typeface="Gill Sans MT" panose="020B0502020104020203" pitchFamily="34" charset="0"/>
              </a:rPr>
              <a:t>communicated</a:t>
            </a:r>
            <a:endParaRPr sz="2400" dirty="0">
              <a:latin typeface="Gill Sans MT" panose="020B0502020104020203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3200" dirty="0">
                <a:latin typeface="Gill Sans MT" panose="020B0502020104020203" pitchFamily="34" charset="0"/>
              </a:rPr>
              <a:t>through the office</a:t>
            </a:r>
            <a:endParaRPr sz="2400" dirty="0">
              <a:latin typeface="Gill Sans MT" panose="020B0502020104020203" pitchFamily="34" charset="0"/>
            </a:endParaRPr>
          </a:p>
        </p:txBody>
      </p:sp>
      <p:pic>
        <p:nvPicPr>
          <p:cNvPr id="198" name="Google Shape;19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5568" y="3588588"/>
            <a:ext cx="4485736" cy="3364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 txBox="1">
            <a:spLocks noGrp="1"/>
          </p:cNvSpPr>
          <p:nvPr>
            <p:ph type="title" idx="4294967295"/>
          </p:nvPr>
        </p:nvSpPr>
        <p:spPr>
          <a:xfrm>
            <a:off x="474133" y="383823"/>
            <a:ext cx="7688792" cy="1196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Helping Your Child to Play</a:t>
            </a:r>
            <a:endParaRPr sz="4000" b="1" dirty="0">
              <a:latin typeface="Gill Sans MT" panose="020B0502020104020203" pitchFamily="34" charset="0"/>
            </a:endParaRPr>
          </a:p>
        </p:txBody>
      </p:sp>
      <p:sp>
        <p:nvSpPr>
          <p:cNvPr id="204" name="Google Shape;204;p11"/>
          <p:cNvSpPr txBox="1">
            <a:spLocks noGrp="1"/>
          </p:cNvSpPr>
          <p:nvPr>
            <p:ph type="body" idx="4294967295"/>
          </p:nvPr>
        </p:nvSpPr>
        <p:spPr>
          <a:xfrm>
            <a:off x="215660" y="1776413"/>
            <a:ext cx="6694727" cy="456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800" dirty="0">
                <a:latin typeface="Gill Sans MT" panose="020B0502020104020203" pitchFamily="34" charset="0"/>
              </a:rPr>
              <a:t>Turn off the screens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800" dirty="0">
                <a:latin typeface="Gill Sans MT" panose="020B0502020104020203" pitchFamily="34" charset="0"/>
              </a:rPr>
              <a:t>Think about limiting the choice of toys available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800" dirty="0">
                <a:latin typeface="Gill Sans MT" panose="020B0502020104020203" pitchFamily="34" charset="0"/>
              </a:rPr>
              <a:t>Play with your child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800" dirty="0">
                <a:latin typeface="Gill Sans MT" panose="020B0502020104020203" pitchFamily="34" charset="0"/>
              </a:rPr>
              <a:t>Talk about what you are doing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800" dirty="0">
                <a:latin typeface="Gill Sans MT" panose="020B0502020104020203" pitchFamily="34" charset="0"/>
              </a:rPr>
              <a:t>Be fair, they need to learn to win and lose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800" dirty="0">
                <a:latin typeface="Gill Sans MT" panose="020B0502020104020203" pitchFamily="34" charset="0"/>
              </a:rPr>
              <a:t>Read lots of stories and sing rhymes and songs</a:t>
            </a:r>
            <a:endParaRPr sz="2800"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800" dirty="0">
                <a:latin typeface="Gill Sans MT" panose="020B0502020104020203" pitchFamily="34" charset="0"/>
              </a:rPr>
              <a:t>Allow independent play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800" dirty="0">
                <a:latin typeface="Gill Sans MT" panose="020B0502020104020203" pitchFamily="34" charset="0"/>
              </a:rPr>
              <a:t>Get dirty!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i="1" dirty="0">
              <a:solidFill>
                <a:srgbClr val="00CC00"/>
              </a:solidFill>
            </a:endParaRPr>
          </a:p>
        </p:txBody>
      </p:sp>
      <p:pic>
        <p:nvPicPr>
          <p:cNvPr id="205" name="Google Shape;20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1894" y="4705650"/>
            <a:ext cx="3476445" cy="2607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"/>
          <p:cNvSpPr txBox="1">
            <a:spLocks noGrp="1"/>
          </p:cNvSpPr>
          <p:nvPr>
            <p:ph type="title" idx="4294967295"/>
          </p:nvPr>
        </p:nvSpPr>
        <p:spPr>
          <a:xfrm>
            <a:off x="457200" y="232915"/>
            <a:ext cx="7705725" cy="1087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Developing Independence</a:t>
            </a:r>
            <a:endParaRPr sz="4000" b="1" dirty="0">
              <a:latin typeface="Gill Sans MT" panose="020B0502020104020203" pitchFamily="34" charset="0"/>
            </a:endParaRPr>
          </a:p>
        </p:txBody>
      </p:sp>
      <p:sp>
        <p:nvSpPr>
          <p:cNvPr id="211" name="Google Shape;211;p12"/>
          <p:cNvSpPr txBox="1"/>
          <p:nvPr/>
        </p:nvSpPr>
        <p:spPr>
          <a:xfrm>
            <a:off x="77640" y="1484313"/>
            <a:ext cx="5286524" cy="475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Give your child simple chores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Ask your child to tidy away toys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Encourage your child to put on their coat by themselves 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Teach your child to eat independently including scraping their plate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Teach them how to ask for help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1" u="none" strike="noStrike" cap="none" dirty="0">
              <a:solidFill>
                <a:srgbClr val="00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3199" y="3860800"/>
            <a:ext cx="3783161" cy="2764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 txBox="1">
            <a:spLocks noGrp="1"/>
          </p:cNvSpPr>
          <p:nvPr>
            <p:ph type="title" idx="4294967295"/>
          </p:nvPr>
        </p:nvSpPr>
        <p:spPr>
          <a:xfrm>
            <a:off x="338668" y="270933"/>
            <a:ext cx="7824258" cy="107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 sz="3600" b="1" dirty="0">
                <a:latin typeface="Gill Sans MT" panose="020B0502020104020203" pitchFamily="34" charset="0"/>
              </a:rPr>
              <a:t>Developing Communication Skills</a:t>
            </a:r>
            <a:endParaRPr sz="3600" b="1" dirty="0">
              <a:latin typeface="Gill Sans MT" panose="020B0502020104020203" pitchFamily="34" charset="0"/>
            </a:endParaRPr>
          </a:p>
        </p:txBody>
      </p:sp>
      <p:sp>
        <p:nvSpPr>
          <p:cNvPr id="218" name="Google Shape;218;p13"/>
          <p:cNvSpPr txBox="1">
            <a:spLocks noGrp="1"/>
          </p:cNvSpPr>
          <p:nvPr>
            <p:ph type="body" idx="4294967295"/>
          </p:nvPr>
        </p:nvSpPr>
        <p:spPr>
          <a:xfrm>
            <a:off x="256217" y="1586482"/>
            <a:ext cx="7007225" cy="4646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GB" b="1" dirty="0">
                <a:solidFill>
                  <a:srgbClr val="00B050"/>
                </a:solidFill>
                <a:latin typeface="Gill Sans MT" panose="020B0502020104020203" pitchFamily="34" charset="0"/>
              </a:rPr>
              <a:t>The </a:t>
            </a:r>
            <a:r>
              <a:rPr lang="en-GB" b="1" dirty="0">
                <a:solidFill>
                  <a:srgbClr val="00B050"/>
                </a:solidFill>
                <a:latin typeface="Gill Sans MT" panose="020B0502020104020203" pitchFamily="34" charset="0"/>
                <a:sym typeface="Calibri"/>
              </a:rPr>
              <a:t> EYFS </a:t>
            </a:r>
            <a:r>
              <a:rPr lang="en-GB" b="1" dirty="0">
                <a:solidFill>
                  <a:srgbClr val="00B050"/>
                </a:solidFill>
                <a:latin typeface="Gill Sans MT" panose="020B0502020104020203" pitchFamily="34" charset="0"/>
              </a:rPr>
              <a:t>Statutory Framework has a strong </a:t>
            </a:r>
            <a:r>
              <a:rPr lang="en-GB" b="1" dirty="0">
                <a:solidFill>
                  <a:srgbClr val="00B050"/>
                </a:solidFill>
                <a:latin typeface="Gill Sans MT" panose="020B0502020104020203" pitchFamily="34" charset="0"/>
                <a:sym typeface="Calibri"/>
              </a:rPr>
              <a:t>emphasis on the importance of developing communication and language skills.  </a:t>
            </a:r>
            <a:endParaRPr dirty="0">
              <a:solidFill>
                <a:srgbClr val="00B050"/>
              </a:solidFill>
              <a:latin typeface="Gill Sans MT" panose="020B0502020104020203" pitchFamily="34" charset="0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GB" dirty="0">
                <a:latin typeface="Gill Sans MT" panose="020B0502020104020203" pitchFamily="34" charset="0"/>
                <a:sym typeface="Calibri"/>
              </a:rPr>
              <a:t>Children should be supported in building up vocabulary by increasing the amount of words they know and can use. </a:t>
            </a:r>
            <a:endParaRPr dirty="0">
              <a:latin typeface="Gill Sans MT" panose="020B0502020104020203" pitchFamily="34" charset="0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GB" dirty="0">
                <a:latin typeface="Gill Sans MT" panose="020B0502020104020203" pitchFamily="34" charset="0"/>
                <a:sym typeface="Calibri"/>
              </a:rPr>
              <a:t>Encourage more conversations between adults and children, but also children and their peers. </a:t>
            </a:r>
            <a:endParaRPr dirty="0">
              <a:latin typeface="Gill Sans MT" panose="020B0502020104020203" pitchFamily="34" charset="0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GB" dirty="0">
                <a:latin typeface="Gill Sans MT" panose="020B0502020104020203" pitchFamily="34" charset="0"/>
                <a:sym typeface="Calibri"/>
              </a:rPr>
              <a:t>Good language skills are the basis for all other learning and social interaction, so this is vital to focus on.  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b="1" dirty="0">
                <a:latin typeface="Gill Sans MT" panose="020B0502020104020203" pitchFamily="34" charset="0"/>
              </a:rPr>
              <a:t>So at home you can…</a:t>
            </a:r>
            <a:endParaRPr b="1"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GB" dirty="0">
                <a:latin typeface="Gill Sans MT" panose="020B0502020104020203" pitchFamily="34" charset="0"/>
              </a:rPr>
              <a:t>Talk, talk and talk some more!</a:t>
            </a:r>
            <a:endParaRPr dirty="0">
              <a:latin typeface="Gill Sans MT" panose="020B0502020104020203" pitchFamily="34" charset="0"/>
            </a:endParaRPr>
          </a:p>
          <a:p>
            <a:pPr marL="171450" lvl="0" indent="-171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-GB" dirty="0">
                <a:latin typeface="Gill Sans MT" panose="020B0502020104020203" pitchFamily="34" charset="0"/>
              </a:rPr>
              <a:t>Think about how much of your talk is functional each day.</a:t>
            </a:r>
            <a:endParaRPr dirty="0">
              <a:latin typeface="Gill Sans MT" panose="020B0502020104020203" pitchFamily="34" charset="0"/>
            </a:endParaRPr>
          </a:p>
        </p:txBody>
      </p:sp>
      <p:pic>
        <p:nvPicPr>
          <p:cNvPr id="219" name="Google Shape;2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8050" y="4515399"/>
            <a:ext cx="2046549" cy="182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"/>
          <p:cNvSpPr txBox="1">
            <a:spLocks noGrp="1"/>
          </p:cNvSpPr>
          <p:nvPr>
            <p:ph type="title"/>
          </p:nvPr>
        </p:nvSpPr>
        <p:spPr>
          <a:xfrm>
            <a:off x="553155" y="225779"/>
            <a:ext cx="8124117" cy="970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GB" sz="4000" b="1" dirty="0"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Developing Literacy Skills</a:t>
            </a:r>
            <a:endParaRPr sz="4000" b="1" dirty="0">
              <a:latin typeface="Gill Sans MT" panose="020B05020201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4"/>
          <p:cNvSpPr txBox="1"/>
          <p:nvPr/>
        </p:nvSpPr>
        <p:spPr>
          <a:xfrm>
            <a:off x="791737" y="1349298"/>
            <a:ext cx="7504800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dirty="0">
                <a:solidFill>
                  <a:srgbClr val="00B05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The  EYFS Statutory Framework also gives a strong emphasis</a:t>
            </a:r>
            <a:r>
              <a:rPr lang="en-GB" sz="1800" b="1" i="0" u="none" strike="noStrike" cap="none" dirty="0">
                <a:solidFill>
                  <a:srgbClr val="00B05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 on  the importance of reading stories to help children develop in all of Areas of Learning. </a:t>
            </a:r>
            <a:endParaRPr sz="1800" b="0" i="0" u="none" strike="noStrike" cap="none" dirty="0">
              <a:solidFill>
                <a:srgbClr val="00B050"/>
              </a:solidFill>
              <a:latin typeface="Gill Sans MT" panose="020B0502020104020203" pitchFamily="34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Daily reading of stories encourages an enjoyment of reading from a young age. 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Lots of other learning opportunities happen when looking at books, for example comparisons of culture or the past. 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Listening to stories develops imagination, ideas and language. 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 b="0" i="0" u="none" strike="noStrike" cap="none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Children 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are also encouraged to use story ideas in their play.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So at home you can…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Be a reader, show how much you enjoy reading and how reading is a necessary part of your life. 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Be a writer, show how much you need to write 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WITH A PEN AND PAPER! 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0132" y="5317067"/>
            <a:ext cx="2573867" cy="1540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"/>
          <p:cNvSpPr txBox="1">
            <a:spLocks noGrp="1"/>
          </p:cNvSpPr>
          <p:nvPr>
            <p:ph type="title" idx="4294967295"/>
          </p:nvPr>
        </p:nvSpPr>
        <p:spPr>
          <a:xfrm>
            <a:off x="485422" y="304800"/>
            <a:ext cx="7677503" cy="1139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Developing Maths Skills</a:t>
            </a:r>
            <a:endParaRPr sz="4000" b="1" dirty="0">
              <a:latin typeface="Gill Sans MT" panose="020B0502020104020203" pitchFamily="34" charset="0"/>
            </a:endParaRPr>
          </a:p>
        </p:txBody>
      </p:sp>
      <p:sp>
        <p:nvSpPr>
          <p:cNvPr id="232" name="Google Shape;232;p15"/>
          <p:cNvSpPr txBox="1">
            <a:spLocks noGrp="1"/>
          </p:cNvSpPr>
          <p:nvPr>
            <p:ph type="body" idx="4294967295"/>
          </p:nvPr>
        </p:nvSpPr>
        <p:spPr>
          <a:xfrm>
            <a:off x="575733" y="1715911"/>
            <a:ext cx="7587192" cy="462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800" dirty="0">
                <a:latin typeface="Gill Sans MT" panose="020B0502020104020203" pitchFamily="34" charset="0"/>
              </a:rPr>
              <a:t>Talk about the maths you are using in your day to day life…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800" dirty="0">
              <a:latin typeface="Gill Sans MT" panose="020B0502020104020203" pitchFamily="34" charset="0"/>
            </a:endParaRPr>
          </a:p>
          <a:p>
            <a:pPr marL="51435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Telling the time</a:t>
            </a:r>
            <a:endParaRPr sz="2400" dirty="0">
              <a:latin typeface="Gill Sans MT" panose="020B0502020104020203" pitchFamily="34" charset="0"/>
            </a:endParaRPr>
          </a:p>
          <a:p>
            <a:pPr marL="51435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Weighing</a:t>
            </a:r>
            <a:endParaRPr sz="2400" dirty="0">
              <a:latin typeface="Gill Sans MT" panose="020B0502020104020203" pitchFamily="34" charset="0"/>
            </a:endParaRPr>
          </a:p>
          <a:p>
            <a:pPr marL="51435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Looking at the temperature </a:t>
            </a:r>
            <a:endParaRPr sz="2400" dirty="0">
              <a:latin typeface="Gill Sans MT" panose="020B0502020104020203" pitchFamily="34" charset="0"/>
            </a:endParaRPr>
          </a:p>
          <a:p>
            <a:pPr marL="51435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Finding door numbers</a:t>
            </a:r>
            <a:endParaRPr sz="2400" dirty="0">
              <a:latin typeface="Gill Sans MT" panose="020B0502020104020203" pitchFamily="34" charset="0"/>
            </a:endParaRPr>
          </a:p>
          <a:p>
            <a:pPr marL="514350" lvl="1" indent="-171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Using phone numbers </a:t>
            </a:r>
            <a:endParaRPr sz="2400" dirty="0">
              <a:latin typeface="Gill Sans MT" panose="020B0502020104020203" pitchFamily="34" charset="0"/>
            </a:endParaRPr>
          </a:p>
        </p:txBody>
      </p:sp>
      <p:pic>
        <p:nvPicPr>
          <p:cNvPr id="233" name="Google Shape;23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7467" y="3262490"/>
            <a:ext cx="4436532" cy="3595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"/>
          <p:cNvSpPr txBox="1"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GB" sz="4400" b="1" dirty="0"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Healthy Lifestyles</a:t>
            </a:r>
            <a:endParaRPr sz="4400" b="1" dirty="0">
              <a:latin typeface="Gill Sans MT" panose="020B05020201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6"/>
          <p:cNvSpPr txBox="1"/>
          <p:nvPr/>
        </p:nvSpPr>
        <p:spPr>
          <a:xfrm>
            <a:off x="466727" y="1349298"/>
            <a:ext cx="7907839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rgbClr val="00B050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There is a focus on encouraging healthy choices overall and an understanding of oral health. </a:t>
            </a:r>
            <a:endParaRPr sz="1400" b="0" i="0" u="none" strike="noStrike" cap="none" dirty="0">
              <a:solidFill>
                <a:srgbClr val="00B050"/>
              </a:solidFill>
              <a:latin typeface="Gill Sans MT" panose="020B0502020104020203" pitchFamily="34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Teach children the importance of brushing teeth. </a:t>
            </a:r>
            <a:endParaRPr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Focus on helping children to understand which choices to make that will help them to be healthy, for example which foods to eat and why. 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Calibri"/>
                <a:cs typeface="Calibri"/>
                <a:sym typeface="Calibri"/>
              </a:rPr>
              <a:t>Getting into good routines from a young age is important as these often continue into adult life. </a:t>
            </a: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pic>
        <p:nvPicPr>
          <p:cNvPr id="240" name="Google Shape;24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6821" y="3599370"/>
            <a:ext cx="4632385" cy="3474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"/>
          <p:cNvSpPr txBox="1">
            <a:spLocks noGrp="1"/>
          </p:cNvSpPr>
          <p:nvPr>
            <p:ph type="title"/>
          </p:nvPr>
        </p:nvSpPr>
        <p:spPr>
          <a:xfrm>
            <a:off x="485422" y="372533"/>
            <a:ext cx="8191851" cy="97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Development Matters </a:t>
            </a:r>
            <a:endParaRPr sz="4000" b="1" dirty="0">
              <a:latin typeface="Gill Sans MT" panose="020B0502020104020203" pitchFamily="34" charset="0"/>
            </a:endParaRPr>
          </a:p>
        </p:txBody>
      </p:sp>
      <p:sp>
        <p:nvSpPr>
          <p:cNvPr id="246" name="Google Shape;246;p17"/>
          <p:cNvSpPr txBox="1"/>
          <p:nvPr/>
        </p:nvSpPr>
        <p:spPr>
          <a:xfrm>
            <a:off x="613316" y="1349298"/>
            <a:ext cx="7906200" cy="335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At Holly Park we use the non statu</a:t>
            </a: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tory </a:t>
            </a:r>
            <a:r>
              <a:rPr lang="en-GB" sz="1800" b="1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Development Matters</a:t>
            </a: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 document to help us assess and support our children make progress across all the Areas of Learning.</a:t>
            </a:r>
            <a:endParaRPr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This document acknowledges that children 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don</a:t>
            </a: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’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 develop in a linear fashion. </a:t>
            </a:r>
            <a:endParaRPr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Children develop</a:t>
            </a: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 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in different ways</a:t>
            </a: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 and at different rates.</a:t>
            </a:r>
            <a:endParaRPr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 This document supports staff in using their knowledge of child development to assess and support children on their next steps.</a:t>
            </a:r>
            <a:endParaRPr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2875" y="4000275"/>
            <a:ext cx="3429001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e702cf75fb_0_0"/>
          <p:cNvSpPr txBox="1">
            <a:spLocks noGrp="1"/>
          </p:cNvSpPr>
          <p:nvPr>
            <p:ph type="title"/>
          </p:nvPr>
        </p:nvSpPr>
        <p:spPr>
          <a:xfrm>
            <a:off x="457198" y="478895"/>
            <a:ext cx="8220000" cy="994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Gill Sans MT" panose="020B0502020104020203" pitchFamily="34" charset="0"/>
              </a:rPr>
              <a:t>The Holly Park EYFS Curriculum</a:t>
            </a:r>
            <a:endParaRPr b="1" dirty="0">
              <a:latin typeface="Gill Sans MT" panose="020B05020201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4" name="Google Shape;254;g1e702cf75fb_0_0"/>
          <p:cNvSpPr txBox="1"/>
          <p:nvPr/>
        </p:nvSpPr>
        <p:spPr>
          <a:xfrm>
            <a:off x="609600" y="1473100"/>
            <a:ext cx="8067598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At Holly Park we have created our own bespoke curriculum that encompasses all the statutory elements from the EYFS framework</a:t>
            </a:r>
            <a:endParaRPr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This curriculum enables us to tailor learning opportunities that meet the needs of individual children.</a:t>
            </a:r>
            <a:endParaRPr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This curriculum ensures progression from Nursery through to the end of Reception. It prepares children for their transition into Year One. </a:t>
            </a:r>
            <a:endParaRPr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5" name="Google Shape;255;g1e702cf75f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5327" y="4303475"/>
            <a:ext cx="4120801" cy="309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"/>
          <p:cNvSpPr txBox="1">
            <a:spLocks noGrp="1"/>
          </p:cNvSpPr>
          <p:nvPr>
            <p:ph type="title"/>
          </p:nvPr>
        </p:nvSpPr>
        <p:spPr>
          <a:xfrm>
            <a:off x="390292" y="300476"/>
            <a:ext cx="8353889" cy="99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</a:pPr>
            <a:r>
              <a:rPr lang="en-GB" sz="2800" b="1" dirty="0"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The Early Learning Goals</a:t>
            </a:r>
            <a:endParaRPr b="1" dirty="0">
              <a:latin typeface="Gill Sans MT" panose="020B0502020104020203" pitchFamily="34" charset="0"/>
            </a:endParaRPr>
          </a:p>
        </p:txBody>
      </p:sp>
      <p:sp>
        <p:nvSpPr>
          <p:cNvPr id="261" name="Google Shape;261;p18"/>
          <p:cNvSpPr txBox="1"/>
          <p:nvPr/>
        </p:nvSpPr>
        <p:spPr>
          <a:xfrm>
            <a:off x="399819" y="1025924"/>
            <a:ext cx="8119706" cy="584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GB"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During the summer term Reception staff start the Foundation Stage Profile. During this time 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children are assessed against the </a:t>
            </a:r>
            <a:r>
              <a:rPr lang="en-GB" sz="1800" b="1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17 Early Learning Goals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. </a:t>
            </a:r>
            <a:b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</a:br>
            <a:endParaRPr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It is important to remember that:</a:t>
            </a:r>
            <a:endParaRPr sz="1400" b="1" i="0" u="none" strike="noStrike" cap="none" dirty="0">
              <a:solidFill>
                <a:srgbClr val="000000"/>
              </a:solidFill>
              <a:latin typeface="Gill Sans MT" panose="020B0502020104020203" pitchFamily="34" charset="0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The ELGs are not a test. Staff will use what they already know about a child to make their decisions.</a:t>
            </a:r>
            <a:endParaRPr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en-GB" sz="1800" dirty="0">
                <a:solidFill>
                  <a:schemeClr val="dk1"/>
                </a:solidFill>
                <a:latin typeface="Gill Sans MT" panose="020B0502020104020203" pitchFamily="34" charset="0"/>
                <a:ea typeface="Roboto"/>
                <a:cs typeface="Roboto"/>
                <a:sym typeface="Roboto"/>
              </a:rPr>
              <a:t>These assessments are used to help Year 1 staff plan next steps for children as they move into Year 1</a:t>
            </a: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-GB"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cs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b="0" i="0" u="none" strike="noStrike" cap="none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endParaRPr lang="en-GB" sz="1800" dirty="0">
              <a:solidFill>
                <a:schemeClr val="dk1"/>
              </a:solidFill>
              <a:latin typeface="Gill Sans MT" panose="020B0502020104020203" pitchFamily="34" charset="0"/>
              <a:ea typeface="Roboto"/>
              <a:sym typeface="Roboto"/>
            </a:endParaRPr>
          </a:p>
          <a:p>
            <a: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sz="1400" b="0" i="0" u="none" strike="noStrike" cap="none" dirty="0">
              <a:solidFill>
                <a:srgbClr val="000000"/>
              </a:solidFill>
              <a:latin typeface="Gill Sans MT" panose="020B0502020104020203" pitchFamily="34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B899DE-6E8E-473F-A872-67956EE7D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195" y="3594831"/>
            <a:ext cx="2706658" cy="296269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 txBox="1">
            <a:spLocks noGrp="1"/>
          </p:cNvSpPr>
          <p:nvPr>
            <p:ph type="title"/>
          </p:nvPr>
        </p:nvSpPr>
        <p:spPr>
          <a:xfrm>
            <a:off x="457198" y="345232"/>
            <a:ext cx="8196451" cy="2341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b="1" dirty="0">
                <a:latin typeface="Gill Sans MT" panose="020B0502020104020203" pitchFamily="34" charset="0"/>
              </a:rPr>
              <a:t>EYFS Curriculum </a:t>
            </a:r>
            <a:br>
              <a:rPr lang="en-GB" b="1" dirty="0">
                <a:latin typeface="Gill Sans MT" panose="020B0502020104020203" pitchFamily="34" charset="0"/>
              </a:rPr>
            </a:br>
            <a:r>
              <a:rPr lang="en-GB" b="1" dirty="0">
                <a:latin typeface="Gill Sans MT" panose="020B0502020104020203" pitchFamily="34" charset="0"/>
              </a:rPr>
              <a:t>at Holly Park School</a:t>
            </a:r>
            <a:br>
              <a:rPr lang="en-GB" dirty="0"/>
            </a:br>
            <a:br>
              <a:rPr lang="en-GB" dirty="0"/>
            </a:br>
            <a:br>
              <a:rPr lang="en-GB" b="1" i="1" dirty="0">
                <a:solidFill>
                  <a:srgbClr val="00B050"/>
                </a:solidFill>
                <a:latin typeface="Gill Sans MT" panose="020B0502020104020203" pitchFamily="34" charset="0"/>
              </a:rPr>
            </a:br>
            <a:br>
              <a:rPr lang="en-GB" i="1" dirty="0"/>
            </a:br>
            <a:br>
              <a:rPr lang="en-GB" i="1" dirty="0"/>
            </a:br>
            <a:endParaRPr dirty="0"/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351" y="558351"/>
            <a:ext cx="647100" cy="45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2427" y="642750"/>
            <a:ext cx="647100" cy="45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8400" y="2923822"/>
            <a:ext cx="4425243" cy="32173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50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958</Words>
  <Application>Microsoft Office PowerPoint</Application>
  <PresentationFormat>On-screen Show (4:3)</PresentationFormat>
  <Paragraphs>143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Roboto</vt:lpstr>
      <vt:lpstr>Calibri</vt:lpstr>
      <vt:lpstr>Gill Sans MT</vt:lpstr>
      <vt:lpstr>Office Theme</vt:lpstr>
      <vt:lpstr>    EYFS Curriculum  at Holly Park School  Meeting for Nursery and Reception Parents   </vt:lpstr>
      <vt:lpstr>What Is the EYFS?</vt:lpstr>
      <vt:lpstr>PowerPoint Presentation</vt:lpstr>
      <vt:lpstr>Assessment for Learning</vt:lpstr>
      <vt:lpstr>Play</vt:lpstr>
      <vt:lpstr>PowerPoint Presentation</vt:lpstr>
      <vt:lpstr>Learning Activities</vt:lpstr>
      <vt:lpstr>Outdoor Play</vt:lpstr>
      <vt:lpstr>Parents as Partners</vt:lpstr>
      <vt:lpstr>Helping Your Child to Play</vt:lpstr>
      <vt:lpstr>Developing Independence</vt:lpstr>
      <vt:lpstr>Developing Communication Skills</vt:lpstr>
      <vt:lpstr>Developing Literacy Skills</vt:lpstr>
      <vt:lpstr>Developing Maths Skills</vt:lpstr>
      <vt:lpstr>Healthy Lifestyles</vt:lpstr>
      <vt:lpstr>Development Matters </vt:lpstr>
      <vt:lpstr>The Holly Park EYFS Curriculum </vt:lpstr>
      <vt:lpstr>The Early Learning Goals</vt:lpstr>
      <vt:lpstr>    EYFS Curriculum  at Holly Park School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EYFS Curriculum  at Holly Park School Meeting for Nursery and Reception Parents Wednesday 18th September 2024</dc:title>
  <dc:creator>twinkl twiknl</dc:creator>
  <cp:lastModifiedBy>Maud Quinton</cp:lastModifiedBy>
  <cp:revision>21</cp:revision>
  <dcterms:created xsi:type="dcterms:W3CDTF">2021-05-07T13:49:06Z</dcterms:created>
  <dcterms:modified xsi:type="dcterms:W3CDTF">2026-09-17T15:20:41Z</dcterms:modified>
</cp:coreProperties>
</file>