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Open Sans" panose="020B0606030504020204" pitchFamily="34" charset="0"/>
      <p:regular r:id="rId25"/>
      <p:bold r:id="rId26"/>
      <p:italic r:id="rId27"/>
      <p:boldItalic r:id="rId28"/>
    </p:embeddedFont>
    <p:embeddedFont>
      <p:font typeface="PT Sans Narrow" panose="020F050202020403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1134" y="3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87a8738bb5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87a8738bb5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87a8738bb5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87a8738bb5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87f70d901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87f70d901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87a8738bb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87a8738bb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87a8738bb5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87a8738bb5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87a8738bb5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87a8738bb5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87f70d901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87f70d901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87a8738bb5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87a8738bb5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87f70d901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87f70d901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87a8738bb5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87a8738bb5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87f70d901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87f70d901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87a8738bb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87a8738bb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87a8738bb5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87a8738bb5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87a8738bb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87a8738bb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87a8738bb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87a8738bb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87a8738bb5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87a8738bb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87a8738bb5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87a8738bb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87a8738bb5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87a8738bb5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87a8738bb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87a8738bb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87a8738bb5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87a8738bb5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87f70d901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87f70d901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search?sca_esv=fe0ebb4ec3b321c8&amp;q=quality+first+teaching&amp;sa=X&amp;ved=2ahUKEwjQzrjZl4GQAxVzQEEAHU-qGvoQxccNegQIKxAB&amp;mstk=AUtExfDqb0AyTcdJDHJUXG-nFjZxg3hvdSEcn4FHt6u8TmH71ag49fzV7lBVPpgBYrVZpIx6JUeJ0K9g15DnTslhfxeevV6N5elyVP_qJHrkWG5Ktwj8GTsl6s0Hh2xDZarL7Kk&amp;csui=3"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a:t>SEND at Holly Park</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25.02.26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SEND support plans </a:t>
            </a:r>
            <a:endParaRPr/>
          </a:p>
        </p:txBody>
      </p:sp>
      <p:sp>
        <p:nvSpPr>
          <p:cNvPr id="130" name="Google Shape;130;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If after the additional support that has been put in place the child is not making progress then we will set them a SEND support plan. </a:t>
            </a:r>
            <a:endParaRPr/>
          </a:p>
          <a:p>
            <a:pPr marL="0" lvl="0" indent="0" algn="l" rtl="0">
              <a:spcBef>
                <a:spcPts val="1200"/>
              </a:spcBef>
              <a:spcAft>
                <a:spcPts val="0"/>
              </a:spcAft>
              <a:buNone/>
            </a:pPr>
            <a:r>
              <a:rPr lang="en-GB"/>
              <a:t>This is a document that holds three targets that are thought of between parents/teachers/TAs/SENDCO. </a:t>
            </a:r>
            <a:endParaRPr/>
          </a:p>
          <a:p>
            <a:pPr marL="0" lvl="0" indent="0" algn="l" rtl="0">
              <a:spcBef>
                <a:spcPts val="1200"/>
              </a:spcBef>
              <a:spcAft>
                <a:spcPts val="1200"/>
              </a:spcAft>
              <a:buNone/>
            </a:pPr>
            <a:r>
              <a:rPr lang="en-GB"/>
              <a:t>We include the provision that is needed to help meet these targets. At this stage your child will be receiving some tailored support to help them meet these targets and may be receiving additional support from the SEND TAs and learning mentor where needed.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Education, Health and Care plan	</a:t>
            </a:r>
            <a:endParaRPr/>
          </a:p>
        </p:txBody>
      </p:sp>
      <p:sp>
        <p:nvSpPr>
          <p:cNvPr id="136" name="Google Shape;136;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For children with complex needs and their needs cannot be met by what is ordinarily available. </a:t>
            </a:r>
            <a:endParaRPr/>
          </a:p>
          <a:p>
            <a:pPr marL="0" lvl="0" indent="0" algn="l" rtl="0">
              <a:spcBef>
                <a:spcPts val="1200"/>
              </a:spcBef>
              <a:spcAft>
                <a:spcPts val="0"/>
              </a:spcAft>
              <a:buNone/>
            </a:pPr>
            <a:r>
              <a:rPr lang="en-GB"/>
              <a:t>They are not making progress with all the additional support that has been put in place. </a:t>
            </a:r>
            <a:endParaRPr/>
          </a:p>
          <a:p>
            <a:pPr marL="0" lvl="0" indent="0" algn="l" rtl="0">
              <a:spcBef>
                <a:spcPts val="1200"/>
              </a:spcBef>
              <a:spcAft>
                <a:spcPts val="1200"/>
              </a:spcAft>
              <a:buNone/>
            </a:pPr>
            <a:endParaRPr/>
          </a:p>
        </p:txBody>
      </p:sp>
      <p:pic>
        <p:nvPicPr>
          <p:cNvPr id="137" name="Google Shape;137;p23"/>
          <p:cNvPicPr preferRelativeResize="0"/>
          <p:nvPr/>
        </p:nvPicPr>
        <p:blipFill>
          <a:blip r:embed="rId3">
            <a:alphaModFix/>
          </a:blip>
          <a:stretch>
            <a:fillRect/>
          </a:stretch>
        </p:blipFill>
        <p:spPr>
          <a:xfrm>
            <a:off x="6108150" y="2796863"/>
            <a:ext cx="2724150" cy="2124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is an Education, Health and Care Plan</a:t>
            </a:r>
            <a:endParaRPr/>
          </a:p>
        </p:txBody>
      </p:sp>
      <p:sp>
        <p:nvSpPr>
          <p:cNvPr id="143" name="Google Shape;143;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900">
                <a:solidFill>
                  <a:srgbClr val="001D35"/>
                </a:solidFill>
                <a:highlight>
                  <a:srgbClr val="FFFFFF"/>
                </a:highlight>
              </a:rPr>
              <a:t>An Education, Health, and Care Plan (EHCP) is a legally binding document in England for children and young people aged 0 to 25 who have complex needs. It details their educational, health, and social care requirements and outlines the support they need to achieve their personal goals. An EHCP is issued after a formal needs assessment, identifies needs and strengths, and specifies outcomes and the support required to meet them. </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To apply for an EHCP	</a:t>
            </a:r>
            <a:endParaRPr/>
          </a:p>
        </p:txBody>
      </p:sp>
      <p:sp>
        <p:nvSpPr>
          <p:cNvPr id="149" name="Google Shape;149;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School have to prove they are providing above what is ordinarily available. </a:t>
            </a:r>
            <a:endParaRPr/>
          </a:p>
          <a:p>
            <a:pPr marL="0" lvl="0" indent="0" algn="l" rtl="0">
              <a:spcBef>
                <a:spcPts val="1200"/>
              </a:spcBef>
              <a:spcAft>
                <a:spcPts val="0"/>
              </a:spcAft>
              <a:buNone/>
            </a:pPr>
            <a:r>
              <a:rPr lang="en-GB"/>
              <a:t>Show evidence of at least 3 Assess, plan, do, review cycles. </a:t>
            </a:r>
            <a:endParaRPr/>
          </a:p>
          <a:p>
            <a:pPr marL="0" lvl="0" indent="0" algn="l" rtl="0">
              <a:spcBef>
                <a:spcPts val="1200"/>
              </a:spcBef>
              <a:spcAft>
                <a:spcPts val="0"/>
              </a:spcAft>
              <a:buNone/>
            </a:pPr>
            <a:r>
              <a:rPr lang="en-GB"/>
              <a:t>Have sought advice from different professionals and tried to input their strategies and advice and still no progress has been made. </a:t>
            </a:r>
            <a:endParaRPr/>
          </a:p>
          <a:p>
            <a:pPr marL="0" lvl="0" indent="0" algn="l" rtl="0">
              <a:spcBef>
                <a:spcPts val="1200"/>
              </a:spcBef>
              <a:spcAft>
                <a:spcPts val="0"/>
              </a:spcAft>
              <a:buNone/>
            </a:pPr>
            <a:r>
              <a:rPr lang="en-GB"/>
              <a:t>This process can take up to a year to collect all the evidence. </a:t>
            </a:r>
            <a:endParaRPr/>
          </a:p>
          <a:p>
            <a:pPr marL="0" lvl="0" indent="0" algn="l" rtl="0">
              <a:spcBef>
                <a:spcPts val="120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Application process</a:t>
            </a:r>
            <a:endParaRPr/>
          </a:p>
        </p:txBody>
      </p:sp>
      <p:sp>
        <p:nvSpPr>
          <p:cNvPr id="155" name="Google Shape;155;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GB"/>
              <a:t>School makes the application, providing all the additional relevant information. </a:t>
            </a:r>
            <a:endParaRPr/>
          </a:p>
          <a:p>
            <a:pPr marL="0" lvl="0" indent="0" algn="l" rtl="0">
              <a:spcBef>
                <a:spcPts val="1200"/>
              </a:spcBef>
              <a:spcAft>
                <a:spcPts val="0"/>
              </a:spcAft>
              <a:buNone/>
            </a:pPr>
            <a:r>
              <a:rPr lang="en-GB"/>
              <a:t>From the day the Borough receives it they have 20 weeks for the process to be complete - if it is successful.</a:t>
            </a:r>
            <a:endParaRPr/>
          </a:p>
          <a:p>
            <a:pPr marL="0" lvl="0" indent="0" algn="l" rtl="0">
              <a:spcBef>
                <a:spcPts val="1200"/>
              </a:spcBef>
              <a:spcAft>
                <a:spcPts val="0"/>
              </a:spcAft>
              <a:buNone/>
            </a:pPr>
            <a:r>
              <a:rPr lang="en-GB"/>
              <a:t>First stage - the application goes to a panel where they decide if the child has SEND and if they need support above what is ordinarily available. </a:t>
            </a:r>
            <a:endParaRPr/>
          </a:p>
          <a:p>
            <a:pPr marL="0" lvl="0" indent="0" algn="l" rtl="0">
              <a:spcBef>
                <a:spcPts val="1200"/>
              </a:spcBef>
              <a:spcAft>
                <a:spcPts val="0"/>
              </a:spcAft>
              <a:buNone/>
            </a:pPr>
            <a:r>
              <a:rPr lang="en-GB"/>
              <a:t>If this successful then it is “agree to be assess” and assessments from different professionals will take place. </a:t>
            </a:r>
            <a:endParaRPr/>
          </a:p>
          <a:p>
            <a:pPr marL="0" lvl="0" indent="0" algn="l" rtl="0">
              <a:spcBef>
                <a:spcPts val="1200"/>
              </a:spcBef>
              <a:spcAft>
                <a:spcPts val="1200"/>
              </a:spcAft>
              <a:buNone/>
            </a:pPr>
            <a:r>
              <a:rPr lang="en-GB"/>
              <a:t>Then it goes back to a panel and they decide whether to issue the EHCP.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EHCP	</a:t>
            </a:r>
            <a:endParaRPr/>
          </a:p>
        </p:txBody>
      </p:sp>
      <p:sp>
        <p:nvSpPr>
          <p:cNvPr id="161" name="Google Shape;161;p2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If your child receives an EHCP they will be given a level of funding that provides the school with additional funding to support your child. </a:t>
            </a:r>
            <a:endParaRPr/>
          </a:p>
          <a:p>
            <a:pPr marL="0" lvl="0" indent="0" algn="l" rtl="0">
              <a:spcBef>
                <a:spcPts val="1200"/>
              </a:spcBef>
              <a:spcAft>
                <a:spcPts val="0"/>
              </a:spcAft>
              <a:buNone/>
            </a:pPr>
            <a:r>
              <a:rPr lang="en-GB"/>
              <a:t>This can be used in different ways - </a:t>
            </a:r>
            <a:endParaRPr/>
          </a:p>
          <a:p>
            <a:pPr marL="0" lvl="0" indent="0" algn="l" rtl="0">
              <a:spcBef>
                <a:spcPts val="1200"/>
              </a:spcBef>
              <a:spcAft>
                <a:spcPts val="0"/>
              </a:spcAft>
              <a:buNone/>
            </a:pPr>
            <a:r>
              <a:rPr lang="en-GB"/>
              <a:t>TA support for parts of the day when needed to run interventions</a:t>
            </a:r>
            <a:endParaRPr/>
          </a:p>
          <a:p>
            <a:pPr marL="0" lvl="0" indent="0" algn="l" rtl="0">
              <a:spcBef>
                <a:spcPts val="1200"/>
              </a:spcBef>
              <a:spcAft>
                <a:spcPts val="0"/>
              </a:spcAft>
              <a:buNone/>
            </a:pPr>
            <a:r>
              <a:rPr lang="en-GB"/>
              <a:t>Additional resources to support your child</a:t>
            </a:r>
            <a:endParaRPr/>
          </a:p>
          <a:p>
            <a:pPr marL="0" lvl="0" indent="0" algn="l" rtl="0">
              <a:spcBef>
                <a:spcPts val="1200"/>
              </a:spcBef>
              <a:spcAft>
                <a:spcPts val="1200"/>
              </a:spcAft>
              <a:buNone/>
            </a:pPr>
            <a:r>
              <a:rPr lang="en-GB"/>
              <a:t>In the past EHCPs came with hours of TA support, this is not the case anymore, they come with the amount of funding.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TAs working 121 with children. </a:t>
            </a:r>
            <a:endParaRPr/>
          </a:p>
        </p:txBody>
      </p:sp>
      <p:sp>
        <p:nvSpPr>
          <p:cNvPr id="167" name="Google Shape;167;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At Holly Park we do not have 121 TAs working with children. </a:t>
            </a:r>
            <a:endParaRPr/>
          </a:p>
          <a:p>
            <a:pPr marL="457200" lvl="0" indent="-342900" algn="l" rtl="0">
              <a:spcBef>
                <a:spcPts val="0"/>
              </a:spcBef>
              <a:spcAft>
                <a:spcPts val="0"/>
              </a:spcAft>
              <a:buSzPts val="1800"/>
              <a:buChar char="-"/>
            </a:pPr>
            <a:r>
              <a:rPr lang="en-GB"/>
              <a:t>This is seen as good practice after a lot of research was done by MITA in 2017/2018 around deployment of TAs. </a:t>
            </a: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GB"/>
              <a:t>In our classrooms we have SEND TAs who support our children with SEND. They run the interventions, support them with their work in class, help with emotional regulation. </a:t>
            </a:r>
            <a:endParaRPr/>
          </a:p>
          <a:p>
            <a:pPr marL="457200" lvl="0" indent="-342900" algn="l" rtl="0">
              <a:spcBef>
                <a:spcPts val="0"/>
              </a:spcBef>
              <a:spcAft>
                <a:spcPts val="0"/>
              </a:spcAft>
              <a:buSzPts val="1800"/>
              <a:buChar char="-"/>
            </a:pPr>
            <a:r>
              <a:rPr lang="en-GB"/>
              <a:t>For our children this encourages inclusion, communication skills, group work and independence. It also means they get more teacher time.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The Treehouse	</a:t>
            </a:r>
            <a:endParaRPr/>
          </a:p>
        </p:txBody>
      </p:sp>
      <p:sp>
        <p:nvSpPr>
          <p:cNvPr id="173" name="Google Shape;173;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For some children, even with an EHCP their needs cannot               be met in the mainstream classroom and they struggle to access the                     learning.</a:t>
            </a:r>
            <a:endParaRPr/>
          </a:p>
          <a:p>
            <a:pPr marL="0" lvl="0" indent="0" algn="l" rtl="0">
              <a:spcBef>
                <a:spcPts val="1200"/>
              </a:spcBef>
              <a:spcAft>
                <a:spcPts val="0"/>
              </a:spcAft>
              <a:buNone/>
            </a:pPr>
            <a:r>
              <a:rPr lang="en-GB"/>
              <a:t>For these children we have set up “The Treehouse”.</a:t>
            </a:r>
            <a:endParaRPr/>
          </a:p>
          <a:p>
            <a:pPr marL="0" lvl="0" indent="0" algn="l" rtl="0">
              <a:spcBef>
                <a:spcPts val="1200"/>
              </a:spcBef>
              <a:spcAft>
                <a:spcPts val="0"/>
              </a:spcAft>
              <a:buNone/>
            </a:pPr>
            <a:r>
              <a:rPr lang="en-GB"/>
              <a:t>This is a smaller classroom setting where the learning is tailored to the child’s needs and skills for learning are taught explicitly. </a:t>
            </a:r>
            <a:endParaRPr/>
          </a:p>
          <a:p>
            <a:pPr marL="0" lvl="0" indent="0" algn="l" rtl="0">
              <a:spcBef>
                <a:spcPts val="1200"/>
              </a:spcBef>
              <a:spcAft>
                <a:spcPts val="1200"/>
              </a:spcAft>
              <a:buNone/>
            </a:pPr>
            <a:r>
              <a:rPr lang="en-GB"/>
              <a:t>There is a morning session which focuses on maths and English and an afternoon which focuses on speech, language and communication skills. </a:t>
            </a:r>
            <a:endParaRPr/>
          </a:p>
        </p:txBody>
      </p:sp>
      <p:pic>
        <p:nvPicPr>
          <p:cNvPr id="174" name="Google Shape;174;p29"/>
          <p:cNvPicPr preferRelativeResize="0"/>
          <p:nvPr/>
        </p:nvPicPr>
        <p:blipFill>
          <a:blip r:embed="rId3">
            <a:alphaModFix/>
          </a:blip>
          <a:stretch>
            <a:fillRect/>
          </a:stretch>
        </p:blipFill>
        <p:spPr>
          <a:xfrm>
            <a:off x="7270131" y="154450"/>
            <a:ext cx="1678225" cy="2064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Every child is different and every child has their own needs. 		</a:t>
            </a:r>
            <a:endParaRPr/>
          </a:p>
        </p:txBody>
      </p:sp>
      <p:sp>
        <p:nvSpPr>
          <p:cNvPr id="180" name="Google Shape;180;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n-GB"/>
              <a:t>At Holly Park we treat every child as an individual and we try to meet their needs in the best way for them.</a:t>
            </a:r>
            <a:endParaRPr/>
          </a:p>
          <a:p>
            <a:pPr marL="0" lvl="0" indent="0" algn="l" rtl="0">
              <a:spcBef>
                <a:spcPts val="1200"/>
              </a:spcBef>
              <a:spcAft>
                <a:spcPts val="0"/>
              </a:spcAft>
              <a:buNone/>
            </a:pPr>
            <a:r>
              <a:rPr lang="en-GB"/>
              <a:t>The process for each child may vary slightly to what I have said due to a child’s needs. </a:t>
            </a:r>
            <a:endParaRPr/>
          </a:p>
          <a:p>
            <a:pPr marL="0" lvl="0" indent="0" algn="l" rtl="0">
              <a:spcBef>
                <a:spcPts val="1200"/>
              </a:spcBef>
              <a:spcAft>
                <a:spcPts val="1200"/>
              </a:spcAft>
              <a:buNone/>
            </a:pPr>
            <a:r>
              <a:rPr lang="en-GB"/>
              <a:t>We discuss with parents at every stage of the process.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Any questions. </a:t>
            </a:r>
            <a:endParaRPr/>
          </a:p>
        </p:txBody>
      </p:sp>
      <p:sp>
        <p:nvSpPr>
          <p:cNvPr id="186" name="Google Shape;186;p3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7" name="Google Shape;187;p31"/>
          <p:cNvPicPr preferRelativeResize="0"/>
          <p:nvPr/>
        </p:nvPicPr>
        <p:blipFill>
          <a:blip r:embed="rId3">
            <a:alphaModFix/>
          </a:blip>
          <a:stretch>
            <a:fillRect/>
          </a:stretch>
        </p:blipFill>
        <p:spPr>
          <a:xfrm>
            <a:off x="2193188" y="1379375"/>
            <a:ext cx="4886325" cy="3076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SEND at Holly Park	</a:t>
            </a:r>
            <a:endParaRPr/>
          </a:p>
        </p:txBody>
      </p:sp>
      <p:sp>
        <p:nvSpPr>
          <p:cNvPr id="73" name="Google Shape;73;p14"/>
          <p:cNvSpPr txBox="1">
            <a:spLocks noGrp="1"/>
          </p:cNvSpPr>
          <p:nvPr>
            <p:ph type="body" idx="1"/>
          </p:nvPr>
        </p:nvSpPr>
        <p:spPr>
          <a:xfrm>
            <a:off x="311700" y="11524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Adapting the curriculum to meet children’s needs. </a:t>
            </a:r>
            <a:endParaRPr/>
          </a:p>
          <a:p>
            <a:pPr marL="457200" lvl="0" indent="-342900" algn="l" rtl="0">
              <a:spcBef>
                <a:spcPts val="0"/>
              </a:spcBef>
              <a:spcAft>
                <a:spcPts val="0"/>
              </a:spcAft>
              <a:buSzPts val="1800"/>
              <a:buChar char="-"/>
            </a:pPr>
            <a:endParaRPr/>
          </a:p>
          <a:p>
            <a:pPr marL="457200" lvl="0" indent="-342900" algn="l" rtl="0">
              <a:spcBef>
                <a:spcPts val="0"/>
              </a:spcBef>
              <a:spcAft>
                <a:spcPts val="0"/>
              </a:spcAft>
              <a:buSzPts val="1800"/>
              <a:buChar char="-"/>
            </a:pPr>
            <a:r>
              <a:rPr lang="en-GB"/>
              <a:t>What happens if your child is not making progress or you have concerns.</a:t>
            </a:r>
            <a:endParaRPr/>
          </a:p>
          <a:p>
            <a:pPr marL="457200" lvl="0" indent="-342900" algn="l" rtl="0">
              <a:spcBef>
                <a:spcPts val="0"/>
              </a:spcBef>
              <a:spcAft>
                <a:spcPts val="0"/>
              </a:spcAft>
              <a:buSzPts val="1800"/>
              <a:buChar char="-"/>
            </a:pPr>
            <a:r>
              <a:rPr lang="en-GB"/>
              <a:t> </a:t>
            </a:r>
            <a:endParaRPr/>
          </a:p>
          <a:p>
            <a:pPr marL="457200" lvl="0" indent="-342900" algn="l" rtl="0">
              <a:spcBef>
                <a:spcPts val="0"/>
              </a:spcBef>
              <a:spcAft>
                <a:spcPts val="0"/>
              </a:spcAft>
              <a:buSzPts val="1800"/>
              <a:buChar char="-"/>
            </a:pPr>
            <a:r>
              <a:rPr lang="en-GB"/>
              <a:t>SEND Support plans</a:t>
            </a:r>
            <a:endParaRPr/>
          </a:p>
          <a:p>
            <a:pPr marL="457200" lvl="0" indent="-342900" algn="l" rtl="0">
              <a:spcBef>
                <a:spcPts val="0"/>
              </a:spcBef>
              <a:spcAft>
                <a:spcPts val="0"/>
              </a:spcAft>
              <a:buSzPts val="1800"/>
              <a:buChar char="-"/>
            </a:pPr>
            <a:endParaRPr/>
          </a:p>
          <a:p>
            <a:pPr marL="457200" lvl="0" indent="-342900" algn="l" rtl="0">
              <a:spcBef>
                <a:spcPts val="0"/>
              </a:spcBef>
              <a:spcAft>
                <a:spcPts val="0"/>
              </a:spcAft>
              <a:buSzPts val="1800"/>
              <a:buChar char="-"/>
            </a:pPr>
            <a:r>
              <a:rPr lang="en-GB"/>
              <a:t>Education, Health and Care Plans. </a:t>
            </a:r>
            <a:endParaRPr/>
          </a:p>
          <a:p>
            <a:pPr marL="457200" lvl="0" indent="-342900" algn="l" rtl="0">
              <a:spcBef>
                <a:spcPts val="0"/>
              </a:spcBef>
              <a:spcAft>
                <a:spcPts val="0"/>
              </a:spcAft>
              <a:buSzPts val="1800"/>
              <a:buChar char="-"/>
            </a:pPr>
            <a:endParaRPr/>
          </a:p>
          <a:p>
            <a:pPr marL="457200" lvl="0" indent="-342900" algn="l" rtl="0">
              <a:spcBef>
                <a:spcPts val="0"/>
              </a:spcBef>
              <a:spcAft>
                <a:spcPts val="0"/>
              </a:spcAft>
              <a:buSzPts val="1800"/>
              <a:buChar char="-"/>
            </a:pPr>
            <a:r>
              <a:rPr lang="en-GB"/>
              <a:t>The Treehouse. </a:t>
            </a:r>
            <a:endParaRPr/>
          </a:p>
        </p:txBody>
      </p:sp>
      <p:pic>
        <p:nvPicPr>
          <p:cNvPr id="74" name="Google Shape;74;p14"/>
          <p:cNvPicPr preferRelativeResize="0"/>
          <p:nvPr/>
        </p:nvPicPr>
        <p:blipFill>
          <a:blip r:embed="rId3">
            <a:alphaModFix/>
          </a:blip>
          <a:stretch>
            <a:fillRect/>
          </a:stretch>
        </p:blipFill>
        <p:spPr>
          <a:xfrm>
            <a:off x="5210950" y="4071550"/>
            <a:ext cx="3541120" cy="383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93" name="Google Shape;193;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99" name="Google Shape;199;p3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05" name="Google Shape;205;p3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Ordinarily Available. </a:t>
            </a:r>
            <a:endParaRPr/>
          </a:p>
        </p:txBody>
      </p:sp>
      <p:sp>
        <p:nvSpPr>
          <p:cNvPr id="80" name="Google Shape;80;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700">
                <a:highlight>
                  <a:schemeClr val="lt1"/>
                </a:highlight>
                <a:latin typeface="Arial"/>
                <a:ea typeface="Arial"/>
                <a:cs typeface="Arial"/>
                <a:sym typeface="Arial"/>
              </a:rPr>
              <a:t>Ordinarily Available Provision (OAP) refers to the support and resources that mainstream schools and other educational settings are expected to provide for all children, including those with special educational needs and disabilities (SEND) using their own internal funding and resources. </a:t>
            </a:r>
            <a:endParaRPr sz="1700">
              <a:highlight>
                <a:schemeClr val="lt1"/>
              </a:highlight>
              <a:latin typeface="Arial"/>
              <a:ea typeface="Arial"/>
              <a:cs typeface="Arial"/>
              <a:sym typeface="Arial"/>
            </a:endParaRPr>
          </a:p>
          <a:p>
            <a:pPr marL="0" lvl="0" indent="0" algn="l" rtl="0">
              <a:spcBef>
                <a:spcPts val="1200"/>
              </a:spcBef>
              <a:spcAft>
                <a:spcPts val="0"/>
              </a:spcAft>
              <a:buNone/>
            </a:pPr>
            <a:r>
              <a:rPr lang="en-GB" sz="1700">
                <a:highlight>
                  <a:schemeClr val="lt1"/>
                </a:highlight>
                <a:latin typeface="Arial"/>
                <a:ea typeface="Arial"/>
                <a:cs typeface="Arial"/>
                <a:sym typeface="Arial"/>
              </a:rPr>
              <a:t>The aim is to ensure consistency, promote inclusive practice, and meet diverse needs through </a:t>
            </a:r>
            <a:r>
              <a:rPr lang="en-GB" sz="1700">
                <a:highlight>
                  <a:schemeClr val="lt1"/>
                </a:highlight>
                <a:uFill>
                  <a:noFill/>
                </a:uFill>
                <a:latin typeface="Arial"/>
                <a:ea typeface="Arial"/>
                <a:cs typeface="Arial"/>
                <a:sym typeface="Arial"/>
                <a:hlinkClick r:id="rId3"/>
              </a:rPr>
              <a:t>quality first teaching</a:t>
            </a:r>
            <a:r>
              <a:rPr lang="en-GB" sz="1700">
                <a:highlight>
                  <a:schemeClr val="lt1"/>
                </a:highlight>
                <a:latin typeface="Arial"/>
                <a:ea typeface="Arial"/>
                <a:cs typeface="Arial"/>
                <a:sym typeface="Arial"/>
              </a:rPr>
              <a:t> and adaptations</a:t>
            </a:r>
            <a:endParaRPr sz="1700">
              <a:highlight>
                <a:schemeClr val="lt1"/>
              </a:highlight>
              <a:latin typeface="Arial"/>
              <a:ea typeface="Arial"/>
              <a:cs typeface="Arial"/>
              <a:sym typeface="Arial"/>
            </a:endParaRPr>
          </a:p>
          <a:p>
            <a:pPr marL="0" lvl="0" indent="0" algn="l" rtl="0">
              <a:spcBef>
                <a:spcPts val="1200"/>
              </a:spcBef>
              <a:spcAft>
                <a:spcPts val="1200"/>
              </a:spcAft>
              <a:buNone/>
            </a:pPr>
            <a:endParaRPr sz="1700">
              <a:highlight>
                <a:schemeClr val="lt1"/>
              </a:highlight>
              <a:latin typeface="Arial"/>
              <a:ea typeface="Arial"/>
              <a:cs typeface="Arial"/>
              <a:sym typeface="Arial"/>
            </a:endParaRPr>
          </a:p>
        </p:txBody>
      </p:sp>
      <p:pic>
        <p:nvPicPr>
          <p:cNvPr id="81" name="Google Shape;81;p15"/>
          <p:cNvPicPr preferRelativeResize="0"/>
          <p:nvPr/>
        </p:nvPicPr>
        <p:blipFill>
          <a:blip r:embed="rId4">
            <a:alphaModFix/>
          </a:blip>
          <a:stretch>
            <a:fillRect/>
          </a:stretch>
        </p:blipFill>
        <p:spPr>
          <a:xfrm>
            <a:off x="6327175" y="2952619"/>
            <a:ext cx="1977600" cy="2089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Different classroom adaptations                       </a:t>
            </a:r>
            <a:endParaRPr/>
          </a:p>
        </p:txBody>
      </p:sp>
      <p:sp>
        <p:nvSpPr>
          <p:cNvPr id="87" name="Google Shape;87;p16"/>
          <p:cNvSpPr txBox="1">
            <a:spLocks noGrp="1"/>
          </p:cNvSpPr>
          <p:nvPr>
            <p:ph type="body" idx="1"/>
          </p:nvPr>
        </p:nvSpPr>
        <p:spPr>
          <a:xfrm>
            <a:off x="311700" y="1463675"/>
            <a:ext cx="8520600" cy="33027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r>
              <a:rPr lang="en-GB" sz="3000"/>
              <a:t>Ear defenders</a:t>
            </a:r>
            <a:endParaRPr sz="3000"/>
          </a:p>
          <a:p>
            <a:pPr marL="0" lvl="0" indent="0" algn="l" rtl="0">
              <a:spcBef>
                <a:spcPts val="1200"/>
              </a:spcBef>
              <a:spcAft>
                <a:spcPts val="0"/>
              </a:spcAft>
              <a:buNone/>
            </a:pPr>
            <a:r>
              <a:rPr lang="en-GB" sz="3000"/>
              <a:t>Writing slopes                                                            </a:t>
            </a:r>
            <a:endParaRPr sz="3000"/>
          </a:p>
          <a:p>
            <a:pPr marL="0" lvl="0" indent="0" algn="l" rtl="0">
              <a:spcBef>
                <a:spcPts val="1200"/>
              </a:spcBef>
              <a:spcAft>
                <a:spcPts val="0"/>
              </a:spcAft>
              <a:buNone/>
            </a:pPr>
            <a:r>
              <a:rPr lang="en-GB" sz="3000"/>
              <a:t>Pencil grips</a:t>
            </a:r>
            <a:endParaRPr sz="3000"/>
          </a:p>
          <a:p>
            <a:pPr marL="0" lvl="0" indent="0" algn="l" rtl="0">
              <a:spcBef>
                <a:spcPts val="1200"/>
              </a:spcBef>
              <a:spcAft>
                <a:spcPts val="0"/>
              </a:spcAft>
              <a:buNone/>
            </a:pPr>
            <a:r>
              <a:rPr lang="en-GB" sz="3000"/>
              <a:t>Wobble cushions</a:t>
            </a:r>
            <a:endParaRPr sz="3000"/>
          </a:p>
          <a:p>
            <a:pPr marL="0" lvl="0" indent="0" algn="l" rtl="0">
              <a:spcBef>
                <a:spcPts val="1200"/>
              </a:spcBef>
              <a:spcAft>
                <a:spcPts val="0"/>
              </a:spcAft>
              <a:buNone/>
            </a:pPr>
            <a:r>
              <a:rPr lang="en-GB" sz="3000"/>
              <a:t>Fidget toys</a:t>
            </a:r>
            <a:endParaRPr sz="3000"/>
          </a:p>
          <a:p>
            <a:pPr marL="0" lvl="0" indent="0" algn="l" rtl="0">
              <a:spcBef>
                <a:spcPts val="1200"/>
              </a:spcBef>
              <a:spcAft>
                <a:spcPts val="0"/>
              </a:spcAft>
              <a:buNone/>
            </a:pPr>
            <a:r>
              <a:rPr lang="en-GB" sz="3000"/>
              <a:t>Sensory toys</a:t>
            </a:r>
            <a:endParaRPr sz="3000"/>
          </a:p>
          <a:p>
            <a:pPr marL="0" lvl="0" indent="0" algn="l" rtl="0">
              <a:spcBef>
                <a:spcPts val="1200"/>
              </a:spcBef>
              <a:spcAft>
                <a:spcPts val="0"/>
              </a:spcAft>
              <a:buNone/>
            </a:pPr>
            <a:r>
              <a:rPr lang="en-GB" sz="3000"/>
              <a:t>Task checklists</a:t>
            </a:r>
            <a:endParaRPr sz="3000"/>
          </a:p>
          <a:p>
            <a:pPr marL="0" lvl="0" indent="0" algn="l" rtl="0">
              <a:spcBef>
                <a:spcPts val="1200"/>
              </a:spcBef>
              <a:spcAft>
                <a:spcPts val="0"/>
              </a:spcAft>
              <a:buNone/>
            </a:pPr>
            <a:r>
              <a:rPr lang="en-GB" sz="3000"/>
              <a:t>Different size/colour fonts</a:t>
            </a:r>
            <a:endParaRPr sz="3000"/>
          </a:p>
          <a:p>
            <a:pPr marL="0" lvl="0" indent="0" algn="l" rtl="0">
              <a:spcBef>
                <a:spcPts val="1200"/>
              </a:spcBef>
              <a:spcAft>
                <a:spcPts val="0"/>
              </a:spcAft>
              <a:buNone/>
            </a:pPr>
            <a:r>
              <a:rPr lang="en-GB" sz="3000"/>
              <a:t>Now and next board/visual timetables</a:t>
            </a:r>
            <a:endParaRPr sz="3000"/>
          </a:p>
          <a:p>
            <a:pPr marL="0" lvl="0" indent="0" algn="l" rtl="0">
              <a:spcBef>
                <a:spcPts val="1200"/>
              </a:spcBef>
              <a:spcAft>
                <a:spcPts val="0"/>
              </a:spcAft>
              <a:buNone/>
            </a:pPr>
            <a:r>
              <a:rPr lang="en-GB" sz="3000"/>
              <a:t>Position of children in the class. </a:t>
            </a:r>
            <a:endParaRPr sz="3000"/>
          </a:p>
          <a:p>
            <a:pPr marL="0" lvl="0" indent="0" algn="l" rtl="0">
              <a:spcBef>
                <a:spcPts val="1200"/>
              </a:spcBef>
              <a:spcAft>
                <a:spcPts val="1200"/>
              </a:spcAft>
              <a:buNone/>
            </a:pPr>
            <a:endParaRPr/>
          </a:p>
        </p:txBody>
      </p:sp>
      <p:pic>
        <p:nvPicPr>
          <p:cNvPr id="88" name="Google Shape;88;p16"/>
          <p:cNvPicPr preferRelativeResize="0"/>
          <p:nvPr/>
        </p:nvPicPr>
        <p:blipFill>
          <a:blip r:embed="rId3">
            <a:alphaModFix/>
          </a:blip>
          <a:stretch>
            <a:fillRect/>
          </a:stretch>
        </p:blipFill>
        <p:spPr>
          <a:xfrm>
            <a:off x="3152775" y="1766894"/>
            <a:ext cx="1583525" cy="898025"/>
          </a:xfrm>
          <a:prstGeom prst="rect">
            <a:avLst/>
          </a:prstGeom>
          <a:noFill/>
          <a:ln>
            <a:noFill/>
          </a:ln>
        </p:spPr>
      </p:pic>
      <p:pic>
        <p:nvPicPr>
          <p:cNvPr id="89" name="Google Shape;89;p16"/>
          <p:cNvPicPr preferRelativeResize="0"/>
          <p:nvPr/>
        </p:nvPicPr>
        <p:blipFill>
          <a:blip r:embed="rId4">
            <a:alphaModFix/>
          </a:blip>
          <a:stretch>
            <a:fillRect/>
          </a:stretch>
        </p:blipFill>
        <p:spPr>
          <a:xfrm>
            <a:off x="6385320" y="2016920"/>
            <a:ext cx="1276350" cy="1276350"/>
          </a:xfrm>
          <a:prstGeom prst="rect">
            <a:avLst/>
          </a:prstGeom>
          <a:noFill/>
          <a:ln>
            <a:noFill/>
          </a:ln>
        </p:spPr>
      </p:pic>
      <p:pic>
        <p:nvPicPr>
          <p:cNvPr id="90" name="Google Shape;90;p16"/>
          <p:cNvPicPr preferRelativeResize="0"/>
          <p:nvPr/>
        </p:nvPicPr>
        <p:blipFill>
          <a:blip r:embed="rId5">
            <a:alphaModFix/>
          </a:blip>
          <a:stretch>
            <a:fillRect/>
          </a:stretch>
        </p:blipFill>
        <p:spPr>
          <a:xfrm>
            <a:off x="4006471" y="3279396"/>
            <a:ext cx="1683525" cy="1120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Layer 2 - planning and delivery adapted.                  </a:t>
            </a:r>
            <a:endParaRPr sz="1488"/>
          </a:p>
        </p:txBody>
      </p:sp>
      <p:sp>
        <p:nvSpPr>
          <p:cNvPr id="96" name="Google Shape;96;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Lessons are planned and delivered in an adapted way so that the lesson has meaning and is accessible to children with SEND. </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97" name="Google Shape;97;p17"/>
          <p:cNvPicPr preferRelativeResize="0"/>
          <p:nvPr/>
        </p:nvPicPr>
        <p:blipFill rotWithShape="1">
          <a:blip r:embed="rId3">
            <a:alphaModFix/>
          </a:blip>
          <a:srcRect l="38447" t="21466" r="6144" b="10124"/>
          <a:stretch/>
        </p:blipFill>
        <p:spPr>
          <a:xfrm>
            <a:off x="2709125" y="2150650"/>
            <a:ext cx="3828874" cy="2657800"/>
          </a:xfrm>
          <a:prstGeom prst="rect">
            <a:avLst/>
          </a:prstGeom>
          <a:noFill/>
          <a:ln>
            <a:noFill/>
          </a:ln>
          <a:effectLst>
            <a:outerShdw blurRad="328613"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Adaptations</a:t>
            </a:r>
            <a:endParaRPr/>
          </a:p>
        </p:txBody>
      </p:sp>
      <p:sp>
        <p:nvSpPr>
          <p:cNvPr id="103" name="Google Shape;103;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Zones of regulations</a:t>
            </a:r>
            <a:endParaRPr/>
          </a:p>
          <a:p>
            <a:pPr marL="0" lvl="0" indent="0" algn="l" rtl="0">
              <a:spcBef>
                <a:spcPts val="1200"/>
              </a:spcBef>
              <a:spcAft>
                <a:spcPts val="0"/>
              </a:spcAft>
              <a:buNone/>
            </a:pPr>
            <a:r>
              <a:rPr lang="en-GB"/>
              <a:t>Colourful semantics </a:t>
            </a:r>
            <a:endParaRPr/>
          </a:p>
          <a:p>
            <a:pPr marL="0" lvl="0" indent="0" algn="l" rtl="0">
              <a:spcBef>
                <a:spcPts val="1200"/>
              </a:spcBef>
              <a:spcAft>
                <a:spcPts val="0"/>
              </a:spcAft>
              <a:buNone/>
            </a:pPr>
            <a:r>
              <a:rPr lang="en-GB"/>
              <a:t>Restorative approach</a:t>
            </a:r>
            <a:endParaRPr/>
          </a:p>
          <a:p>
            <a:pPr marL="0" lvl="0" indent="0" algn="l" rtl="0">
              <a:spcBef>
                <a:spcPts val="1200"/>
              </a:spcBef>
              <a:spcAft>
                <a:spcPts val="0"/>
              </a:spcAft>
              <a:buNone/>
            </a:pPr>
            <a:r>
              <a:rPr lang="en-GB"/>
              <a:t>Use of word banks</a:t>
            </a:r>
            <a:endParaRPr/>
          </a:p>
          <a:p>
            <a:pPr marL="0" lvl="0" indent="0" algn="l" rtl="0">
              <a:spcBef>
                <a:spcPts val="1200"/>
              </a:spcBef>
              <a:spcAft>
                <a:spcPts val="0"/>
              </a:spcAft>
              <a:buNone/>
            </a:pPr>
            <a:r>
              <a:rPr lang="en-GB"/>
              <a:t>Group interventions - reading, writing, maths</a:t>
            </a:r>
            <a:endParaRPr/>
          </a:p>
          <a:p>
            <a:pPr marL="0" lvl="0" indent="0" algn="l" rtl="0">
              <a:spcBef>
                <a:spcPts val="1200"/>
              </a:spcBef>
              <a:spcAft>
                <a:spcPts val="0"/>
              </a:spcAft>
              <a:buNone/>
            </a:pPr>
            <a:r>
              <a:rPr lang="en-GB"/>
              <a:t>Time with learning mentor</a:t>
            </a:r>
            <a:endParaRPr/>
          </a:p>
          <a:p>
            <a:pPr marL="0" lvl="0" indent="0" algn="l" rtl="0">
              <a:spcBef>
                <a:spcPts val="1200"/>
              </a:spcBef>
              <a:spcAft>
                <a:spcPts val="1200"/>
              </a:spcAft>
              <a:buNone/>
            </a:pPr>
            <a:endParaRPr/>
          </a:p>
        </p:txBody>
      </p:sp>
      <p:pic>
        <p:nvPicPr>
          <p:cNvPr id="104" name="Google Shape;104;p18"/>
          <p:cNvPicPr preferRelativeResize="0"/>
          <p:nvPr/>
        </p:nvPicPr>
        <p:blipFill>
          <a:blip r:embed="rId3">
            <a:alphaModFix/>
          </a:blip>
          <a:stretch>
            <a:fillRect/>
          </a:stretch>
        </p:blipFill>
        <p:spPr>
          <a:xfrm>
            <a:off x="6132575" y="2862647"/>
            <a:ext cx="2699725" cy="1811675"/>
          </a:xfrm>
          <a:prstGeom prst="rect">
            <a:avLst/>
          </a:prstGeom>
          <a:noFill/>
          <a:ln>
            <a:noFill/>
          </a:ln>
        </p:spPr>
      </p:pic>
      <p:pic>
        <p:nvPicPr>
          <p:cNvPr id="105" name="Google Shape;105;p18"/>
          <p:cNvPicPr preferRelativeResize="0"/>
          <p:nvPr/>
        </p:nvPicPr>
        <p:blipFill>
          <a:blip r:embed="rId4">
            <a:alphaModFix/>
          </a:blip>
          <a:stretch>
            <a:fillRect/>
          </a:stretch>
        </p:blipFill>
        <p:spPr>
          <a:xfrm>
            <a:off x="4571988" y="562363"/>
            <a:ext cx="3914775" cy="1285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happens if my child is not making progress.	</a:t>
            </a:r>
            <a:endParaRPr/>
          </a:p>
        </p:txBody>
      </p:sp>
      <p:sp>
        <p:nvSpPr>
          <p:cNvPr id="111" name="Google Shape;111;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If your child isn’t making the expected progress then teachers/parents come and speak to me and discuss concerns and next steps. </a:t>
            </a:r>
            <a:endParaRPr/>
          </a:p>
          <a:p>
            <a:pPr marL="0" lvl="0" indent="0" algn="l" rtl="0">
              <a:spcBef>
                <a:spcPts val="1200"/>
              </a:spcBef>
              <a:spcAft>
                <a:spcPts val="0"/>
              </a:spcAft>
              <a:buNone/>
            </a:pPr>
            <a:r>
              <a:rPr lang="en-GB"/>
              <a:t>This involves - </a:t>
            </a:r>
            <a:endParaRPr/>
          </a:p>
          <a:p>
            <a:pPr marL="0" lvl="0" indent="0" algn="l" rtl="0">
              <a:spcBef>
                <a:spcPts val="1200"/>
              </a:spcBef>
              <a:spcAft>
                <a:spcPts val="0"/>
              </a:spcAft>
              <a:buNone/>
            </a:pPr>
            <a:r>
              <a:rPr lang="en-GB"/>
              <a:t>Referral to outside agencies e.g. speech and language, paediatricians, inclusion advisory team. </a:t>
            </a:r>
            <a:endParaRPr/>
          </a:p>
          <a:p>
            <a:pPr marL="0" lvl="0" indent="0" algn="l" rtl="0">
              <a:spcBef>
                <a:spcPts val="1200"/>
              </a:spcBef>
              <a:spcAft>
                <a:spcPts val="1200"/>
              </a:spcAft>
              <a:buNone/>
            </a:pPr>
            <a:r>
              <a:rPr lang="en-GB"/>
              <a:t>Come in and observe the child, meet with the family and teacher and provide different strategies to support the teacher and child. </a:t>
            </a:r>
            <a:endParaRPr/>
          </a:p>
        </p:txBody>
      </p:sp>
      <p:pic>
        <p:nvPicPr>
          <p:cNvPr id="112" name="Google Shape;112;p19"/>
          <p:cNvPicPr preferRelativeResize="0"/>
          <p:nvPr/>
        </p:nvPicPr>
        <p:blipFill>
          <a:blip r:embed="rId3">
            <a:alphaModFix/>
          </a:blip>
          <a:stretch>
            <a:fillRect/>
          </a:stretch>
        </p:blipFill>
        <p:spPr>
          <a:xfrm>
            <a:off x="7071793" y="3725043"/>
            <a:ext cx="1498275" cy="1328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happens if my child is not making progress	</a:t>
            </a:r>
            <a:endParaRPr/>
          </a:p>
        </p:txBody>
      </p:sp>
      <p:sp>
        <p:nvSpPr>
          <p:cNvPr id="118" name="Google Shape;118;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Tailored interventions - 121 activities, small group work. </a:t>
            </a:r>
            <a:endParaRPr/>
          </a:p>
          <a:p>
            <a:pPr marL="0" lvl="0" indent="0" algn="l" rtl="0">
              <a:spcBef>
                <a:spcPts val="1200"/>
              </a:spcBef>
              <a:spcAft>
                <a:spcPts val="0"/>
              </a:spcAft>
              <a:buNone/>
            </a:pPr>
            <a:endParaRPr/>
          </a:p>
          <a:p>
            <a:pPr marL="0" lvl="0" indent="0" algn="l" rtl="0">
              <a:spcBef>
                <a:spcPts val="1200"/>
              </a:spcBef>
              <a:spcAft>
                <a:spcPts val="0"/>
              </a:spcAft>
              <a:buNone/>
            </a:pPr>
            <a:r>
              <a:rPr lang="en-GB"/>
              <a:t>Progress is tracked for these provisions for the child and more regular updates for the parents. </a:t>
            </a:r>
            <a:endParaRPr/>
          </a:p>
          <a:p>
            <a:pPr marL="0" lvl="0" indent="0" algn="l" rtl="0">
              <a:spcBef>
                <a:spcPts val="1200"/>
              </a:spcBef>
              <a:spcAft>
                <a:spcPts val="0"/>
              </a:spcAft>
              <a:buNone/>
            </a:pPr>
            <a:endParaRPr/>
          </a:p>
          <a:p>
            <a:pPr marL="0" lvl="0" indent="0" algn="l" rtl="0">
              <a:spcBef>
                <a:spcPts val="1200"/>
              </a:spcBef>
              <a:spcAft>
                <a:spcPts val="1200"/>
              </a:spcAft>
              <a:buNone/>
            </a:pPr>
            <a:r>
              <a:rPr lang="en-GB"/>
              <a:t>At this stage your child will be added to the SEND profile so we can track their progress and all staff are aware of their needs. This is the first stage of the Assess, plan, do, review plan.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Diagnosis </a:t>
            </a:r>
            <a:endParaRPr/>
          </a:p>
        </p:txBody>
      </p:sp>
      <p:sp>
        <p:nvSpPr>
          <p:cNvPr id="124" name="Google Shape;124;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At this stage we sometimes make referrals to paediatricians or CAMHS and parents are seeking a diagnosis for the child. </a:t>
            </a:r>
            <a:endParaRPr/>
          </a:p>
          <a:p>
            <a:pPr marL="457200" lvl="0" indent="-342900" algn="l" rtl="0">
              <a:spcBef>
                <a:spcPts val="0"/>
              </a:spcBef>
              <a:spcAft>
                <a:spcPts val="0"/>
              </a:spcAft>
              <a:buSzPts val="1800"/>
              <a:buChar char="-"/>
            </a:pPr>
            <a:r>
              <a:rPr lang="en-GB"/>
              <a:t>The support your child is given is not based on their diagnosis but is based on the child’s needs. </a:t>
            </a:r>
            <a:endParaRPr/>
          </a:p>
          <a:p>
            <a:pPr marL="457200" lvl="0" indent="-342900" algn="l" rtl="0">
              <a:spcBef>
                <a:spcPts val="0"/>
              </a:spcBef>
              <a:spcAft>
                <a:spcPts val="0"/>
              </a:spcAft>
              <a:buSzPts val="1800"/>
              <a:buChar char="-"/>
            </a:pPr>
            <a:r>
              <a:rPr lang="en-GB"/>
              <a:t>With or without a diagnosis we will support your child’s needs. </a:t>
            </a:r>
            <a:endParaRPr/>
          </a:p>
          <a:p>
            <a:pPr marL="457200" lvl="0" indent="-342900" algn="l" rtl="0">
              <a:spcBef>
                <a:spcPts val="0"/>
              </a:spcBef>
              <a:spcAft>
                <a:spcPts val="0"/>
              </a:spcAft>
              <a:buSzPts val="1800"/>
              <a:buChar char="-"/>
            </a:pPr>
            <a:r>
              <a:rPr lang="en-GB"/>
              <a:t>Can sometimes help access different support from outside of school. </a:t>
            </a:r>
            <a:endParaRPr/>
          </a:p>
          <a:p>
            <a:pPr marL="457200" lvl="0" indent="-342900" algn="l" rtl="0">
              <a:spcBef>
                <a:spcPts val="0"/>
              </a:spcBef>
              <a:spcAft>
                <a:spcPts val="0"/>
              </a:spcAft>
              <a:buSzPts val="1800"/>
              <a:buChar char="-"/>
            </a:pPr>
            <a:r>
              <a:rPr lang="en-GB"/>
              <a:t>Some parents feel it can help give a better understanding of their child for the future and that their child may understand themselves better as they get older. </a:t>
            </a:r>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1195</Words>
  <Application>Microsoft Office PowerPoint</Application>
  <PresentationFormat>On-screen Show (16:9)</PresentationFormat>
  <Paragraphs>95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PT Sans Narrow</vt:lpstr>
      <vt:lpstr>Open Sans</vt:lpstr>
      <vt:lpstr>Tropic</vt:lpstr>
      <vt:lpstr>SEND at Holly Park</vt:lpstr>
      <vt:lpstr>SEND at Holly Park </vt:lpstr>
      <vt:lpstr>Ordinarily Available. </vt:lpstr>
      <vt:lpstr>Different classroom adaptations                       </vt:lpstr>
      <vt:lpstr>Layer 2 - planning and delivery adapted.                  </vt:lpstr>
      <vt:lpstr>Adaptations</vt:lpstr>
      <vt:lpstr>What happens if my child is not making progress. </vt:lpstr>
      <vt:lpstr>What happens if my child is not making progress </vt:lpstr>
      <vt:lpstr>Diagnosis </vt:lpstr>
      <vt:lpstr>SEND support plans </vt:lpstr>
      <vt:lpstr>Education, Health and Care plan </vt:lpstr>
      <vt:lpstr>What is an Education, Health and Care Plan</vt:lpstr>
      <vt:lpstr>To apply for an EHCP </vt:lpstr>
      <vt:lpstr>Application process</vt:lpstr>
      <vt:lpstr>EHCP </vt:lpstr>
      <vt:lpstr>TAs working 121 with children. </vt:lpstr>
      <vt:lpstr>The Treehouse </vt:lpstr>
      <vt:lpstr>Every child is different and every child has their own needs.   </vt:lpstr>
      <vt:lpstr>Any questions.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 at Holly Park</dc:title>
  <dc:creator>User</dc:creator>
  <cp:lastModifiedBy>Finlay Quinton</cp:lastModifiedBy>
  <cp:revision>2</cp:revision>
  <dcterms:modified xsi:type="dcterms:W3CDTF">2026-02-26T16:49:39Z</dcterms:modified>
</cp:coreProperties>
</file>