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hX6AwxRr25zXsfM0kXmFXrdiqo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4" name="Google Shape;2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6" name="Google Shape;2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3" name="Google Shape;2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0" name="Google Shape;2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7" name="Google Shape;2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3" name="Google Shape;2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9" name="Google Shape;2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6" name="Google Shape;2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9b02ba7fb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2" name="Google Shape;272;g39b02ba7fb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9" name="Google Shape;27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5" name="Google Shape;2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3" name="Google Shape;29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9" name="Google Shape;29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fc695a1146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g1fc695a1146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0b72bcd8b9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g30b72bcd8b9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0b72bcd8b9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g30b72bcd8b9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0b72bcd8b9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30b72bcd8b9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0b72bcd8b9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g30b72bcd8b9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0b72bcd8b9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g30b72bcd8b9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1" name="Google Shape;35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7" name="Google Shape;35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3" name="Google Shape;36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e86543e116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1" name="Google Shape;371;g1e86543e116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fc695a114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g1fc695a114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fc695a1146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g1fc695a1146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fc695a1146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g1fc695a1146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e86543e116_4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g1e86543e116_4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1" name="Google Shape;40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fc695a1146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g1fc695a1146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e86543e116_4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g1e86543e116_4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4" name="Google Shape;42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0" name="Google Shape;43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6" name="Google Shape;43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2" name="Google Shape;44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8" name="Google Shape;44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4" name="Google Shape;45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" name="Google Shape;1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8712d66a3d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28712d66a3d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8712d66a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28712d66a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2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22;p42"/>
          <p:cNvSpPr/>
          <p:nvPr/>
        </p:nvSpPr>
        <p:spPr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" name="Google Shape;23;p4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24;p42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25;p42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" name="Google Shape;26;p42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 cap="none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2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2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" name="Google Shape;29;p42"/>
          <p:cNvCxnSpPr/>
          <p:nvPr/>
        </p:nvCxnSpPr>
        <p:spPr>
          <a:xfrm>
            <a:off x="155448" y="2420112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0" name="Google Shape;30;p42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1;p4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" name="Google Shape;32;p42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3;p42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" name="Google Shape;34;p42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  <a:defRPr sz="4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bg>
      <p:bgPr>
        <a:solidFill>
          <a:schemeClr val="lt2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51"/>
          <p:cNvSpPr txBox="1">
            <a:spLocks noGrp="1"/>
          </p:cNvSpPr>
          <p:nvPr>
            <p:ph type="body" idx="1"/>
          </p:nvPr>
        </p:nvSpPr>
        <p:spPr>
          <a:xfrm rot="5400000">
            <a:off x="2269236" y="-443484"/>
            <a:ext cx="4599432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51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1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51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bg>
      <p:bgPr>
        <a:solidFill>
          <a:schemeClr val="lt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2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5" name="Google Shape;145;p52"/>
          <p:cNvSpPr/>
          <p:nvPr/>
        </p:nvSpPr>
        <p:spPr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6" name="Google Shape;146;p52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7" name="Google Shape;147;p5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8" name="Google Shape;148;p52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" name="Google Shape;149;p52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50" name="Google Shape;150;p52"/>
          <p:cNvCxnSpPr/>
          <p:nvPr/>
        </p:nvCxnSpPr>
        <p:spPr>
          <a:xfrm rot="5400000">
            <a:off x="4021836" y="3278124"/>
            <a:ext cx="6245352" cy="0"/>
          </a:xfrm>
          <a:prstGeom prst="straightConnector1">
            <a:avLst/>
          </a:prstGeom>
          <a:noFill/>
          <a:ln w="95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51" name="Google Shape;151;p52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2" name="Google Shape;152;p52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3" name="Google Shape;153;p52"/>
          <p:cNvSpPr txBox="1">
            <a:spLocks noGrp="1"/>
          </p:cNvSpPr>
          <p:nvPr>
            <p:ph type="sldNum" idx="12"/>
          </p:nvPr>
        </p:nvSpPr>
        <p:spPr>
          <a:xfrm>
            <a:off x="6915912" y="3009901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52"/>
          <p:cNvSpPr txBox="1">
            <a:spLocks noGrp="1"/>
          </p:cNvSpPr>
          <p:nvPr>
            <p:ph type="body" idx="1"/>
          </p:nvPr>
        </p:nvSpPr>
        <p:spPr>
          <a:xfrm rot="5400000">
            <a:off x="670717" y="-61117"/>
            <a:ext cx="5821366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52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2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2"/>
          <p:cNvSpPr txBox="1">
            <a:spLocks noGrp="1"/>
          </p:cNvSpPr>
          <p:nvPr>
            <p:ph type="title"/>
          </p:nvPr>
        </p:nvSpPr>
        <p:spPr>
          <a:xfrm rot="5400000">
            <a:off x="5189537" y="2506664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3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>
                <a:solidFill>
                  <a:srgbClr val="7A979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3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3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3"/>
          <p:cNvSpPr txBox="1">
            <a:spLocks noGrp="1"/>
          </p:cNvSpPr>
          <p:nvPr>
            <p:ph type="sldNum" idx="12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43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" name="Google Shape;43;p4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" name="Google Shape;44;p44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" name="Google Shape;45;p44"/>
          <p:cNvSpPr/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6" name="Google Shape;46;p44"/>
          <p:cNvSpPr/>
          <p:nvPr/>
        </p:nvSpPr>
        <p:spPr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7" name="Google Shape;47;p44"/>
          <p:cNvSpPr/>
          <p:nvPr/>
        </p:nvSpPr>
        <p:spPr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" name="Google Shape;48;p44"/>
          <p:cNvSpPr txBox="1"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Georgia"/>
              <a:buNone/>
              <a:defRPr sz="1400">
                <a:solidFill>
                  <a:srgbClr val="888888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4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" name="Google Shape;50;p44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" name="Google Shape;51;p44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3" name="Google Shape;53;p44"/>
          <p:cNvCxnSpPr/>
          <p:nvPr/>
        </p:nvCxnSpPr>
        <p:spPr>
          <a:xfrm>
            <a:off x="152400" y="2438400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4" name="Google Shape;54;p44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44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" name="Google Shape;56;p44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  <a:defRPr sz="4200" b="0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8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0" name="Google Shape;60;p48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" name="Google Shape;61;p48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" name="Google Shape;62;p48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3" name="Google Shape;63;p48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4" name="Google Shape;64;p48"/>
          <p:cNvSpPr/>
          <p:nvPr/>
        </p:nvSpPr>
        <p:spPr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" name="Google Shape;65;p48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8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8"/>
          <p:cNvSpPr txBox="1">
            <a:spLocks noGrp="1"/>
          </p:cNvSpPr>
          <p:nvPr>
            <p:ph type="sldNum" idx="12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solidFill>
          <a:schemeClr val="l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dt" idx="10"/>
          </p:nvPr>
        </p:nvSpPr>
        <p:spPr>
          <a:xfrm>
            <a:off x="5791200" y="640994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73" name="Google Shape;73;p45"/>
          <p:cNvCxnSpPr/>
          <p:nvPr/>
        </p:nvCxnSpPr>
        <p:spPr>
          <a:xfrm rot="10800000" flipH="1">
            <a:off x="4563080" y="1575652"/>
            <a:ext cx="8921" cy="481955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4" name="Google Shape;74;p45"/>
          <p:cNvSpPr txBox="1">
            <a:spLocks noGrp="1"/>
          </p:cNvSpPr>
          <p:nvPr>
            <p:ph type="body" idx="1"/>
          </p:nvPr>
        </p:nvSpPr>
        <p:spPr>
          <a:xfrm>
            <a:off x="301752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35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25"/>
              <a:buChar char="●"/>
              <a:defRPr sz="2500"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body" idx="2"/>
          </p:nvPr>
        </p:nvSpPr>
        <p:spPr>
          <a:xfrm>
            <a:off x="4800600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35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25"/>
              <a:buChar char="●"/>
              <a:defRPr sz="2500"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bg>
      <p:bgPr>
        <a:solidFill>
          <a:schemeClr val="lt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Google Shape;77;p46"/>
          <p:cNvCxnSpPr/>
          <p:nvPr/>
        </p:nvCxnSpPr>
        <p:spPr>
          <a:xfrm rot="10800000">
            <a:off x="4572000" y="2200275"/>
            <a:ext cx="0" cy="418795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8" name="Google Shape;78;p46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9" name="Google Shape;79;p4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0" name="Google Shape;80;p4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1" name="Google Shape;81;p46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" name="Google Shape;82;p46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3" name="Google Shape;83;p46"/>
          <p:cNvSpPr/>
          <p:nvPr/>
        </p:nvSpPr>
        <p:spPr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4" name="Google Shape;84;p46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prstGeom prst="rect">
            <a:avLst/>
          </a:prstGeom>
          <a:noFill/>
          <a:ln>
            <a:noFill/>
          </a:ln>
          <a:effectLst>
            <a:outerShdw blurRad="50800" dist="254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  <a:defRPr sz="22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 sz="18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46"/>
          <p:cNvSpPr txBox="1">
            <a:spLocks noGrp="1"/>
          </p:cNvSpPr>
          <p:nvPr>
            <p:ph type="body" idx="2"/>
          </p:nvPr>
        </p:nvSpPr>
        <p:spPr>
          <a:xfrm>
            <a:off x="4791330" y="1524000"/>
            <a:ext cx="4041775" cy="731520"/>
          </a:xfrm>
          <a:prstGeom prst="rect">
            <a:avLst/>
          </a:prstGeom>
          <a:noFill/>
          <a:ln>
            <a:noFill/>
          </a:ln>
          <a:effectLst>
            <a:outerShdw blurRad="50800" dist="254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  <a:defRPr sz="22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 sz="18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46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6"/>
          <p:cNvSpPr txBox="1">
            <a:spLocks noGrp="1"/>
          </p:cNvSpPr>
          <p:nvPr>
            <p:ph type="ftr" idx="11"/>
          </p:nvPr>
        </p:nvSpPr>
        <p:spPr>
          <a:xfrm>
            <a:off x="304800" y="6409944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8" name="Google Shape;88;p46"/>
          <p:cNvCxnSpPr/>
          <p:nvPr/>
        </p:nvCxnSpPr>
        <p:spPr>
          <a:xfrm>
            <a:off x="152400" y="1280160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9" name="Google Shape;89;p46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0" name="Google Shape;90;p46"/>
          <p:cNvSpPr txBox="1">
            <a:spLocks noGrp="1"/>
          </p:cNvSpPr>
          <p:nvPr>
            <p:ph type="body" idx="3"/>
          </p:nvPr>
        </p:nvSpPr>
        <p:spPr>
          <a:xfrm>
            <a:off x="301752" y="2471383"/>
            <a:ext cx="4041648" cy="381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46"/>
          <p:cNvSpPr txBox="1">
            <a:spLocks noGrp="1"/>
          </p:cNvSpPr>
          <p:nvPr>
            <p:ph type="body" idx="4"/>
          </p:nvPr>
        </p:nvSpPr>
        <p:spPr>
          <a:xfrm>
            <a:off x="4800600" y="2471383"/>
            <a:ext cx="4038600" cy="3822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46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3" name="Google Shape;93;p4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4" name="Google Shape;94;p46"/>
          <p:cNvSpPr txBox="1">
            <a:spLocks noGrp="1"/>
          </p:cNvSpPr>
          <p:nvPr>
            <p:ph type="sldNum" idx="12"/>
          </p:nvPr>
        </p:nvSpPr>
        <p:spPr>
          <a:xfrm>
            <a:off x="4343400" y="1042416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4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7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7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7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7"/>
          <p:cNvSpPr txBox="1">
            <a:spLocks noGrp="1"/>
          </p:cNvSpPr>
          <p:nvPr>
            <p:ph type="sldNum" idx="12"/>
          </p:nvPr>
        </p:nvSpPr>
        <p:spPr>
          <a:xfrm>
            <a:off x="4343400" y="103602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9"/>
          <p:cNvSpPr/>
          <p:nvPr/>
        </p:nvSpPr>
        <p:spPr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3" name="Google Shape;103;p4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" name="Google Shape;104;p49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" name="Google Shape;105;p49"/>
          <p:cNvSpPr/>
          <p:nvPr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" name="Google Shape;106;p49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Google Shape;107;p4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8" name="Google Shape;108;p49"/>
          <p:cNvSpPr txBox="1"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  <a:defRPr sz="22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9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49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11" name="Google Shape;111;p49"/>
          <p:cNvCxnSpPr/>
          <p:nvPr/>
        </p:nvCxnSpPr>
        <p:spPr>
          <a:xfrm>
            <a:off x="152400" y="533400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12" name="Google Shape;112;p49"/>
          <p:cNvSpPr txBox="1">
            <a:spLocks noGrp="1"/>
          </p:cNvSpPr>
          <p:nvPr>
            <p:ph type="body" idx="2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4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4" name="Google Shape;114;p49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5" name="Google Shape;115;p49"/>
          <p:cNvSpPr txBox="1">
            <a:spLocks noGrp="1"/>
          </p:cNvSpPr>
          <p:nvPr>
            <p:ph type="sldNum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p49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7" name="Google Shape;117;p49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9"/>
          <p:cNvSpPr txBox="1">
            <a:spLocks noGrp="1"/>
          </p:cNvSpPr>
          <p:nvPr>
            <p:ph type="ftr" idx="11"/>
          </p:nvPr>
        </p:nvSpPr>
        <p:spPr>
          <a:xfrm>
            <a:off x="301752" y="6410848"/>
            <a:ext cx="33832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Google Shape;120;p50"/>
          <p:cNvCxnSpPr/>
          <p:nvPr/>
        </p:nvCxnSpPr>
        <p:spPr>
          <a:xfrm>
            <a:off x="152400" y="533400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21" name="Google Shape;121;p50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2" name="Google Shape;122;p50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3" name="Google Shape;123;p50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" name="Google Shape;124;p50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5" name="Google Shape;125;p50"/>
          <p:cNvSpPr/>
          <p:nvPr/>
        </p:nvSpPr>
        <p:spPr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6" name="Google Shape;126;p5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Google Shape;127;p50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Google Shape;128;p50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" name="Google Shape;129;p5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" name="Google Shape;130;p50"/>
          <p:cNvSpPr txBox="1">
            <a:spLocks noGrp="1"/>
          </p:cNvSpPr>
          <p:nvPr>
            <p:ph type="sldNum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1" name="Google Shape;131;p50"/>
          <p:cNvSpPr txBox="1"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  <a:defRPr sz="2400"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0"/>
          <p:cNvSpPr>
            <a:spLocks noGrp="1"/>
          </p:cNvSpPr>
          <p:nvPr>
            <p:ph type="pic" idx="2"/>
          </p:nvPr>
        </p:nvSpPr>
        <p:spPr>
          <a:xfrm>
            <a:off x="3000375" y="609600"/>
            <a:ext cx="5867400" cy="42672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50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Georgia"/>
              <a:buNone/>
              <a:defRPr sz="1600">
                <a:solidFill>
                  <a:srgbClr val="FFFFFF"/>
                </a:solidFill>
              </a:defRPr>
            </a:lvl1pPr>
            <a:lvl2pPr marL="914400" lvl="1" indent="-2819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Char char="○"/>
              <a:defRPr sz="1200"/>
            </a:lvl2pPr>
            <a:lvl3pPr marL="1371600" lvl="2" indent="-27622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50"/>
              <a:buChar char="•"/>
              <a:defRPr sz="1000"/>
            </a:lvl3pPr>
            <a:lvl4pPr marL="1828800" lvl="3" indent="-268605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Georgia"/>
              <a:buChar char="•"/>
              <a:defRPr sz="9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50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" name="Google Shape;135;p50"/>
          <p:cNvSpPr txBox="1">
            <a:spLocks noGrp="1"/>
          </p:cNvSpPr>
          <p:nvPr>
            <p:ph type="dt" idx="10"/>
          </p:nvPr>
        </p:nvSpPr>
        <p:spPr>
          <a:xfrm>
            <a:off x="5788152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0"/>
          <p:cNvSpPr txBox="1">
            <a:spLocks noGrp="1"/>
          </p:cNvSpPr>
          <p:nvPr>
            <p:ph type="ftr" idx="11"/>
          </p:nvPr>
        </p:nvSpPr>
        <p:spPr>
          <a:xfrm>
            <a:off x="301752" y="6410848"/>
            <a:ext cx="35844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Google Shape;7;p41"/>
          <p:cNvSpPr/>
          <p:nvPr/>
        </p:nvSpPr>
        <p:spPr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Google Shape;8;p41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9;p41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Google Shape;10;p41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11;p41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" name="Google Shape;13;p41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4" name="Google Shape;14;p41"/>
          <p:cNvCxnSpPr/>
          <p:nvPr/>
        </p:nvCxnSpPr>
        <p:spPr>
          <a:xfrm>
            <a:off x="152400" y="1276743"/>
            <a:ext cx="8833104" cy="0"/>
          </a:xfrm>
          <a:prstGeom prst="straightConnector1">
            <a:avLst/>
          </a:prstGeom>
          <a:noFill/>
          <a:ln w="95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5" name="Google Shape;15;p4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" name="Google Shape;16;p41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" name="Google Shape;17;p41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4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41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4332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"/>
          <p:cNvSpPr txBox="1">
            <a:spLocks noGrp="1"/>
          </p:cNvSpPr>
          <p:nvPr>
            <p:ph type="subTitle" idx="1"/>
          </p:nvPr>
        </p:nvSpPr>
        <p:spPr>
          <a:xfrm>
            <a:off x="179512" y="2780928"/>
            <a:ext cx="8784976" cy="3528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en-GB" sz="4400"/>
              <a:t>National Tests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en-GB" sz="4400"/>
              <a:t>2026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endParaRPr sz="44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en-GB" sz="4400"/>
              <a:t>11th – 14</a:t>
            </a:r>
            <a:r>
              <a:rPr lang="en-GB" sz="4400" baseline="30000"/>
              <a:t>th</a:t>
            </a:r>
            <a:r>
              <a:rPr lang="en-GB" sz="4400"/>
              <a:t> May</a:t>
            </a:r>
            <a:endParaRPr sz="4400"/>
          </a:p>
        </p:txBody>
      </p:sp>
      <p:sp>
        <p:nvSpPr>
          <p:cNvPr id="163" name="Google Shape;163;p1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Georgia"/>
              <a:buNone/>
            </a:pPr>
            <a:r>
              <a:rPr lang="en-GB" sz="5400"/>
              <a:t>Year 6</a:t>
            </a:r>
            <a:endParaRPr sz="5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"/>
          <p:cNvSpPr txBox="1"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en-GB"/>
              <a:t>PAPER 1 – ARITHMETIC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/>
              <a:t>PAPER 2 – REASONING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/>
              <a:t>PAPER 3 – REASONING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/>
              <a:t>All papers require a good understanding of number and calculation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Georgia"/>
              <a:buNone/>
            </a:pPr>
            <a:r>
              <a:rPr lang="en-GB" sz="8800"/>
              <a:t>The Papers</a:t>
            </a:r>
            <a:endParaRPr sz="8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Paper 1 – Arithmetic</a:t>
            </a:r>
            <a:endParaRPr sz="4000"/>
          </a:p>
        </p:txBody>
      </p:sp>
      <p:sp>
        <p:nvSpPr>
          <p:cNvPr id="223" name="Google Shape;223;p9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Focus is on calculating with four operations</a:t>
            </a: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Every question has space for working out and an answer box</a:t>
            </a: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However, not every question needs written working</a:t>
            </a: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More than one mark-a-minute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Paper 1 – Arithmetic</a:t>
            </a:r>
            <a:endParaRPr sz="3600"/>
          </a:p>
        </p:txBody>
      </p:sp>
      <p:pic>
        <p:nvPicPr>
          <p:cNvPr id="229" name="Google Shape;229;p10"/>
          <p:cNvPicPr preferRelativeResize="0"/>
          <p:nvPr/>
        </p:nvPicPr>
        <p:blipFill rotWithShape="1">
          <a:blip r:embed="rId3">
            <a:alphaModFix/>
          </a:blip>
          <a:srcRect l="22200" t="11553" r="24923" b="48191"/>
          <a:stretch/>
        </p:blipFill>
        <p:spPr>
          <a:xfrm>
            <a:off x="323527" y="1556792"/>
            <a:ext cx="8243323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0"/>
          <p:cNvSpPr txBox="1"/>
          <p:nvPr/>
        </p:nvSpPr>
        <p:spPr>
          <a:xfrm>
            <a:off x="323527" y="5229200"/>
            <a:ext cx="842493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Relatively simple question to start with. This is a good demonstration of the type of question that you wouldn’t necessarily need to do written working for.</a:t>
            </a:r>
            <a:endParaRPr sz="20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Paper 1 – Arithmetic</a:t>
            </a:r>
            <a:endParaRPr/>
          </a:p>
        </p:txBody>
      </p:sp>
      <p:sp>
        <p:nvSpPr>
          <p:cNvPr id="236" name="Google Shape;236;p11"/>
          <p:cNvSpPr txBox="1"/>
          <p:nvPr/>
        </p:nvSpPr>
        <p:spPr>
          <a:xfrm>
            <a:off x="302243" y="5646439"/>
            <a:ext cx="8518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All of the two-mark questions are either long multiplication or long division.</a:t>
            </a:r>
            <a:endParaRPr sz="24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37" name="Google Shape;23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750" y="1541175"/>
            <a:ext cx="8448675" cy="410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Paper 1 – Arithmetic</a:t>
            </a:r>
            <a:endParaRPr/>
          </a:p>
        </p:txBody>
      </p:sp>
      <p:sp>
        <p:nvSpPr>
          <p:cNvPr id="243" name="Google Shape;243;p12"/>
          <p:cNvSpPr txBox="1"/>
          <p:nvPr/>
        </p:nvSpPr>
        <p:spPr>
          <a:xfrm>
            <a:off x="302243" y="5191142"/>
            <a:ext cx="851822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44" name="Google Shape;24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625" y="1690690"/>
            <a:ext cx="8286750" cy="34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Papers 2 and 3 – Reasoning</a:t>
            </a:r>
            <a:endParaRPr sz="4000"/>
          </a:p>
        </p:txBody>
      </p:sp>
      <p:sp>
        <p:nvSpPr>
          <p:cNvPr id="250" name="Google Shape;250;p13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507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Focus is on problem-solving, but good understanding of calculating is needed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Multi-stage problems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Some equipment may be used (ruler, protractor and mirror – tracing paper is no longer permitted)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Children must read questions carefully, decide which operation(s) is/are applicable and then carry out their working carefully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Some questions require a written answer to explain if a given person’s thinking is correct and why/why not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There is no difference, that I can see, between the two papers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Paper 2 &amp; 3</a:t>
            </a:r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Papers 2 and 3 require the ability to read a question carefully and apply logic and reasoning to solve problems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Papers 2 and 3 – Reasoning</a:t>
            </a:r>
            <a:endParaRPr/>
          </a:p>
        </p:txBody>
      </p:sp>
      <p:sp>
        <p:nvSpPr>
          <p:cNvPr id="262" name="Google Shape;262;p15"/>
          <p:cNvSpPr txBox="1"/>
          <p:nvPr/>
        </p:nvSpPr>
        <p:spPr>
          <a:xfrm>
            <a:off x="323528" y="5373216"/>
            <a:ext cx="871296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63" name="Google Shape;26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050" y="1714774"/>
            <a:ext cx="8013651" cy="4276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Papers 2 and 3 – Reasoning</a:t>
            </a:r>
            <a:endParaRPr/>
          </a:p>
        </p:txBody>
      </p:sp>
      <p:pic>
        <p:nvPicPr>
          <p:cNvPr id="269" name="Google Shape;2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375" y="1486075"/>
            <a:ext cx="4831625" cy="484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9b02ba7fbe_0_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Papers 2 and 3 – Reasoning</a:t>
            </a:r>
            <a:endParaRPr/>
          </a:p>
        </p:txBody>
      </p:sp>
      <p:sp>
        <p:nvSpPr>
          <p:cNvPr id="275" name="Google Shape;275;g39b02ba7fbe_0_6"/>
          <p:cNvSpPr txBox="1"/>
          <p:nvPr/>
        </p:nvSpPr>
        <p:spPr>
          <a:xfrm>
            <a:off x="287550" y="5691929"/>
            <a:ext cx="8568900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only 3 mark question across the 3 papers. This question tests the ability to multiply and then apply long division (effectively, a 4 mark question!)</a:t>
            </a:r>
            <a:endParaRPr sz="20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76" name="Google Shape;276;g39b02ba7fbe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4100" y="1497725"/>
            <a:ext cx="4515786" cy="4296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"/>
          <p:cNvSpPr txBox="1">
            <a:spLocks noGrp="1"/>
          </p:cNvSpPr>
          <p:nvPr>
            <p:ph type="subTitle" idx="1"/>
          </p:nvPr>
        </p:nvSpPr>
        <p:spPr>
          <a:xfrm>
            <a:off x="452487" y="2819399"/>
            <a:ext cx="8474697" cy="3336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000"/>
              <a:t>They show a snapshot of where children are – an indicator  </a:t>
            </a:r>
            <a:endParaRPr sz="2000"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 sz="2000"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000"/>
              <a:t>They show progress from the end of KS1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 sz="2000"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 sz="2000"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000"/>
              <a:t>They test all work covered in whole of KS2 not just Y6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000"/>
              <a:t> 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 sz="2000"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000"/>
              <a:t>Information is passed on to secondary schools - used a basis for GCSE predictions.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/>
          </a:p>
        </p:txBody>
      </p:sp>
      <p:sp>
        <p:nvSpPr>
          <p:cNvPr id="169" name="Google Shape;169;p2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</a:pPr>
            <a:r>
              <a:rPr lang="en-GB"/>
              <a:t>What Are The tests For?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"/>
          <p:cNvSpPr txBox="1">
            <a:spLocks noGrp="1"/>
          </p:cNvSpPr>
          <p:nvPr>
            <p:ph type="subTitle" idx="1"/>
          </p:nvPr>
        </p:nvSpPr>
        <p:spPr>
          <a:xfrm>
            <a:off x="685800" y="2819399"/>
            <a:ext cx="7772400" cy="3392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400"/>
              <a:t>Contains 3 texts of increasing demand (USUALLY!).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 sz="2400"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400"/>
              <a:t>Varying text types 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400"/>
              <a:t>e.g: extract from a story, non-fiction account, poem.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400"/>
              <a:t>Texts are not linked by theme.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400"/>
              <a:t>1 hour (including reading time)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400"/>
              <a:t>50 marks available.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/>
          </a:p>
        </p:txBody>
      </p:sp>
      <p:sp>
        <p:nvSpPr>
          <p:cNvPr id="282" name="Google Shape;282;p21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</a:pPr>
            <a:r>
              <a:rPr lang="en-GB"/>
              <a:t>Reading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2"/>
          <p:cNvSpPr txBox="1">
            <a:spLocks noGrp="1"/>
          </p:cNvSpPr>
          <p:nvPr>
            <p:ph type="body" idx="1"/>
          </p:nvPr>
        </p:nvSpPr>
        <p:spPr>
          <a:xfrm>
            <a:off x="301752" y="188536"/>
            <a:ext cx="8503920" cy="591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445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b="1"/>
              <a:t>Text Types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Non Fiction                       Poetry                    Fiction</a:t>
            </a:r>
            <a:endParaRPr/>
          </a:p>
        </p:txBody>
      </p:sp>
      <p:pic>
        <p:nvPicPr>
          <p:cNvPr id="288" name="Google Shape;288;p22" descr="C:\Users\User\AppData\Local\Microsoft\Windows\INetCache\Content.MSO\A14D7777.t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752" y="1282046"/>
            <a:ext cx="2846894" cy="4430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2" descr="C:\Users\User\AppData\Local\Microsoft\Windows\INetCache\Content.MSO\6A01F0FA.t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2697" y="1659117"/>
            <a:ext cx="2535245" cy="381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2" descr="C:\Users\User\AppData\Local\Microsoft\Windows\INetCache\Content.MSO\DAAB5318.tmp"/>
          <p:cNvPicPr preferRelativeResize="0"/>
          <p:nvPr/>
        </p:nvPicPr>
        <p:blipFill rotWithShape="1">
          <a:blip r:embed="rId5">
            <a:alphaModFix/>
          </a:blip>
          <a:srcRect t="22222" r="47939"/>
          <a:stretch/>
        </p:blipFill>
        <p:spPr>
          <a:xfrm>
            <a:off x="6133975" y="1282046"/>
            <a:ext cx="2865748" cy="4072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3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Areas Of Assessment:</a:t>
            </a:r>
            <a:endParaRPr/>
          </a:p>
        </p:txBody>
      </p:sp>
      <p:sp>
        <p:nvSpPr>
          <p:cNvPr id="296" name="Google Shape;296;p23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Retrieval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Summarising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Making inferences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Explaining and justifying views on a text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Predicting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Making comparisons within the text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Explaining meaning of words and how meaning is enhanced through vocabulary choices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4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Types Of Answers</a:t>
            </a:r>
            <a:endParaRPr/>
          </a:p>
        </p:txBody>
      </p:sp>
      <p:sp>
        <p:nvSpPr>
          <p:cNvPr id="302" name="Google Shape;302;p24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 b="1"/>
              <a:t>Selected Answers </a:t>
            </a:r>
            <a:r>
              <a:rPr lang="en-GB"/>
              <a:t>– you do not write anything – circle an answer, tick boxes, underline answers, rank or order events, 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 b="1"/>
              <a:t>Short Answers </a:t>
            </a:r>
            <a:r>
              <a:rPr lang="en-GB"/>
              <a:t>– label, find and copy -  one word or phrase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 b="1"/>
              <a:t>Several Line Answers </a:t>
            </a:r>
            <a:r>
              <a:rPr lang="en-GB"/>
              <a:t>– Short constructed response  - a sentence or two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 b="1"/>
              <a:t>Longer Answers </a:t>
            </a:r>
            <a:r>
              <a:rPr lang="en-GB"/>
              <a:t>– Open ended response needed - a box to explain or give your opinion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fc695a1146_1_8"/>
          <p:cNvSpPr txBox="1"/>
          <p:nvPr/>
        </p:nvSpPr>
        <p:spPr>
          <a:xfrm>
            <a:off x="1313525" y="308300"/>
            <a:ext cx="69159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500" b="1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2025:</a:t>
            </a:r>
            <a:endParaRPr sz="2500" b="1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08" name="Google Shape;308;g1fc695a1146_1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7388" y="978875"/>
            <a:ext cx="5229225" cy="50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g30b72bcd8b9_1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7700" y="390325"/>
            <a:ext cx="6052951" cy="570405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g30b72bcd8b9_1_8"/>
          <p:cNvSpPr/>
          <p:nvPr/>
        </p:nvSpPr>
        <p:spPr>
          <a:xfrm>
            <a:off x="1997476" y="2849732"/>
            <a:ext cx="4425349" cy="113634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7700" y="390325"/>
            <a:ext cx="6052951" cy="5704051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9"/>
          <p:cNvSpPr/>
          <p:nvPr/>
        </p:nvSpPr>
        <p:spPr>
          <a:xfrm>
            <a:off x="2006353" y="3622088"/>
            <a:ext cx="2814222" cy="807869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g30b72bcd8b9_1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384" y="529712"/>
            <a:ext cx="6602699" cy="5466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g30b72bcd8b9_1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0172" y="306464"/>
            <a:ext cx="5863655" cy="5921222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30b72bcd8b9_1_15"/>
          <p:cNvSpPr/>
          <p:nvPr/>
        </p:nvSpPr>
        <p:spPr>
          <a:xfrm>
            <a:off x="3462291" y="4953738"/>
            <a:ext cx="2814222" cy="807869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g30b72bcd8b9_1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604" y="439508"/>
            <a:ext cx="6944694" cy="227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g30b72bcd8b9_1_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746" y="337351"/>
            <a:ext cx="7048869" cy="523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What Will Be Assessed And How?</a:t>
            </a:r>
            <a:endParaRPr/>
          </a:p>
        </p:txBody>
      </p:sp>
      <p:sp>
        <p:nvSpPr>
          <p:cNvPr id="175" name="Google Shape;175;p3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Tests   English – Reading &amp; SPAG 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                Maths  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No tests BUT Teacher Assessment 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    Science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    Writing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g30b72bcd8b9_1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6660" y="349244"/>
            <a:ext cx="6118338" cy="5822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882" y="550415"/>
            <a:ext cx="6839905" cy="5154099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0"/>
          <p:cNvSpPr/>
          <p:nvPr/>
        </p:nvSpPr>
        <p:spPr>
          <a:xfrm>
            <a:off x="1438183" y="4705165"/>
            <a:ext cx="5229000" cy="843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848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SPAG Paper</a:t>
            </a:r>
            <a:endParaRPr/>
          </a:p>
        </p:txBody>
      </p:sp>
      <p:sp>
        <p:nvSpPr>
          <p:cNvPr id="354" name="Google Shape;354;p29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b="1"/>
              <a:t>SPAG</a:t>
            </a:r>
            <a:r>
              <a:rPr lang="en-GB"/>
              <a:t> = Spelling Punctuation &amp; Grammar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Two parts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Paper 1: grammar &amp; punctuation (50 marks)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45 minutes for grammar paper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Paper 2: spelling (20 marks)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Approximately 15 minutes for the spelling paper (not strictly timed)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Areas Of Assessment</a:t>
            </a:r>
            <a:endParaRPr/>
          </a:p>
        </p:txBody>
      </p:sp>
      <p:sp>
        <p:nvSpPr>
          <p:cNvPr id="360" name="Google Shape;360;p30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Grammatical terms/ word classes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Functions of sentences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Combining words, phrases and clauses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Verb forms, tenses and consistency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Punctuation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Vocabulary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Standard English and formality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Types Of Question</a:t>
            </a:r>
            <a:endParaRPr/>
          </a:p>
        </p:txBody>
      </p:sp>
      <p:sp>
        <p:nvSpPr>
          <p:cNvPr id="366" name="Google Shape;366;p31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 b="1"/>
              <a:t>Multiple choice or Selected response  </a:t>
            </a:r>
            <a:r>
              <a:rPr lang="en-GB"/>
              <a:t>- tick, circle, underline, add in punctuation, draw a line or ‘Identify the adjectives in the sentence below’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</p:txBody>
      </p:sp>
      <p:pic>
        <p:nvPicPr>
          <p:cNvPr id="367" name="Google Shape;367;p31"/>
          <p:cNvPicPr preferRelativeResize="0"/>
          <p:nvPr/>
        </p:nvPicPr>
        <p:blipFill rotWithShape="1">
          <a:blip r:embed="rId3">
            <a:alphaModFix/>
          </a:blip>
          <a:srcRect b="37237"/>
          <a:stretch/>
        </p:blipFill>
        <p:spPr>
          <a:xfrm>
            <a:off x="301750" y="3027375"/>
            <a:ext cx="3654350" cy="324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1"/>
          <p:cNvPicPr preferRelativeResize="0"/>
          <p:nvPr/>
        </p:nvPicPr>
        <p:blipFill rotWithShape="1">
          <a:blip r:embed="rId3">
            <a:alphaModFix/>
          </a:blip>
          <a:srcRect t="61363"/>
          <a:stretch/>
        </p:blipFill>
        <p:spPr>
          <a:xfrm>
            <a:off x="4054450" y="3429000"/>
            <a:ext cx="4849101" cy="264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e86543e116_4_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Types Of Question</a:t>
            </a:r>
            <a:endParaRPr/>
          </a:p>
        </p:txBody>
      </p:sp>
      <p:sp>
        <p:nvSpPr>
          <p:cNvPr id="374" name="Google Shape;374;g1e86543e116_4_0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 b="1"/>
              <a:t>Short Answers or Constructed response </a:t>
            </a:r>
            <a:r>
              <a:rPr lang="en-GB"/>
              <a:t>– write a word or phrase. ‘Correct/complete/rewrite the sentence below,’ or, ‘The sentence below has an apostrophe missing. Explain why it needs an apostrophe.’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</p:txBody>
      </p:sp>
      <p:pic>
        <p:nvPicPr>
          <p:cNvPr id="375" name="Google Shape;375;g1e86543e116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0100" y="3737775"/>
            <a:ext cx="6683800" cy="242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g1fc695a1146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925" y="407075"/>
            <a:ext cx="6439600" cy="20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1fc695a1146_2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3875" y="2206550"/>
            <a:ext cx="6864700" cy="437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g1fc695a1146_2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625" y="607175"/>
            <a:ext cx="7233400" cy="508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g1fc695a1146_2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538" y="461650"/>
            <a:ext cx="7996924" cy="212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g1fc695a1146_2_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150" y="2581725"/>
            <a:ext cx="7458325" cy="39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g1e86543e116_4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12300"/>
            <a:ext cx="6382176" cy="295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g1e86543e116_4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3588" y="3165450"/>
            <a:ext cx="7296826" cy="32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</a:pPr>
            <a:r>
              <a:rPr lang="en-GB"/>
              <a:t>Maths</a:t>
            </a:r>
            <a:endParaRPr/>
          </a:p>
        </p:txBody>
      </p:sp>
      <p:sp>
        <p:nvSpPr>
          <p:cNvPr id="181" name="Google Shape;181;p4"/>
          <p:cNvSpPr/>
          <p:nvPr/>
        </p:nvSpPr>
        <p:spPr>
          <a:xfrm>
            <a:off x="2286000" y="2690336"/>
            <a:ext cx="4572000" cy="343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PAPERS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Arithmetic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Reasoning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CALCULATORS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4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Spelling</a:t>
            </a:r>
            <a:endParaRPr/>
          </a:p>
        </p:txBody>
      </p:sp>
      <p:sp>
        <p:nvSpPr>
          <p:cNvPr id="404" name="Google Shape;404;p34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20 words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Lasts about 15-20 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minutes</a:t>
            </a:r>
            <a:endParaRPr/>
          </a:p>
        </p:txBody>
      </p:sp>
      <p:pic>
        <p:nvPicPr>
          <p:cNvPr id="405" name="Google Shape;40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9258" y="987552"/>
            <a:ext cx="4829453" cy="5434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fc695a1146_2_17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endParaRPr/>
          </a:p>
        </p:txBody>
      </p:sp>
      <p:sp>
        <p:nvSpPr>
          <p:cNvPr id="411" name="Google Shape;411;g1fc695a1146_2_17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</p:txBody>
      </p:sp>
      <p:pic>
        <p:nvPicPr>
          <p:cNvPr id="412" name="Google Shape;412;g1fc695a1146_2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588" y="308250"/>
            <a:ext cx="7858125" cy="289255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3" name="Google Shape;413;g1fc695a1146_2_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600" y="3304700"/>
            <a:ext cx="7858125" cy="29879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e86543e116_4_2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endParaRPr/>
          </a:p>
        </p:txBody>
      </p:sp>
      <p:sp>
        <p:nvSpPr>
          <p:cNvPr id="419" name="Google Shape;419;g1e86543e116_4_20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</p:txBody>
      </p:sp>
      <p:pic>
        <p:nvPicPr>
          <p:cNvPr id="420" name="Google Shape;420;g1e86543e116_4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200" y="228600"/>
            <a:ext cx="8524875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g1e86543e116_4_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2500" y="3429000"/>
            <a:ext cx="4471751" cy="309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5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400"/>
              <a:t>Not tested all week   -    will be given a timetable of tests.  Practice but also relaxing activities in the afternoons.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400"/>
              <a:t> 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400"/>
              <a:t>Breakfast at school 8.15am  provided by PTA      HPS staff supervise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/>
          </a:p>
        </p:txBody>
      </p:sp>
      <p:sp>
        <p:nvSpPr>
          <p:cNvPr id="427" name="Google Shape;427;p35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</a:pPr>
            <a:r>
              <a:rPr lang="en-GB"/>
              <a:t>What Happens In Test Week?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What Is Reported To Parents?</a:t>
            </a:r>
            <a:endParaRPr/>
          </a:p>
        </p:txBody>
      </p:sp>
      <p:sp>
        <p:nvSpPr>
          <p:cNvPr id="433" name="Google Shape;433;p36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800"/>
              <a:t>Test Results of tests     - a statement  </a:t>
            </a:r>
            <a:endParaRPr sz="1800"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800"/>
              <a:t>Teacher assessment – writing and science – a statement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800"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 u="sng"/>
              <a:t>For Reading, Maths and Science children will be deemed to be:</a:t>
            </a:r>
            <a:endParaRPr sz="1600"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/>
              <a:t>Working at the expected standard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/>
              <a:t>Not meeting National Standards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600"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 u="sng"/>
              <a:t>For Writing children will be deemed to be:</a:t>
            </a:r>
            <a:endParaRPr sz="1600"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/>
              <a:t>Not working towards the expected standard, 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/>
              <a:t>Working towards the expected standard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/>
              <a:t>Working at the expected standard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/>
              <a:t>Working at greater depth within the expected standard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/>
              <a:t> 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60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80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                                          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 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7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Our HPS Approach</a:t>
            </a:r>
            <a:endParaRPr/>
          </a:p>
        </p:txBody>
      </p:sp>
      <p:sp>
        <p:nvSpPr>
          <p:cNvPr id="439" name="Google Shape;439;p37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 We provide a broad and balanced curriculum - even in Year 6.  Do not ‘teach to the test’.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                                             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Will do revision and practise - minimum stress       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      best for each child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Preparation – SATs style, time limits, practice papers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Special Arrangements</a:t>
            </a:r>
            <a:endParaRPr/>
          </a:p>
        </p:txBody>
      </p:sp>
      <p:sp>
        <p:nvSpPr>
          <p:cNvPr id="445" name="Google Shape;445;p38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The tests are for those children who are at the expected level or just below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Some children will not take the tests as they are operating below the level – their parents will be informed – the school’s decision is final.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Some children will have extra time, a reader, a scribe, be in a small group etc – this is decided by the school based on need and assessment.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What Next?</a:t>
            </a:r>
            <a:endParaRPr/>
          </a:p>
        </p:txBody>
      </p:sp>
      <p:sp>
        <p:nvSpPr>
          <p:cNvPr id="451" name="Google Shape;451;p39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This coming parents evening we will discuss how your child has settled in.  Next time - focus on your child’s progress towards the tests.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 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Discuss in more detail what is required from each of the tests for your child.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            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How Can Parents Help?</a:t>
            </a:r>
            <a:endParaRPr/>
          </a:p>
        </p:txBody>
      </p:sp>
      <p:sp>
        <p:nvSpPr>
          <p:cNvPr id="457" name="Google Shape;457;p40"/>
          <p:cNvSpPr txBox="1">
            <a:spLocks noGrp="1"/>
          </p:cNvSpPr>
          <p:nvPr>
            <p:ph type="body" idx="1"/>
          </p:nvPr>
        </p:nvSpPr>
        <p:spPr>
          <a:xfrm>
            <a:off x="301750" y="1527050"/>
            <a:ext cx="8503800" cy="49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Ensure homework etc is done and handed in.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Be positive.  Encourage hard work but no stress!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Practice rapid recall of multiplication tables to 12x12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Practice rapid recall of number bonds to 10, 100, 1,000 etc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Ensure that children are reading regularly – different types of texts – talk to them about what they are reading.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Sensible bedtimes.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Good nutrition &amp; regular exercise.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Limit screen time.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800"/>
              <a:buFont typeface="Georgia"/>
              <a:buNone/>
            </a:pPr>
            <a:r>
              <a:rPr lang="en-GB" sz="4800"/>
              <a:t>3 Papers</a:t>
            </a:r>
            <a:endParaRPr sz="4800"/>
          </a:p>
        </p:txBody>
      </p:sp>
      <p:sp>
        <p:nvSpPr>
          <p:cNvPr id="187" name="Google Shape;187;p5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9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60"/>
              <a:buChar char="●"/>
            </a:pPr>
            <a:r>
              <a:rPr lang="en-GB" sz="3600"/>
              <a:t>Paper 1 – Arithmetic</a:t>
            </a:r>
            <a:endParaRPr/>
          </a:p>
          <a:p>
            <a:pPr marL="548640" lvl="1" indent="-2743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○"/>
            </a:pPr>
            <a:r>
              <a:rPr lang="en-GB" sz="2800">
                <a:solidFill>
                  <a:srgbClr val="0070C0"/>
                </a:solidFill>
              </a:rPr>
              <a:t>40 marks</a:t>
            </a:r>
            <a:endParaRPr/>
          </a:p>
          <a:p>
            <a:pPr marL="548640" lvl="1" indent="-2743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○"/>
            </a:pPr>
            <a:r>
              <a:rPr lang="en-GB" sz="2800">
                <a:solidFill>
                  <a:srgbClr val="0070C0"/>
                </a:solidFill>
              </a:rPr>
              <a:t>36 questions</a:t>
            </a:r>
            <a:endParaRPr/>
          </a:p>
          <a:p>
            <a:pPr marL="548640" lvl="1" indent="-2743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○"/>
            </a:pPr>
            <a:r>
              <a:rPr lang="en-GB" sz="2800">
                <a:solidFill>
                  <a:srgbClr val="0070C0"/>
                </a:solidFill>
              </a:rPr>
              <a:t>30 minutes</a:t>
            </a: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060"/>
              <a:buChar char="●"/>
            </a:pPr>
            <a:r>
              <a:rPr lang="en-GB" sz="3600"/>
              <a:t>Paper 2 and Paper 3 – Reasoning</a:t>
            </a:r>
            <a:endParaRPr/>
          </a:p>
          <a:p>
            <a:pPr marL="548640" lvl="1" indent="-2743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○"/>
            </a:pPr>
            <a:r>
              <a:rPr lang="en-GB" sz="2800">
                <a:solidFill>
                  <a:srgbClr val="0070C0"/>
                </a:solidFill>
              </a:rPr>
              <a:t>35 marks (each)</a:t>
            </a:r>
            <a:endParaRPr/>
          </a:p>
          <a:p>
            <a:pPr marL="548640" lvl="1" indent="-2743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○"/>
            </a:pPr>
            <a:r>
              <a:rPr lang="en-GB" sz="2800">
                <a:solidFill>
                  <a:srgbClr val="0070C0"/>
                </a:solidFill>
              </a:rPr>
              <a:t>20 questions (each)</a:t>
            </a:r>
            <a:endParaRPr/>
          </a:p>
          <a:p>
            <a:pPr marL="548640" lvl="1" indent="-2743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○"/>
            </a:pPr>
            <a:r>
              <a:rPr lang="en-GB" sz="2800">
                <a:solidFill>
                  <a:srgbClr val="0070C0"/>
                </a:solidFill>
              </a:rPr>
              <a:t>40 minutes (each)</a:t>
            </a:r>
            <a:endParaRPr/>
          </a:p>
          <a:p>
            <a:pPr marL="548640" lvl="1" indent="-2743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○"/>
            </a:pPr>
            <a:r>
              <a:rPr lang="en-GB" sz="2800">
                <a:solidFill>
                  <a:srgbClr val="FF0000"/>
                </a:solidFill>
              </a:rPr>
              <a:t>Total 110 marks in 110 minutes</a:t>
            </a:r>
            <a:endParaRPr sz="2800">
              <a:solidFill>
                <a:srgbClr val="FF0000"/>
              </a:solidFill>
            </a:endParaRPr>
          </a:p>
          <a:p>
            <a:pPr marL="548640" lvl="1" indent="-14985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"/>
          <p:cNvSpPr txBox="1">
            <a:spLocks noGrp="1"/>
          </p:cNvSpPr>
          <p:nvPr>
            <p:ph type="body" idx="1"/>
          </p:nvPr>
        </p:nvSpPr>
        <p:spPr>
          <a:xfrm>
            <a:off x="1368426" y="2743200"/>
            <a:ext cx="6480174" cy="2197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en-GB"/>
              <a:t>THE PAPERS COVER ASPECTS OF THE CURRICULUM FROM YEAR 3 TO YEAR 6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/>
              <a:t>THE TESTS ARE VERY CHALLENGING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/>
              <a:t>THE THREE TESTS AVERAGE OUT AT ONE MARK-A-MINUTE</a:t>
            </a:r>
            <a:endParaRPr/>
          </a:p>
        </p:txBody>
      </p:sp>
      <p:sp>
        <p:nvSpPr>
          <p:cNvPr id="193" name="Google Shape;193;p6"/>
          <p:cNvSpPr txBox="1">
            <a:spLocks noGrp="1"/>
          </p:cNvSpPr>
          <p:nvPr>
            <p:ph type="title"/>
          </p:nvPr>
        </p:nvSpPr>
        <p:spPr>
          <a:xfrm>
            <a:off x="251520" y="533400"/>
            <a:ext cx="8712968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Georgia"/>
              <a:buNone/>
            </a:pPr>
            <a:r>
              <a:rPr lang="en-GB" sz="6000"/>
              <a:t>Difficulty and Coverage</a:t>
            </a:r>
            <a:endParaRPr sz="6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Difficulty and Coverage</a:t>
            </a:r>
            <a:endParaRPr sz="4000"/>
          </a:p>
        </p:txBody>
      </p:sp>
      <p:sp>
        <p:nvSpPr>
          <p:cNvPr id="199" name="Google Shape;199;p7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28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None/>
            </a:pP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The three tests cover objectives from Y3 – Y6 of the curriculum</a:t>
            </a:r>
            <a:endParaRPr/>
          </a:p>
          <a:p>
            <a:pPr marL="274320" lvl="0" indent="-128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None/>
            </a:pP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Each test contains elements of all four year groups but not necessarily in order</a:t>
            </a:r>
            <a:endParaRPr/>
          </a:p>
          <a:p>
            <a:pPr marL="274320" lvl="0" indent="-128587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8712d66a3d_1_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endParaRPr sz="3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endParaRPr sz="3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endParaRPr sz="3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2600"/>
              <a:t>The Percentage of Questions From Each Year Group</a:t>
            </a:r>
            <a:endParaRPr sz="2600"/>
          </a:p>
        </p:txBody>
      </p:sp>
      <p:pic>
        <p:nvPicPr>
          <p:cNvPr id="205" name="Google Shape;205;g28712d66a3d_1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650" y="2043475"/>
            <a:ext cx="8078049" cy="35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8712d66a3d_0_0"/>
          <p:cNvSpPr txBox="1">
            <a:spLocks noGrp="1"/>
          </p:cNvSpPr>
          <p:nvPr>
            <p:ph type="title"/>
          </p:nvPr>
        </p:nvSpPr>
        <p:spPr>
          <a:xfrm>
            <a:off x="304788" y="208825"/>
            <a:ext cx="8534400" cy="9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/>
              <a:t>The Percentage of Questions by Topic Area</a:t>
            </a:r>
            <a:endParaRPr/>
          </a:p>
        </p:txBody>
      </p:sp>
      <p:pic>
        <p:nvPicPr>
          <p:cNvPr id="211" name="Google Shape;211;g28712d66a3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775" y="1383825"/>
            <a:ext cx="7421524" cy="500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1167</Words>
  <Application>Microsoft Office PowerPoint</Application>
  <PresentationFormat>On-screen Show (4:3)</PresentationFormat>
  <Paragraphs>186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Georgia</vt:lpstr>
      <vt:lpstr>Noto Sans Symbols</vt:lpstr>
      <vt:lpstr>Civic</vt:lpstr>
      <vt:lpstr>Year 6</vt:lpstr>
      <vt:lpstr>What Are The tests For?</vt:lpstr>
      <vt:lpstr>What Will Be Assessed And How?</vt:lpstr>
      <vt:lpstr>Maths</vt:lpstr>
      <vt:lpstr>3 Papers</vt:lpstr>
      <vt:lpstr>Difficulty and Coverage</vt:lpstr>
      <vt:lpstr>Difficulty and Coverage</vt:lpstr>
      <vt:lpstr>   The Percentage of Questions From Each Year Group</vt:lpstr>
      <vt:lpstr>The Percentage of Questions by Topic Area</vt:lpstr>
      <vt:lpstr>The Papers</vt:lpstr>
      <vt:lpstr>Paper 1 – Arithmetic</vt:lpstr>
      <vt:lpstr>Paper 1 – Arithmetic</vt:lpstr>
      <vt:lpstr>Paper 1 – Arithmetic</vt:lpstr>
      <vt:lpstr>Paper 1 – Arithmetic</vt:lpstr>
      <vt:lpstr>Papers 2 and 3 – Reasoning</vt:lpstr>
      <vt:lpstr>Paper 2 &amp; 3</vt:lpstr>
      <vt:lpstr>Papers 2 and 3 – Reasoning</vt:lpstr>
      <vt:lpstr>Papers 2 and 3 – Reasoning</vt:lpstr>
      <vt:lpstr>Papers 2 and 3 – Reasoning</vt:lpstr>
      <vt:lpstr>Reading</vt:lpstr>
      <vt:lpstr>PowerPoint Presentation</vt:lpstr>
      <vt:lpstr>Areas Of Assessment:</vt:lpstr>
      <vt:lpstr>Types Of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SPAG Paper</vt:lpstr>
      <vt:lpstr>Areas Of Assessment</vt:lpstr>
      <vt:lpstr>Types Of Question</vt:lpstr>
      <vt:lpstr>Types Of Question</vt:lpstr>
      <vt:lpstr>PowerPoint Presentation</vt:lpstr>
      <vt:lpstr>PowerPoint Presentation</vt:lpstr>
      <vt:lpstr>PowerPoint Presentation</vt:lpstr>
      <vt:lpstr>PowerPoint Presentation</vt:lpstr>
      <vt:lpstr>Spelling</vt:lpstr>
      <vt:lpstr>PowerPoint Presentation</vt:lpstr>
      <vt:lpstr>PowerPoint Presentation</vt:lpstr>
      <vt:lpstr>What Happens In Test Week?</vt:lpstr>
      <vt:lpstr>What Is Reported To Parents?</vt:lpstr>
      <vt:lpstr>Our HPS Approach</vt:lpstr>
      <vt:lpstr>Special Arrangements</vt:lpstr>
      <vt:lpstr>What Next?</vt:lpstr>
      <vt:lpstr>How Can Parents Help?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</dc:title>
  <dc:creator>Dominic Carini</dc:creator>
  <cp:lastModifiedBy>Finlay Quinton</cp:lastModifiedBy>
  <cp:revision>1</cp:revision>
  <dcterms:modified xsi:type="dcterms:W3CDTF">2025-10-22T14:03:18Z</dcterms:modified>
</cp:coreProperties>
</file>