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g5Vkker5rad3ZsGOfaOXc3dhK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customschemas.google.com/relationships/presentationmetadata" Target="metadata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fc695a114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fc695a114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b72bcd8b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0b72bcd8b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b72bcd8b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0b72bcd8b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0b72bcd8b9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0b72bcd8b9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0b72bcd8b9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0b72bcd8b9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0b72bcd8b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0b72bcd8b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e86543e11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1e86543e11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fc695a114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fc695a114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fc695a114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fc695a1146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fc695a1146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fc695a1146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e86543e116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e86543e116_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fc695a1146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fc695a1146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e86543e116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e86543e116_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712d66a3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8712d66a3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8712d66a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8712d66a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22;p42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23;p4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24;p42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4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Google Shape;26;p42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" name="Google Shape;29;p42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0" name="Google Shape;30;p42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4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42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42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1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5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Google Shape;145;p52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p52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p5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5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52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Google Shape;150;p52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1" name="Google Shape;151;p52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52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52"/>
          <p:cNvSpPr txBox="1">
            <a:spLocks noGrp="1"/>
          </p:cNvSpPr>
          <p:nvPr>
            <p:ph type="sldNum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52"/>
          <p:cNvSpPr txBox="1">
            <a:spLocks noGrp="1"/>
          </p:cNvSpPr>
          <p:nvPr>
            <p:ph type="body" idx="1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2"/>
          <p:cNvSpPr txBox="1">
            <a:spLocks noGrp="1"/>
          </p:cNvSpPr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sldNum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Google Shape;43;p4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Google Shape;44;p4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" name="Google Shape;45;p44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Google Shape;46;p44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Google Shape;47;p44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48;p44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Google Shape;50;p44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Google Shape;51;p44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44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4" name="Google Shape;54;p44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44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44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3" name="Google Shape;63;p45"/>
          <p:cNvCxnSpPr/>
          <p:nvPr/>
        </p:nvCxnSpPr>
        <p:spPr>
          <a:xfrm rot="10800000" flipH="1">
            <a:off x="4563080" y="1575652"/>
            <a:ext cx="8921" cy="48195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4" name="Google Shape;64;p45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35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●"/>
              <a:defRPr sz="2500"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35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●"/>
              <a:defRPr sz="2500"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46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8" name="Google Shape;68;p4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4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4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4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p46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46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46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9" name="Google Shape;79;p46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4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46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7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7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7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48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48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4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48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48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48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9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4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Google Shape;104;p4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49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4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4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49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9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9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Google Shape;111;p49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2" name="Google Shape;112;p49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49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49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49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49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9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50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1" name="Google Shape;121;p5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5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5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5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50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5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50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50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5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50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0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50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marL="914400" lvl="1" indent="-2819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Char char="○"/>
              <a:defRPr sz="1200"/>
            </a:lvl2pPr>
            <a:lvl3pPr marL="1371600" lvl="2" indent="-27622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Char char="•"/>
              <a:defRPr sz="1000"/>
            </a:lvl3pPr>
            <a:lvl4pPr marL="1828800" lvl="3" indent="-268605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50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50"/>
          <p:cNvSpPr txBox="1">
            <a:spLocks noGrp="1"/>
          </p:cNvSpPr>
          <p:nvPr>
            <p:ph type="dt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0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7;p41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8;p4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9;p4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0;p41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4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Google Shape;14;p41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" name="Google Shape;15;p4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41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4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3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subTitle" idx="1"/>
          </p:nvPr>
        </p:nvSpPr>
        <p:spPr>
          <a:xfrm>
            <a:off x="179512" y="2780928"/>
            <a:ext cx="8784976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GB" sz="4400"/>
              <a:t>National Tests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GB" sz="4400"/>
              <a:t>2025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endParaRPr sz="4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GB" sz="4400"/>
              <a:t>12th – 15</a:t>
            </a:r>
            <a:r>
              <a:rPr lang="en-GB" sz="4400" baseline="30000"/>
              <a:t>th</a:t>
            </a:r>
            <a:r>
              <a:rPr lang="en-GB" sz="4400"/>
              <a:t> May</a:t>
            </a:r>
            <a:endParaRPr sz="4400"/>
          </a:p>
        </p:txBody>
      </p:sp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Georgia"/>
              <a:buNone/>
            </a:pPr>
            <a:r>
              <a:rPr lang="en-GB" sz="5400"/>
              <a:t>Year 6</a:t>
            </a: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GB"/>
              <a:t>PAPER 1 – ARITHMETIC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PAPER 2 – REASONING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PAPER 3 – REASONING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All papers require a good understanding of number and calculation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Georgia"/>
              <a:buNone/>
            </a:pPr>
            <a:r>
              <a:rPr lang="en-GB" sz="8800"/>
              <a:t>The Papers</a:t>
            </a:r>
            <a:endParaRPr sz="8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 sz="4000"/>
          </a:p>
        </p:txBody>
      </p:sp>
      <p:sp>
        <p:nvSpPr>
          <p:cNvPr id="223" name="Google Shape;223;p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Focus is on calculating with four operations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Every question has space for working out and an answer box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However, not every question needs written working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More than one mark-a-minute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 sz="3600"/>
          </a:p>
        </p:txBody>
      </p:sp>
      <p:pic>
        <p:nvPicPr>
          <p:cNvPr id="229" name="Google Shape;229;p10"/>
          <p:cNvPicPr preferRelativeResize="0"/>
          <p:nvPr/>
        </p:nvPicPr>
        <p:blipFill rotWithShape="1">
          <a:blip r:embed="rId3">
            <a:alphaModFix/>
          </a:blip>
          <a:srcRect l="22200" t="11553" r="24923" b="48191"/>
          <a:stretch/>
        </p:blipFill>
        <p:spPr>
          <a:xfrm>
            <a:off x="323527" y="1556792"/>
            <a:ext cx="8243323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 txBox="1"/>
          <p:nvPr/>
        </p:nvSpPr>
        <p:spPr>
          <a:xfrm>
            <a:off x="323527" y="5229200"/>
            <a:ext cx="84249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Relatively simple question to start with. This is a good demonstration of the type of question that you wouldn’t necessarily need to do written working for.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/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3">
            <a:alphaModFix/>
          </a:blip>
          <a:srcRect l="23649" t="42045" r="23475" b="12698"/>
          <a:stretch/>
        </p:blipFill>
        <p:spPr>
          <a:xfrm>
            <a:off x="323528" y="1628800"/>
            <a:ext cx="8230265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 txBox="1"/>
          <p:nvPr/>
        </p:nvSpPr>
        <p:spPr>
          <a:xfrm>
            <a:off x="302243" y="5646439"/>
            <a:ext cx="85182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 of the two-mark questions are either long multiplication or division.</a:t>
            </a:r>
            <a:endParaRPr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302243" y="5191142"/>
            <a:ext cx="85182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 l="23203" t="33712" r="23361" b="25593"/>
          <a:stretch/>
        </p:blipFill>
        <p:spPr>
          <a:xfrm>
            <a:off x="332264" y="1556791"/>
            <a:ext cx="8488208" cy="363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 sz="4000"/>
          </a:p>
        </p:txBody>
      </p:sp>
      <p:sp>
        <p:nvSpPr>
          <p:cNvPr id="250" name="Google Shape;250;p1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50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Focus is on problem-solving, but good understanding of calculating is needed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Multi-stage problems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Some equipment may be used (ruler, protractor and mirror – tracing paper is no longer permitted)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Children must read questions carefully, decide which operation(s) is/are applicable and then carry out their working carefully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Some questions require a written answer to explain if a given person’s thinking is correct and why/why not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There is no difference, that I can see, between the two papers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Paper 2 &amp; 3</a:t>
            </a:r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Papers 2 and 3 require the ability to read a question carefully and apply logic and reasoning to solve problems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323528" y="5373216"/>
            <a:ext cx="87129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3" name="Google Shape;2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50" y="1714774"/>
            <a:ext cx="8013651" cy="427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pic>
        <p:nvPicPr>
          <p:cNvPr id="269" name="Google Shape;26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4328" t="32050" r="24900" b="20069"/>
          <a:stretch/>
        </p:blipFill>
        <p:spPr>
          <a:xfrm>
            <a:off x="323528" y="1556791"/>
            <a:ext cx="7344816" cy="389423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6"/>
          <p:cNvSpPr txBox="1"/>
          <p:nvPr/>
        </p:nvSpPr>
        <p:spPr>
          <a:xfrm>
            <a:off x="251520" y="5589240"/>
            <a:ext cx="85689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Classic two-step problems like this are not new, but again test </a:t>
            </a:r>
            <a:r>
              <a:rPr lang="en-GB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ability to read carefully and solve a problem.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pic>
        <p:nvPicPr>
          <p:cNvPr id="276" name="Google Shape;27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2965" t="24173" r="25242" b="17039"/>
          <a:stretch/>
        </p:blipFill>
        <p:spPr>
          <a:xfrm>
            <a:off x="179512" y="1484784"/>
            <a:ext cx="6696744" cy="427357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/>
        </p:nvSpPr>
        <p:spPr>
          <a:xfrm>
            <a:off x="395536" y="5744585"/>
            <a:ext cx="85689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question has two parts (this is part one), and each part requires you to read, understand and manipulate the formula. 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>
            <a:spLocks noGrp="1"/>
          </p:cNvSpPr>
          <p:nvPr>
            <p:ph type="subTitle" idx="1"/>
          </p:nvPr>
        </p:nvSpPr>
        <p:spPr>
          <a:xfrm>
            <a:off x="452487" y="2819399"/>
            <a:ext cx="8474697" cy="333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They show a snapshot of where children are – an indicator  </a:t>
            </a: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They show progress from the end of KS1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They test all work covered in whole of KS2 not just Y6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 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Information is passed on to secondary schools - used a basis for GCSE predictions.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What Are The tests For?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395536" y="5744585"/>
            <a:ext cx="85689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is part two of the question. 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4" name="Google Shape;284;p18"/>
          <p:cNvPicPr preferRelativeResize="0"/>
          <p:nvPr/>
        </p:nvPicPr>
        <p:blipFill rotWithShape="1">
          <a:blip r:embed="rId3">
            <a:alphaModFix/>
          </a:blip>
          <a:srcRect l="22756" t="32008" r="25481" b="23809"/>
          <a:stretch/>
        </p:blipFill>
        <p:spPr>
          <a:xfrm>
            <a:off x="251520" y="1484784"/>
            <a:ext cx="8552415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>
            <a:spLocks noGrp="1"/>
          </p:cNvSpPr>
          <p:nvPr>
            <p:ph type="subTitle" idx="1"/>
          </p:nvPr>
        </p:nvSpPr>
        <p:spPr>
          <a:xfrm>
            <a:off x="685800" y="2819399"/>
            <a:ext cx="7772400" cy="3392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Contains 3 texts of increasing demand (USUALLY!).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4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Varying text types 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e.g: extract from a story, non-fiction account, poem.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Texts are not linked by theme.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1 hour (including reading time)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50 marks available.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Reading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"/>
          <p:cNvSpPr txBox="1">
            <a:spLocks noGrp="1"/>
          </p:cNvSpPr>
          <p:nvPr>
            <p:ph type="body" idx="1"/>
          </p:nvPr>
        </p:nvSpPr>
        <p:spPr>
          <a:xfrm>
            <a:off x="301752" y="188536"/>
            <a:ext cx="8503920" cy="59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b="1"/>
              <a:t>Text Types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Non Fiction                       Poetry                    Fiction</a:t>
            </a:r>
            <a:endParaRPr/>
          </a:p>
        </p:txBody>
      </p:sp>
      <p:pic>
        <p:nvPicPr>
          <p:cNvPr id="296" name="Google Shape;296;p22" descr="C:\Users\User\AppData\Local\Microsoft\Windows\INetCache\Content.MSO\A14D7777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52" y="1282046"/>
            <a:ext cx="2846894" cy="443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2" descr="C:\Users\User\AppData\Local\Microsoft\Windows\INetCache\Content.MSO\6A01F0FA.t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2697" y="1659117"/>
            <a:ext cx="2535245" cy="381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2" descr="C:\Users\User\AppData\Local\Microsoft\Windows\INetCache\Content.MSO\DAAB5318.tmp"/>
          <p:cNvPicPr preferRelativeResize="0"/>
          <p:nvPr/>
        </p:nvPicPr>
        <p:blipFill rotWithShape="1">
          <a:blip r:embed="rId5">
            <a:alphaModFix/>
          </a:blip>
          <a:srcRect t="22222" r="47939"/>
          <a:stretch/>
        </p:blipFill>
        <p:spPr>
          <a:xfrm>
            <a:off x="6133975" y="1282046"/>
            <a:ext cx="2865748" cy="4072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Areas Of Assessment:</a:t>
            </a:r>
            <a:endParaRPr/>
          </a:p>
        </p:txBody>
      </p:sp>
      <p:sp>
        <p:nvSpPr>
          <p:cNvPr id="304" name="Google Shape;304;p2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Retrieval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Summarising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Making inferences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Explaining and justifying views on a text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Predicting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Making comparisons within the text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Explaining meaning of words and how meaning is enhanced through vocabulary choices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Types Of Answers</a:t>
            </a:r>
            <a:endParaRPr/>
          </a:p>
        </p:txBody>
      </p:sp>
      <p:sp>
        <p:nvSpPr>
          <p:cNvPr id="310" name="Google Shape;310;p2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Selected Answers </a:t>
            </a:r>
            <a:r>
              <a:rPr lang="en-GB"/>
              <a:t>– you do not write anything – circle an answer, tick boxes, underline answers, rank or order events,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Short Answers </a:t>
            </a:r>
            <a:r>
              <a:rPr lang="en-GB"/>
              <a:t>– label, find and copy -  one word or phrase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Several Line Answers </a:t>
            </a:r>
            <a:r>
              <a:rPr lang="en-GB"/>
              <a:t>– Short constructed response  - a sentence or two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Longer Answers </a:t>
            </a:r>
            <a:r>
              <a:rPr lang="en-GB"/>
              <a:t>– Open ended response needed - a box to explain or give your opinion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fc695a1146_1_8"/>
          <p:cNvSpPr txBox="1"/>
          <p:nvPr/>
        </p:nvSpPr>
        <p:spPr>
          <a:xfrm>
            <a:off x="1313525" y="308300"/>
            <a:ext cx="6915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latin typeface="Georgia"/>
                <a:ea typeface="Georgia"/>
                <a:cs typeface="Georgia"/>
                <a:sym typeface="Georgia"/>
              </a:rPr>
              <a:t>2024:</a:t>
            </a:r>
            <a:endParaRPr sz="25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6" name="Google Shape;316;g1fc695a1146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200" y="1242500"/>
            <a:ext cx="5772549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30b72bcd8b9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50" y="349750"/>
            <a:ext cx="7926975" cy="556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0b72bcd8b9_1_8"/>
          <p:cNvSpPr/>
          <p:nvPr/>
        </p:nvSpPr>
        <p:spPr>
          <a:xfrm>
            <a:off x="4372925" y="4894350"/>
            <a:ext cx="1480200" cy="4770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g30b72bcd8b9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00" y="464875"/>
            <a:ext cx="6638100" cy="252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30b72bcd8b9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7950" y="733500"/>
            <a:ext cx="7088225" cy="55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30b72bcd8b9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38" y="300425"/>
            <a:ext cx="6786125" cy="55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30b72bcd8b9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138" y="793800"/>
            <a:ext cx="7213725" cy="42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What Will Be Assessed And How?</a:t>
            </a:r>
            <a:endParaRPr/>
          </a:p>
        </p:txBody>
      </p:sp>
      <p:sp>
        <p:nvSpPr>
          <p:cNvPr id="175" name="Google Shape;175;p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Tests   English – Reading &amp; SPAG 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          Maths 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No tests BUT Teacher Assessment 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Science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Writing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30b72bcd8b9_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5" y="573975"/>
            <a:ext cx="7789349" cy="54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SPAG Paper</a:t>
            </a:r>
            <a:endParaRPr/>
          </a:p>
        </p:txBody>
      </p:sp>
      <p:sp>
        <p:nvSpPr>
          <p:cNvPr id="349" name="Google Shape;349;p2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b="1"/>
              <a:t>SPAG</a:t>
            </a:r>
            <a:r>
              <a:rPr lang="en-GB"/>
              <a:t> = Spelling Punctuation &amp; Grammar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Two parts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Paper 1: grammar &amp; punctuation (50 marks)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45 minutes for grammar paper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Paper 2: spelling (20 marks)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Approximately 15 minutes for the spelling paper (not strictly timed)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Areas Of Assessment</a:t>
            </a:r>
            <a:endParaRPr/>
          </a:p>
        </p:txBody>
      </p:sp>
      <p:sp>
        <p:nvSpPr>
          <p:cNvPr id="355" name="Google Shape;355;p3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Grammatical terms/ word classes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Functions of sentences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Combining words, phrases and clauses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Verb forms, tenses and consistency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Punctuation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Vocabulary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Standard English and formality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Types Of Question</a:t>
            </a:r>
            <a:endParaRPr/>
          </a:p>
        </p:txBody>
      </p:sp>
      <p:sp>
        <p:nvSpPr>
          <p:cNvPr id="361" name="Google Shape;361;p31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Multiple choice or Selected response  </a:t>
            </a:r>
            <a:r>
              <a:rPr lang="en-GB"/>
              <a:t>- tick, circle, underline, add in punctuation, draw a line or ‘Identify the adjectives in the sentence below’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endParaRPr/>
          </a:p>
        </p:txBody>
      </p:sp>
      <p:pic>
        <p:nvPicPr>
          <p:cNvPr id="362" name="Google Shape;362;p31"/>
          <p:cNvPicPr preferRelativeResize="0"/>
          <p:nvPr/>
        </p:nvPicPr>
        <p:blipFill rotWithShape="1">
          <a:blip r:embed="rId3">
            <a:alphaModFix/>
          </a:blip>
          <a:srcRect b="37237"/>
          <a:stretch/>
        </p:blipFill>
        <p:spPr>
          <a:xfrm>
            <a:off x="301750" y="3027375"/>
            <a:ext cx="3654350" cy="324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1"/>
          <p:cNvPicPr preferRelativeResize="0"/>
          <p:nvPr/>
        </p:nvPicPr>
        <p:blipFill rotWithShape="1">
          <a:blip r:embed="rId3">
            <a:alphaModFix/>
          </a:blip>
          <a:srcRect t="61363"/>
          <a:stretch/>
        </p:blipFill>
        <p:spPr>
          <a:xfrm>
            <a:off x="4054450" y="3429000"/>
            <a:ext cx="4849101" cy="26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e86543e116_4_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Types Of Question</a:t>
            </a:r>
            <a:endParaRPr/>
          </a:p>
        </p:txBody>
      </p:sp>
      <p:sp>
        <p:nvSpPr>
          <p:cNvPr id="369" name="Google Shape;369;g1e86543e116_4_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Short Answers or Constructed response </a:t>
            </a:r>
            <a:r>
              <a:rPr lang="en-GB"/>
              <a:t>– write a word or phrase. ‘Correct/complete/rewrite the sentence below,’ or, ‘The sentence below has an apostrophe missing. Explain why it needs an apostrophe.’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0" name="Google Shape;370;g1e86543e116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100" y="3737775"/>
            <a:ext cx="6683800" cy="24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g1fc695a1146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925" y="407075"/>
            <a:ext cx="6439600" cy="20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1fc695a1146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875" y="2206550"/>
            <a:ext cx="6864700" cy="43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g1fc695a1146_2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625" y="607175"/>
            <a:ext cx="7233400" cy="50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g1fc695a1146_2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38" y="461650"/>
            <a:ext cx="7996924" cy="21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1fc695a1146_2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50" y="2581725"/>
            <a:ext cx="7458325" cy="39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g1e86543e116_4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12300"/>
            <a:ext cx="6382176" cy="29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1e86543e116_4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588" y="3165450"/>
            <a:ext cx="7296826" cy="32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Spelling</a:t>
            </a:r>
            <a:endParaRPr/>
          </a:p>
        </p:txBody>
      </p:sp>
      <p:sp>
        <p:nvSpPr>
          <p:cNvPr id="399" name="Google Shape;399;p3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20 words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Lasts about 15-20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minutes</a:t>
            </a:r>
            <a:endParaRPr/>
          </a:p>
        </p:txBody>
      </p:sp>
      <p:pic>
        <p:nvPicPr>
          <p:cNvPr id="400" name="Google Shape;40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258" y="987552"/>
            <a:ext cx="4829453" cy="543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Maths</a:t>
            </a:r>
            <a:endParaRPr/>
          </a:p>
        </p:txBody>
      </p:sp>
      <p:sp>
        <p:nvSpPr>
          <p:cNvPr id="181" name="Google Shape;181;p4"/>
          <p:cNvSpPr/>
          <p:nvPr/>
        </p:nvSpPr>
        <p:spPr>
          <a:xfrm>
            <a:off x="2286000" y="2690336"/>
            <a:ext cx="4572000" cy="343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PAPERS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Arithmetic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Reasoning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CALCULATORS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fc695a1146_2_1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1fc695a1146_2_1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7" name="Google Shape;407;g1fc695a1146_2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88" y="308250"/>
            <a:ext cx="7858125" cy="28925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8" name="Google Shape;408;g1fc695a1146_2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600" y="3304700"/>
            <a:ext cx="7858125" cy="29879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e86543e116_4_2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e86543e116_4_2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5" name="Google Shape;415;g1e86543e116_4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00" y="228600"/>
            <a:ext cx="8524875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1e86543e116_4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500" y="3429000"/>
            <a:ext cx="4471751" cy="30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Not tested all week   -    will be given a timetable of tests.  Practice but also relaxing activities in the afternoons.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 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Breakfast at school 8.15am  provided by PTA      HPS staff supervise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</p:txBody>
      </p:sp>
      <p:sp>
        <p:nvSpPr>
          <p:cNvPr id="422" name="Google Shape;422;p35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What Happens In Test Week?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What Is Reported To Parents?</a:t>
            </a:r>
            <a:endParaRPr/>
          </a:p>
        </p:txBody>
      </p:sp>
      <p:sp>
        <p:nvSpPr>
          <p:cNvPr id="428" name="Google Shape;428;p36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800"/>
              <a:t>Test Results of tests     - a statement  </a:t>
            </a:r>
            <a:endParaRPr sz="18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800"/>
              <a:t>Teacher assessment – writing and science – a statement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8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u="sng"/>
              <a:t>For Reading, Maths and Science children will be deemed to be:</a:t>
            </a:r>
            <a:endParaRPr sz="16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Working at the expected standard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Not meeting National Standards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6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u="sng"/>
              <a:t>For Writing children will be deemed to be:</a:t>
            </a:r>
            <a:endParaRPr sz="16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Not working towards the expected standard, 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Working towards the expected standard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Working at the expected standard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Working at greater depth within the expected standard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 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60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80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                                    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Our HPS Approach</a:t>
            </a:r>
            <a:endParaRPr/>
          </a:p>
        </p:txBody>
      </p:sp>
      <p:sp>
        <p:nvSpPr>
          <p:cNvPr id="434" name="Google Shape;434;p3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 We provide a broad and balanced curriculum - even in Year 6.  Do not ‘teach to the test’.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                                      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Will do revision and practise - minimum stress       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best for each child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Preparation – SATs style, time limits, practice papers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Special Arrangements</a:t>
            </a:r>
            <a:endParaRPr/>
          </a:p>
        </p:txBody>
      </p:sp>
      <p:sp>
        <p:nvSpPr>
          <p:cNvPr id="440" name="Google Shape;440;p38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The tests are for those children who are at the expected level or just below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Some children will not take the tests as they are operating below the level – their parents will be informed – the school’s decision is final.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Some children will have extra time, a reader, a scribe, be in a small group etc – this is decided by the school based on need and assessment.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What Next?</a:t>
            </a:r>
            <a:endParaRPr/>
          </a:p>
        </p:txBody>
      </p:sp>
      <p:sp>
        <p:nvSpPr>
          <p:cNvPr id="446" name="Google Shape;446;p3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This coming parents evening we will discuss how your child has settled in.  Next time - focus on your child’s progress towards the tests.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 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Discuss in more detail what is required from each of the tests for your child.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     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How Can Parents Help?</a:t>
            </a:r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1"/>
          </p:nvPr>
        </p:nvSpPr>
        <p:spPr>
          <a:xfrm>
            <a:off x="301750" y="1527050"/>
            <a:ext cx="85038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Ensure homework etc is done and handed in.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Be positive.  Encourage hard work but no stress!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Practice rapid recall of multiplication tables to 12x12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Practice rapid recall of number bonds to 10, 100, 1,000 etc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Ensure that children are reading regularly – different types of texts – talk to them about what they are reading.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Sensible bedtimes.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Good nutrition &amp; regular exercise.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Limit screen time.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800"/>
              <a:buFont typeface="Georgia"/>
              <a:buNone/>
            </a:pPr>
            <a:r>
              <a:rPr lang="en-GB" sz="4800"/>
              <a:t>3 Papers</a:t>
            </a:r>
            <a:endParaRPr sz="4800"/>
          </a:p>
        </p:txBody>
      </p:sp>
      <p:sp>
        <p:nvSpPr>
          <p:cNvPr id="187" name="Google Shape;187;p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9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60"/>
              <a:buChar char="●"/>
            </a:pPr>
            <a:r>
              <a:rPr lang="en-GB" sz="3600"/>
              <a:t>Paper 1 – Arithmetic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40 marks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36 questions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30 minutes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●"/>
            </a:pPr>
            <a:r>
              <a:rPr lang="en-GB" sz="3600"/>
              <a:t>Paper 2 and Paper 3 – Reasoning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35 marks (each)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20 questions (each)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40 minutes (each)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FF0000"/>
                </a:solidFill>
              </a:rPr>
              <a:t>Total 110 marks in 110 minutes</a:t>
            </a:r>
            <a:endParaRPr sz="2800">
              <a:solidFill>
                <a:srgbClr val="FF0000"/>
              </a:solidFill>
            </a:endParaRPr>
          </a:p>
          <a:p>
            <a:pPr marL="548640" lvl="1" indent="-1498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219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GB"/>
              <a:t>THE PAPERS COVER ASPECTS OF THE CURRICULUM FROM YEAR 3 TO YEAR 6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THE TESTS ARE VERY CHALLENGING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THE THREE TESTS AVERAGE OUT AT ONE MARK-A-MINUTE</a:t>
            </a:r>
            <a:endParaRPr/>
          </a:p>
        </p:txBody>
      </p: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251520" y="533400"/>
            <a:ext cx="8712968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eorgia"/>
              <a:buNone/>
            </a:pPr>
            <a:r>
              <a:rPr lang="en-GB" sz="6000"/>
              <a:t>Difficulty and Coverage</a:t>
            </a:r>
            <a:endParaRPr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Difficulty and Coverage</a:t>
            </a:r>
            <a:endParaRPr sz="4000"/>
          </a:p>
        </p:txBody>
      </p:sp>
      <p:sp>
        <p:nvSpPr>
          <p:cNvPr id="199" name="Google Shape;199;p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28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The three tests cover objectives from Y3 – Y6 of the curriculum</a:t>
            </a:r>
            <a:endParaRPr/>
          </a:p>
          <a:p>
            <a:pPr marL="274320" lvl="0" indent="-128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Each test contains elements of all four year groups but not necessarily in order</a:t>
            </a:r>
            <a:endParaRPr/>
          </a:p>
          <a:p>
            <a:pPr marL="274320" lvl="0" indent="-128587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712d66a3d_1_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The Percentage of Questions From Each Year Group</a:t>
            </a:r>
            <a:endParaRPr sz="2600"/>
          </a:p>
        </p:txBody>
      </p:sp>
      <p:pic>
        <p:nvPicPr>
          <p:cNvPr id="205" name="Google Shape;205;g28712d66a3d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50" y="2138025"/>
            <a:ext cx="8839200" cy="3059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712d66a3d_0_0"/>
          <p:cNvSpPr txBox="1">
            <a:spLocks noGrp="1"/>
          </p:cNvSpPr>
          <p:nvPr>
            <p:ph type="title"/>
          </p:nvPr>
        </p:nvSpPr>
        <p:spPr>
          <a:xfrm>
            <a:off x="304788" y="208825"/>
            <a:ext cx="85344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/>
              <a:t>The Percentage of Questions by Topic Area</a:t>
            </a:r>
            <a:endParaRPr/>
          </a:p>
        </p:txBody>
      </p:sp>
      <p:pic>
        <p:nvPicPr>
          <p:cNvPr id="211" name="Google Shape;211;g28712d66a3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1425"/>
            <a:ext cx="8839199" cy="5169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1197</Words>
  <Application>Microsoft Office PowerPoint</Application>
  <PresentationFormat>On-screen Show (4:3)</PresentationFormat>
  <Paragraphs>189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Georgia</vt:lpstr>
      <vt:lpstr>Noto Sans Symbols</vt:lpstr>
      <vt:lpstr>Civic</vt:lpstr>
      <vt:lpstr>Year 6</vt:lpstr>
      <vt:lpstr>What Are The tests For?</vt:lpstr>
      <vt:lpstr>What Will Be Assessed And How?</vt:lpstr>
      <vt:lpstr>Maths</vt:lpstr>
      <vt:lpstr>3 Papers</vt:lpstr>
      <vt:lpstr>Difficulty and Coverage</vt:lpstr>
      <vt:lpstr>Difficulty and Coverage</vt:lpstr>
      <vt:lpstr>   The Percentage of Questions From Each Year Group</vt:lpstr>
      <vt:lpstr>The Percentage of Questions by Topic Area</vt:lpstr>
      <vt:lpstr>The Papers</vt:lpstr>
      <vt:lpstr>Paper 1 – Arithmetic</vt:lpstr>
      <vt:lpstr>Paper 1 – Arithmetic</vt:lpstr>
      <vt:lpstr>Paper 1 – Arithmetic</vt:lpstr>
      <vt:lpstr>Paper 1 – Arithmetic</vt:lpstr>
      <vt:lpstr>Papers 2 and 3 – Reasoning</vt:lpstr>
      <vt:lpstr>Paper 2 &amp; 3</vt:lpstr>
      <vt:lpstr>Papers 2 and 3 – Reasoning</vt:lpstr>
      <vt:lpstr>Papers 2 and 3 – Reasoning</vt:lpstr>
      <vt:lpstr>Papers 2 and 3 – Reasoning</vt:lpstr>
      <vt:lpstr>Papers 2 and 3 – Reasoning</vt:lpstr>
      <vt:lpstr>Reading</vt:lpstr>
      <vt:lpstr>PowerPoint Presentation</vt:lpstr>
      <vt:lpstr>Areas Of Assessment:</vt:lpstr>
      <vt:lpstr>Types Of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SPAG Paper</vt:lpstr>
      <vt:lpstr>Areas Of Assessment</vt:lpstr>
      <vt:lpstr>Types Of Question</vt:lpstr>
      <vt:lpstr>Types Of Question</vt:lpstr>
      <vt:lpstr>PowerPoint Presentation</vt:lpstr>
      <vt:lpstr>PowerPoint Presentation</vt:lpstr>
      <vt:lpstr>PowerPoint Presentation</vt:lpstr>
      <vt:lpstr>PowerPoint Presentation</vt:lpstr>
      <vt:lpstr>Spelling</vt:lpstr>
      <vt:lpstr>PowerPoint Presentation</vt:lpstr>
      <vt:lpstr>PowerPoint Presentation</vt:lpstr>
      <vt:lpstr>What Happens In Test Week?</vt:lpstr>
      <vt:lpstr>What Is Reported To Parents?</vt:lpstr>
      <vt:lpstr>Our HPS Approach</vt:lpstr>
      <vt:lpstr>Special Arrangements</vt:lpstr>
      <vt:lpstr>What Next?</vt:lpstr>
      <vt:lpstr>How Can Parents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</dc:title>
  <dc:creator>Dominic Carini</dc:creator>
  <cp:lastModifiedBy>Finlay Quinton</cp:lastModifiedBy>
  <cp:revision>1</cp:revision>
  <dcterms:modified xsi:type="dcterms:W3CDTF">2025-07-24T16:01:13Z</dcterms:modified>
</cp:coreProperties>
</file>