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noU2hRdQGAoDuzn5XDtZ/sCYV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5810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598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37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952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237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421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4286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39715b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939715ba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145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39f56651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39f56651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875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960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721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869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521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" name="Google Shape;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653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116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918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170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859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Holly Park School</a:t>
            </a:r>
            <a:endParaRPr/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Year 1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Phonics Parent Workshop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2nd October 2024</a:t>
            </a:r>
            <a:endParaRPr/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2276475"/>
            <a:ext cx="1647825" cy="1154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2276475"/>
            <a:ext cx="1647825" cy="115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Shared Reading Books are matched to the Phonics that are covered that week</a:t>
            </a:r>
            <a:endParaRPr/>
          </a:p>
        </p:txBody>
      </p:sp>
      <p:pic>
        <p:nvPicPr>
          <p:cNvPr id="102" name="Google Shape;102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2514600"/>
            <a:ext cx="2087563" cy="282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4575" y="2514600"/>
            <a:ext cx="2379663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What is the Phonics Screening Check?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800"/>
              <a:t>Every Year 1 child in the country will take part in a </a:t>
            </a:r>
            <a:r>
              <a:rPr lang="en-US" sz="2800" b="1"/>
              <a:t>Phonics Screening Check</a:t>
            </a:r>
            <a:r>
              <a:rPr lang="en-US" sz="2800"/>
              <a:t> in June</a:t>
            </a:r>
            <a:endParaRPr sz="280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800"/>
              <a:t>The test will be  administered by Miss Richardson, one to one in a separate room.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800"/>
              <a:t>The test is made up of </a:t>
            </a:r>
            <a:r>
              <a:rPr lang="en-US" sz="2800" b="1"/>
              <a:t>40</a:t>
            </a:r>
            <a:r>
              <a:rPr lang="en-US" sz="2800"/>
              <a:t> words, a mixture of pseudo and  real words.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800"/>
              <a:t>Parents will be informed of their child’s score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800"/>
              <a:t>Any child that does not pass in Year 1 will take the test again in Year 2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Year 1 Phonic Screening Check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9937" y="3246501"/>
            <a:ext cx="25241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How can you support your children with phonics at home?</a:t>
            </a:r>
            <a:br>
              <a:rPr lang="en-US" sz="4000"/>
            </a:br>
            <a:endParaRPr sz="4000"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/>
              <a:t>Please encourage your child to practise reading the  Alien Word Sheets that are  sent home every week.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Your child will be allocated Bug Club Phonic games to play at home.</a:t>
            </a:r>
            <a:endParaRPr sz="240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/>
              <a:t>Please encourage your child to practise reading their Bug Club books at home every day.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These books are carefully matched to the content of their Phonic lessons.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The books will give your children the opportunity to apply newly acquired Phonic knowledge.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/>
          </a:p>
        </p:txBody>
      </p:sp>
      <p:pic>
        <p:nvPicPr>
          <p:cNvPr id="123" name="Google Shape;123;p23" descr="alien word shee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000" y="466600"/>
            <a:ext cx="1091725" cy="128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5750" y="1102425"/>
            <a:ext cx="772500" cy="104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6950" y="472788"/>
            <a:ext cx="707450" cy="7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phonic strategies at home</a:t>
            </a:r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 your children to `put on their digraph/trigraph glasses` before they read with you.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 `Digraph/Trigraph` spotter games; How many different digraphs can they find in a page of their  favourite comic or magazine.</a:t>
            </a:r>
            <a:endParaRPr/>
          </a:p>
        </p:txBody>
      </p:sp>
      <p:pic>
        <p:nvPicPr>
          <p:cNvPr id="132" name="Google Shape;13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475" y="4941887"/>
            <a:ext cx="1897062" cy="81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39715ba3e_0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spotting digraphs, trigraphs and quadgraphs!</a:t>
            </a:r>
            <a:endParaRPr/>
          </a:p>
        </p:txBody>
      </p:sp>
      <p:sp>
        <p:nvSpPr>
          <p:cNvPr id="138" name="Google Shape;138;g2939715ba3e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550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5500"/>
              <a:t>zl</a:t>
            </a:r>
            <a:r>
              <a:rPr lang="en-US" sz="5500">
                <a:highlight>
                  <a:srgbClr val="FFFF00"/>
                </a:highlight>
              </a:rPr>
              <a:t>ay </a:t>
            </a:r>
            <a:endParaRPr sz="5500"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5500"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5500"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5500">
                <a:highlight>
                  <a:schemeClr val="lt1"/>
                </a:highlight>
              </a:rPr>
              <a:t>w</a:t>
            </a:r>
            <a:r>
              <a:rPr lang="en-US" sz="5500">
                <a:highlight>
                  <a:srgbClr val="FFFF00"/>
                </a:highlight>
              </a:rPr>
              <a:t>eigh</a:t>
            </a:r>
            <a:r>
              <a:rPr lang="en-US" sz="5500">
                <a:highlight>
                  <a:schemeClr val="lt1"/>
                </a:highlight>
              </a:rPr>
              <a:t>t</a:t>
            </a:r>
            <a:endParaRPr sz="5500"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5500">
              <a:highlight>
                <a:srgbClr val="FFFF00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5500">
              <a:highlight>
                <a:srgbClr val="FFFF00"/>
              </a:highlight>
            </a:endParaRPr>
          </a:p>
        </p:txBody>
      </p:sp>
      <p:pic>
        <p:nvPicPr>
          <p:cNvPr id="139" name="Google Shape;139;g2939715ba3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675" y="2061449"/>
            <a:ext cx="802800" cy="136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39f56651f_0_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digraph</a:t>
            </a:r>
            <a:endParaRPr/>
          </a:p>
        </p:txBody>
      </p:sp>
      <p:sp>
        <p:nvSpPr>
          <p:cNvPr id="145" name="Google Shape;145;g2939f56651f_0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5500">
                <a:highlight>
                  <a:schemeClr val="lt1"/>
                </a:highlight>
              </a:rPr>
              <a:t>c</a:t>
            </a:r>
            <a:r>
              <a:rPr lang="en-US" sz="5500">
                <a:highlight>
                  <a:srgbClr val="FFFF00"/>
                </a:highlight>
              </a:rPr>
              <a:t>a</a:t>
            </a:r>
            <a:r>
              <a:rPr lang="en-US" sz="5500">
                <a:highlight>
                  <a:schemeClr val="lt1"/>
                </a:highlight>
              </a:rPr>
              <a:t>k</a:t>
            </a:r>
            <a:r>
              <a:rPr lang="en-US" sz="5500">
                <a:highlight>
                  <a:srgbClr val="FFFF00"/>
                </a:highlight>
              </a:rPr>
              <a:t>e</a:t>
            </a:r>
            <a:endParaRPr sz="5500">
              <a:highlight>
                <a:srgbClr val="FFFF00"/>
              </a:highlight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55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939f56651f_0_1"/>
          <p:cNvSpPr/>
          <p:nvPr/>
        </p:nvSpPr>
        <p:spPr>
          <a:xfrm>
            <a:off x="4207650" y="2326675"/>
            <a:ext cx="1047900" cy="639900"/>
          </a:xfrm>
          <a:prstGeom prst="arc">
            <a:avLst>
              <a:gd name="adj1" fmla="val 20085180"/>
              <a:gd name="adj2" fmla="val 13317228"/>
            </a:avLst>
          </a:prstGeom>
          <a:noFill/>
          <a:ln w="9525" cap="flat" cmpd="sng">
            <a:solidFill>
              <a:srgbClr val="B5DA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Websites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many websites that provide lots of fun phonic activities and we would strongly recommend that you sign up to..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phonicsplay</a:t>
            </a: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.co.uk/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phonic skills do Year One children learn?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teach phonics?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support your children with phonics at home?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help and support can we provide for parents?</a:t>
            </a:r>
            <a:endParaRPr/>
          </a:p>
        </p:txBody>
      </p:sp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581525"/>
            <a:ext cx="2479675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95287" y="274637"/>
            <a:ext cx="829151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phonic skills do Year One children learn?</a:t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one children learn all the alternative spellings for sounds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means they have to learn over forty new digraphs and trigraphs!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will learn to decode these digraphs while reading and use them in their writing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797425"/>
            <a:ext cx="25431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Google Shape;59;p4"/>
          <p:cNvGraphicFramePr/>
          <p:nvPr/>
        </p:nvGraphicFramePr>
        <p:xfrm>
          <a:off x="2339975" y="0"/>
          <a:ext cx="4148137" cy="589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4148137" imgH="5891212" progId="Word.Document.8">
                  <p:embed/>
                </p:oleObj>
              </mc:Choice>
              <mc:Fallback>
                <p:oleObj r:id="rId5" imgW="4148137" imgH="5891212" progId="Word.Document.8">
                  <p:embed/>
                  <p:pic>
                    <p:nvPicPr>
                      <p:cNvPr id="59" name="Google Shape;59;p4"/>
                      <p:cNvPicPr preferRelativeResize="0"/>
                      <p:nvPr>
                        <p:ph type="title" idx="4294967295"/>
                      </p:nvPr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2339975" y="0"/>
                        <a:ext cx="4148137" cy="589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we teach Phonics?</a:t>
            </a: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/>
              <a:t>At Holly Park w</a:t>
            </a:r>
            <a:r>
              <a:rPr lang="en-US" sz="2400" b="0" i="0" u="none">
                <a:solidFill>
                  <a:schemeClr val="dk1"/>
                </a:solidFill>
              </a:rPr>
              <a:t>e use the Bug Club Phonics </a:t>
            </a:r>
            <a:r>
              <a:rPr lang="en-US" sz="2400"/>
              <a:t>Scheme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/>
              <a:t>T</a:t>
            </a:r>
            <a:r>
              <a:rPr lang="en-US" sz="2400" b="0" i="0" u="none">
                <a:solidFill>
                  <a:schemeClr val="dk1"/>
                </a:solidFill>
              </a:rPr>
              <a:t>his is a government approved teaching scheme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/>
              <a:t>It </a:t>
            </a:r>
            <a:r>
              <a:rPr lang="en-US" sz="2400" b="0" i="0" u="none">
                <a:solidFill>
                  <a:schemeClr val="dk1"/>
                </a:solidFill>
              </a:rPr>
              <a:t>uses a   systematic synthetic phonics approach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/>
              <a:t>The </a:t>
            </a:r>
            <a:r>
              <a:rPr lang="en-US" sz="2400" b="0" i="0" u="none">
                <a:solidFill>
                  <a:schemeClr val="dk1"/>
                </a:solidFill>
              </a:rPr>
              <a:t>scheme allows us to teach a carefully structured sequence of lessons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</a:rPr>
              <a:t> </a:t>
            </a:r>
            <a:r>
              <a:rPr lang="en-US" sz="2400"/>
              <a:t>Teaching is </a:t>
            </a:r>
            <a:r>
              <a:rPr lang="en-US" sz="2400" b="0" i="0" u="none">
                <a:solidFill>
                  <a:schemeClr val="dk1"/>
                </a:solidFill>
              </a:rPr>
              <a:t>supported by Bug </a:t>
            </a:r>
            <a:r>
              <a:rPr lang="en-US" sz="2400"/>
              <a:t>Club </a:t>
            </a:r>
            <a:r>
              <a:rPr lang="en-US" sz="2400" b="0" i="0" u="none">
                <a:solidFill>
                  <a:schemeClr val="dk1"/>
                </a:solidFill>
              </a:rPr>
              <a:t>reading materials that match sounds taught</a:t>
            </a:r>
            <a:r>
              <a:rPr lang="en-US" sz="2400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0" i="0" u="none">
              <a:solidFill>
                <a:schemeClr val="dk1"/>
              </a:solidFill>
            </a:endParaRPr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8653" y="1268413"/>
            <a:ext cx="1064209" cy="849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children have a daily phonics session.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this session they will 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eview previous learning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Learn alternative spellings of phonemes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ractise reading and writing new alternative spellings for sounds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1835150" y="188912"/>
            <a:ext cx="5400675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teach phonics?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Multi Sensory Resources</a:t>
            </a:r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 will use multi sensory resources and strategies to support children’s phonic development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have opportunities to practise their phonic skills in class activities.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4508500"/>
            <a:ext cx="1692275" cy="1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kind of resources and strategies do we use?</a:t>
            </a:r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are encouraged to put on their imaginary `Digraph/Trigraph Glasses`, to help them spot any two or three or four letter phoneme (sound) in a word before they sound it out.</a:t>
            </a:r>
            <a:endParaRPr/>
          </a:p>
        </p:txBody>
      </p:sp>
      <p:pic>
        <p:nvPicPr>
          <p:cNvPr id="87" name="Google Shape;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4724400"/>
            <a:ext cx="30480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Alien Words</a:t>
            </a:r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Children are encouraged to read pseudo - `Alien` words, which can only be decoded phonically.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937" y="5084762"/>
            <a:ext cx="1393825" cy="177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7762" y="3931920"/>
            <a:ext cx="3502025" cy="272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4114801"/>
            <a:ext cx="2991676" cy="25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(4:3)</PresentationFormat>
  <Paragraphs>69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Default Design</vt:lpstr>
      <vt:lpstr>Microsoft Word 97 - 2003 Document</vt:lpstr>
      <vt:lpstr>Holly Park School</vt:lpstr>
      <vt:lpstr>Welcome</vt:lpstr>
      <vt:lpstr>What phonic skills do Year One children learn? </vt:lpstr>
      <vt:lpstr>PowerPoint Presentation</vt:lpstr>
      <vt:lpstr>How do we teach Phonics?</vt:lpstr>
      <vt:lpstr> </vt:lpstr>
      <vt:lpstr>Multi Sensory Resources</vt:lpstr>
      <vt:lpstr>What kind of resources and strategies do we use?</vt:lpstr>
      <vt:lpstr>Alien Words</vt:lpstr>
      <vt:lpstr>Shared Reading Books are matched to the Phonics that are covered that week</vt:lpstr>
      <vt:lpstr>What is the Phonics Screening Check?</vt:lpstr>
      <vt:lpstr>Year 1 Phonic Screening Check</vt:lpstr>
      <vt:lpstr>How can you support your children with phonics at home? </vt:lpstr>
      <vt:lpstr>Use phonic strategies at home</vt:lpstr>
      <vt:lpstr>spotting digraphs, trigraphs and quadgraphs!</vt:lpstr>
      <vt:lpstr>Split digraph</vt:lpstr>
      <vt:lpstr>Websites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Holly Park School</dc:title>
  <dc:creator>Sarah Walton</dc:creator>
  <cp:lastModifiedBy>User</cp:lastModifiedBy>
  <cp:revision>1</cp:revision>
  <dcterms:created xsi:type="dcterms:W3CDTF">2016-09-27T15:35:23Z</dcterms:created>
  <dcterms:modified xsi:type="dcterms:W3CDTF">2024-10-01T15:01:03Z</dcterms:modified>
</cp:coreProperties>
</file>