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Roboto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79x14kccYD//xkTdZeZCQdQdE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90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11377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98068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026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78515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13667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16617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46924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92287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657148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e702cf75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e702cf75f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1e702cf75f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09258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31085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18456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57893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0" name="Google Shape;14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3316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24432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9595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14039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92779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31280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early-years-class-management/early-years-transition/new-parent-meetings-transition-classroom-management-early-years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/>
          <p:nvPr/>
        </p:nvSpPr>
        <p:spPr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lt1"/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GB"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0"/>
          <p:cNvSpPr txBox="1"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0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2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5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5" name="Google Shape;85;p35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6" name="Google Shape;86;p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6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36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3" name="Google Shape;93;p3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7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8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8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3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1"/>
          <p:cNvSpPr/>
          <p:nvPr/>
        </p:nvSpPr>
        <p:spPr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lt1"/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GB"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1"/>
          <p:cNvSpPr txBox="1"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9">
            <a:hlinkClick r:id="rId3"/>
          </p:cNvPr>
          <p:cNvSpPr/>
          <p:nvPr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9">
            <a:hlinkClick r:id="rId4"/>
          </p:cNvPr>
          <p:cNvSpPr/>
          <p:nvPr/>
        </p:nvSpPr>
        <p:spPr>
          <a:xfrm>
            <a:off x="0" y="5827923"/>
            <a:ext cx="1288973" cy="1030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ims Slide">
  <p:cSld name="Aims Slid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Box">
  <p:cSld name="Title Slide with Box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/>
          <p:nvPr/>
        </p:nvSpPr>
        <p:spPr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lt1"/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GB"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2497" y="5734211"/>
            <a:ext cx="576495" cy="580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3"/>
          <p:cNvSpPr/>
          <p:nvPr/>
        </p:nvSpPr>
        <p:spPr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lt1"/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GB"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3"/>
          <p:cNvSpPr txBox="1"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/>
          <p:nvPr/>
        </p:nvSpPr>
        <p:spPr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lt1"/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GB"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4"/>
          <p:cNvSpPr txBox="1"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/>
          <p:nvPr/>
        </p:nvSpPr>
        <p:spPr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lt1"/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GB"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5"/>
          <p:cNvSpPr txBox="1"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/>
          <p:nvPr/>
        </p:nvSpPr>
        <p:spPr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lt1"/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GB"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6"/>
          <p:cNvSpPr txBox="1"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7"/>
          <p:cNvSpPr/>
          <p:nvPr/>
        </p:nvSpPr>
        <p:spPr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lt1"/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GB"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/>
          <p:nvPr/>
        </p:nvSpPr>
        <p:spPr>
          <a:xfrm>
            <a:off x="2196558" y="5247994"/>
            <a:ext cx="5043000" cy="1326000"/>
          </a:xfrm>
          <a:prstGeom prst="rect">
            <a:avLst/>
          </a:prstGeom>
          <a:solidFill>
            <a:srgbClr val="EF73AA"/>
          </a:solidFill>
          <a:ln>
            <a:noFill/>
          </a:ln>
        </p:spPr>
        <p:txBody>
          <a:bodyPr spcFirstLastPara="1" wrap="square" lIns="108000" tIns="108000" rIns="108000" bIns="108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This presentation aims to give an introduction to the  </a:t>
            </a:r>
            <a:r>
              <a:rPr lang="en-GB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Early Years Foundation Stage (EYFS) at Holly Park School</a:t>
            </a:r>
            <a:r>
              <a:rPr lang="en-GB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It includes information which we hope you will find useful </a:t>
            </a:r>
            <a:r>
              <a:rPr lang="en-GB"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.  </a:t>
            </a: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1"/>
          <p:cNvSpPr txBox="1">
            <a:spLocks noGrp="1"/>
          </p:cNvSpPr>
          <p:nvPr>
            <p:ph type="title"/>
          </p:nvPr>
        </p:nvSpPr>
        <p:spPr>
          <a:xfrm>
            <a:off x="457198" y="0"/>
            <a:ext cx="8220075" cy="2346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-GB"/>
              <a:t>EYFS Curriculum </a:t>
            </a:r>
            <a:br>
              <a:rPr lang="en-GB"/>
            </a:br>
            <a:r>
              <a:rPr lang="en-GB"/>
              <a:t>at Holly Park School</a:t>
            </a:r>
            <a:br>
              <a:rPr lang="en-GB"/>
            </a:br>
            <a:r>
              <a:rPr lang="en-GB" i="1"/>
              <a:t>Meeting for Nursery and Reception Parents</a:t>
            </a:r>
            <a:br>
              <a:rPr lang="en-GB" i="1"/>
            </a:br>
            <a:r>
              <a:rPr lang="en-GB" i="1"/>
              <a:t>Wednesday 18th September 2024</a:t>
            </a:r>
            <a:br>
              <a:rPr lang="en-GB" i="1"/>
            </a:br>
            <a:endParaRPr/>
          </a:p>
        </p:txBody>
      </p:sp>
      <p:pic>
        <p:nvPicPr>
          <p:cNvPr id="118" name="Google Shape;11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351" y="558351"/>
            <a:ext cx="647100" cy="453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2427" y="642750"/>
            <a:ext cx="647100" cy="45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43200" y="2287900"/>
            <a:ext cx="3753600" cy="28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"/>
          <p:cNvSpPr txBox="1">
            <a:spLocks noGrp="1"/>
          </p:cNvSpPr>
          <p:nvPr>
            <p:ph type="title" idx="4294967295"/>
          </p:nvPr>
        </p:nvSpPr>
        <p:spPr>
          <a:xfrm>
            <a:off x="0" y="695325"/>
            <a:ext cx="8162925" cy="115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/>
              <a:t>Helping Your Child to Play</a:t>
            </a:r>
            <a:endParaRPr/>
          </a:p>
        </p:txBody>
      </p:sp>
      <p:sp>
        <p:nvSpPr>
          <p:cNvPr id="204" name="Google Shape;204;p11"/>
          <p:cNvSpPr txBox="1">
            <a:spLocks noGrp="1"/>
          </p:cNvSpPr>
          <p:nvPr>
            <p:ph type="body" idx="4294967295"/>
          </p:nvPr>
        </p:nvSpPr>
        <p:spPr>
          <a:xfrm>
            <a:off x="0" y="1776413"/>
            <a:ext cx="6910388" cy="456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Turn off the screens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Think about limiting the choice of toys available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Play with your child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Talk about what you are doing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Be fair, they need to learn to win and lose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Read lots of stories and sing rhymes and songs</a:t>
            </a:r>
            <a:endParaRPr sz="28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Allow independent play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Get dirty!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i="1">
              <a:solidFill>
                <a:srgbClr val="00CC00"/>
              </a:solidFill>
            </a:endParaRPr>
          </a:p>
        </p:txBody>
      </p:sp>
      <p:pic>
        <p:nvPicPr>
          <p:cNvPr id="205" name="Google Shape;20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1894" y="4705650"/>
            <a:ext cx="3476445" cy="2607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"/>
          <p:cNvSpPr txBox="1">
            <a:spLocks noGrp="1"/>
          </p:cNvSpPr>
          <p:nvPr>
            <p:ph type="title" idx="4294967295"/>
          </p:nvPr>
        </p:nvSpPr>
        <p:spPr>
          <a:xfrm>
            <a:off x="0" y="695325"/>
            <a:ext cx="8162925" cy="115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/>
              <a:t>Developing Independence</a:t>
            </a:r>
            <a:endParaRPr/>
          </a:p>
        </p:txBody>
      </p:sp>
      <p:sp>
        <p:nvSpPr>
          <p:cNvPr id="211" name="Google Shape;211;p12"/>
          <p:cNvSpPr txBox="1"/>
          <p:nvPr/>
        </p:nvSpPr>
        <p:spPr>
          <a:xfrm>
            <a:off x="457200" y="1484313"/>
            <a:ext cx="4906963" cy="475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your child simple chores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your child to tidy away toys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Encourage your child to put on their coat by themselves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 your child to eat independently including scraping their plate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 them how to ask for help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707" y="3623094"/>
            <a:ext cx="4002654" cy="3001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"/>
          <p:cNvSpPr txBox="1">
            <a:spLocks noGrp="1"/>
          </p:cNvSpPr>
          <p:nvPr>
            <p:ph type="title" idx="4294967295"/>
          </p:nvPr>
        </p:nvSpPr>
        <p:spPr>
          <a:xfrm>
            <a:off x="0" y="695325"/>
            <a:ext cx="8162925" cy="115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/>
              <a:t>Developing Communication Skills</a:t>
            </a:r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body" idx="4294967295"/>
          </p:nvPr>
        </p:nvSpPr>
        <p:spPr>
          <a:xfrm>
            <a:off x="256217" y="1586482"/>
            <a:ext cx="7007225" cy="464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 b="1"/>
              <a:t>The </a:t>
            </a:r>
            <a:r>
              <a:rPr lang="en-GB" b="1">
                <a:latin typeface="Calibri"/>
                <a:ea typeface="Calibri"/>
                <a:cs typeface="Calibri"/>
                <a:sym typeface="Calibri"/>
              </a:rPr>
              <a:t> EYFS </a:t>
            </a:r>
            <a:r>
              <a:rPr lang="en-GB" b="1"/>
              <a:t>Statutory Framework has a strong </a:t>
            </a:r>
            <a:r>
              <a:rPr lang="en-GB" b="1">
                <a:latin typeface="Calibri"/>
                <a:ea typeface="Calibri"/>
                <a:cs typeface="Calibri"/>
                <a:sym typeface="Calibri"/>
              </a:rPr>
              <a:t>emphasis on the importance of developing communication and language skills. 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Children should be supported in building up vocabulary by increasing the amount of words they know and can use.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Encourage more conversations between adults and children, but also children and their peers.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Good language skills are the basis for all other learning and social interaction, so this is vital to focus on.  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b="1"/>
              <a:t>So at home you can…</a:t>
            </a:r>
            <a:endParaRPr b="1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Talk, talk and talk some more!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Think about how much of your talk is functional each day.</a:t>
            </a:r>
            <a:endParaRPr/>
          </a:p>
        </p:txBody>
      </p:sp>
      <p:pic>
        <p:nvPicPr>
          <p:cNvPr id="219" name="Google Shape;21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68050" y="4515399"/>
            <a:ext cx="2046549" cy="182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"/>
          <p:cNvSpPr txBox="1"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 sz="3600">
                <a:latin typeface="Calibri"/>
                <a:ea typeface="Calibri"/>
                <a:cs typeface="Calibri"/>
                <a:sym typeface="Calibri"/>
              </a:rPr>
              <a:t>Developing Literacy Skills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4"/>
          <p:cNvSpPr txBox="1"/>
          <p:nvPr/>
        </p:nvSpPr>
        <p:spPr>
          <a:xfrm>
            <a:off x="791737" y="1349298"/>
            <a:ext cx="7504800" cy="4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 EYFS Statutory Framework also gives a strong emphasis</a:t>
            </a: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 the importance of reading stories to help children develop in all of Areas of Learning.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Daily reading of stories encourages an enjoyment of reading from a young age.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Lots of other learning opportunities happen when looking at books, for example comparisons of culture or the past.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 to stories develops imagination, ideas and language.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 is an essential skill and so should be shown to children, as well as practised by them regularly.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Children are also encouraged to use story ideas in their play.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at home you can…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a reader, show how much you enjoy reading and how reading is a necessary part of your life.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a writer, show how much you need to write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A PEN AND PAPER!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2300" y="5099050"/>
            <a:ext cx="2601700" cy="175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"/>
          <p:cNvSpPr txBox="1">
            <a:spLocks noGrp="1"/>
          </p:cNvSpPr>
          <p:nvPr>
            <p:ph type="title" idx="4294967295"/>
          </p:nvPr>
        </p:nvSpPr>
        <p:spPr>
          <a:xfrm>
            <a:off x="0" y="695325"/>
            <a:ext cx="8162925" cy="115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/>
              <a:t>Developing Maths Skills</a:t>
            </a:r>
            <a:endParaRPr/>
          </a:p>
        </p:txBody>
      </p:sp>
      <p:sp>
        <p:nvSpPr>
          <p:cNvPr id="232" name="Google Shape;232;p15"/>
          <p:cNvSpPr txBox="1">
            <a:spLocks noGrp="1"/>
          </p:cNvSpPr>
          <p:nvPr>
            <p:ph type="body" idx="4294967295"/>
          </p:nvPr>
        </p:nvSpPr>
        <p:spPr>
          <a:xfrm>
            <a:off x="0" y="1957388"/>
            <a:ext cx="8162925" cy="438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Talk about the maths you are using in your day to day life…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Telling the time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Weighing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Looking at the temperature 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Finding door numbers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Using phone numbers </a:t>
            </a:r>
            <a:endParaRPr/>
          </a:p>
        </p:txBody>
      </p:sp>
      <p:pic>
        <p:nvPicPr>
          <p:cNvPr id="233" name="Google Shape;23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2989" y="3377242"/>
            <a:ext cx="4641010" cy="3480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 sz="3600">
                <a:latin typeface="Calibri"/>
                <a:ea typeface="Calibri"/>
                <a:cs typeface="Calibri"/>
                <a:sym typeface="Calibri"/>
              </a:rPr>
              <a:t>Healthy Lifestyles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6"/>
          <p:cNvSpPr txBox="1"/>
          <p:nvPr/>
        </p:nvSpPr>
        <p:spPr>
          <a:xfrm>
            <a:off x="769434" y="1349298"/>
            <a:ext cx="7605132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a focus on encouraging healthy choices overall and an understanding of oral health.</a:t>
            </a:r>
            <a:r>
              <a:rPr lang="en-GB" sz="1800" b="1" i="0" u="none" strike="noStrike" cap="none">
                <a:solidFill>
                  <a:srgbClr val="1C1C1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 children the importance of brushing teeth. .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on helping children to understand which choices to make that will help them to be healthy, for example which foods to eat and why.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Getting into good routines from a young age is important as these often continue into adult life.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6821" y="3599370"/>
            <a:ext cx="4632385" cy="3474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7"/>
          <p:cNvSpPr txBox="1"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</a:pPr>
            <a:r>
              <a:rPr lang="en-GB"/>
              <a:t>Development Matters </a:t>
            </a:r>
            <a:endParaRPr/>
          </a:p>
        </p:txBody>
      </p:sp>
      <p:sp>
        <p:nvSpPr>
          <p:cNvPr id="246" name="Google Shape;246;p17"/>
          <p:cNvSpPr txBox="1"/>
          <p:nvPr/>
        </p:nvSpPr>
        <p:spPr>
          <a:xfrm>
            <a:off x="613316" y="1349298"/>
            <a:ext cx="7906200" cy="3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At Holly Park we use the non statu</a:t>
            </a: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tory </a:t>
            </a:r>
            <a:r>
              <a:rPr lang="en-GB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Development Matters</a:t>
            </a: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document to help us assess and support our children make progress across all the Areas of Learning.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This document acknowledges that children </a:t>
            </a:r>
            <a:r>
              <a:rPr lang="en-GB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don</a:t>
            </a: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’</a:t>
            </a:r>
            <a:r>
              <a:rPr lang="en-GB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 develop in a linear fashion. </a:t>
            </a: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-GB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Children  develop</a:t>
            </a: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in different ways</a:t>
            </a: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and at different rates.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This document  supports staff in using their knowledge of child development to assess and support children on their next steps.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875" y="4000275"/>
            <a:ext cx="3429001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702cf75fb_0_0"/>
          <p:cNvSpPr txBox="1">
            <a:spLocks noGrp="1"/>
          </p:cNvSpPr>
          <p:nvPr>
            <p:ph type="title"/>
          </p:nvPr>
        </p:nvSpPr>
        <p:spPr>
          <a:xfrm>
            <a:off x="457198" y="478895"/>
            <a:ext cx="8220000" cy="99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Holly Park EYFS Curriculum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1e702cf75fb_0_0"/>
          <p:cNvSpPr txBox="1"/>
          <p:nvPr/>
        </p:nvSpPr>
        <p:spPr>
          <a:xfrm>
            <a:off x="953550" y="1473100"/>
            <a:ext cx="72273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At Holly Park we have created our own bespoke curriculum that encompasses all the statutory elements from the EYFS framework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This curriculum enables us to  tailor learning opportunities that meet the needs of individual children.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This curriculum ensures progression from Nursery through to the end of Reception. It prepares  children for their transition into Year One. 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5" name="Google Shape;255;g1e702cf75f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5327" y="4303475"/>
            <a:ext cx="4120801" cy="309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"/>
          <p:cNvSpPr txBox="1">
            <a:spLocks noGrp="1"/>
          </p:cNvSpPr>
          <p:nvPr>
            <p:ph type="title"/>
          </p:nvPr>
        </p:nvSpPr>
        <p:spPr>
          <a:xfrm>
            <a:off x="390292" y="300476"/>
            <a:ext cx="8353889" cy="99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</a:pPr>
            <a:r>
              <a:rPr lang="en-GB" sz="2800">
                <a:latin typeface="Roboto"/>
                <a:ea typeface="Roboto"/>
                <a:cs typeface="Roboto"/>
                <a:sym typeface="Roboto"/>
              </a:rPr>
              <a:t>The Early Learning Goals</a:t>
            </a:r>
            <a:endParaRPr/>
          </a:p>
        </p:txBody>
      </p:sp>
      <p:sp>
        <p:nvSpPr>
          <p:cNvPr id="261" name="Google Shape;261;p18"/>
          <p:cNvSpPr txBox="1"/>
          <p:nvPr/>
        </p:nvSpPr>
        <p:spPr>
          <a:xfrm>
            <a:off x="613325" y="1025924"/>
            <a:ext cx="79062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During the summer term Reception staff start  the Foundation Stage Profile. During this time </a:t>
            </a:r>
            <a:r>
              <a:rPr lang="en-GB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children are assessed against the </a:t>
            </a:r>
            <a:r>
              <a:rPr lang="en-GB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17 Early Learning Goals</a:t>
            </a:r>
            <a:r>
              <a:rPr lang="en-GB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br>
              <a:rPr lang="en-GB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 is important to remember that:</a:t>
            </a:r>
            <a:endParaRPr sz="1400" b="1" i="0" u="none" strike="noStrike" cap="none">
              <a:solidFill>
                <a:srgbClr val="000000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ELGs are not a test. Staff will use what they already know about a child to make their decisions.</a:t>
            </a: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</a:pP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These assessments are used to help Year 1 staff plan next steps for children as they move into Year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18"/>
          <p:cNvPicPr preferRelativeResize="0"/>
          <p:nvPr/>
        </p:nvPicPr>
        <p:blipFill rotWithShape="1">
          <a:blip r:embed="rId3">
            <a:alphaModFix/>
          </a:blip>
          <a:srcRect l="35996" t="19041" r="37957" b="15548"/>
          <a:stretch/>
        </p:blipFill>
        <p:spPr>
          <a:xfrm>
            <a:off x="2533575" y="3520075"/>
            <a:ext cx="2038426" cy="287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"/>
          <p:cNvSpPr txBox="1"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</a:pPr>
            <a:r>
              <a:rPr lang="en-GB" sz="3600">
                <a:latin typeface="Roboto"/>
                <a:ea typeface="Roboto"/>
                <a:cs typeface="Roboto"/>
                <a:sym typeface="Roboto"/>
              </a:rPr>
              <a:t>What Is the EYFS?</a:t>
            </a: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744497" y="1391283"/>
            <a:ext cx="7632700" cy="299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28600" marR="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1C1C1C"/>
                </a:solidFill>
                <a:latin typeface="Roboto"/>
                <a:ea typeface="Roboto"/>
                <a:cs typeface="Roboto"/>
                <a:sym typeface="Roboto"/>
              </a:rPr>
              <a:t>The Early Years Foundation Stage </a:t>
            </a:r>
            <a:r>
              <a:rPr lang="en-GB" sz="1800" b="0" i="0" u="none" strike="noStrike" cap="none">
                <a:solidFill>
                  <a:srgbClr val="1C1C1C"/>
                </a:solidFill>
                <a:latin typeface="Roboto"/>
                <a:ea typeface="Roboto"/>
                <a:cs typeface="Roboto"/>
                <a:sym typeface="Roboto"/>
              </a:rPr>
              <a:t>cov</a:t>
            </a:r>
            <a:r>
              <a:rPr lang="en-GB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ers the first stage of a child’s care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from birth to five years old. It sets </a:t>
            </a:r>
            <a:r>
              <a:rPr lang="en-GB" sz="1800" b="0" i="0" u="none" strike="noStrike" cap="none">
                <a:solidFill>
                  <a:srgbClr val="1C1C1C"/>
                </a:solidFill>
                <a:latin typeface="Roboto"/>
                <a:ea typeface="Roboto"/>
                <a:cs typeface="Roboto"/>
                <a:sym typeface="Roboto"/>
              </a:rPr>
              <a:t>the standards to ensure that all children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1C1C1C"/>
                </a:solidFill>
                <a:latin typeface="Roboto"/>
                <a:ea typeface="Roboto"/>
                <a:cs typeface="Roboto"/>
                <a:sym typeface="Roboto"/>
              </a:rPr>
              <a:t>learn and develop, as well as keeping them healthy and safe.   </a:t>
            </a: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28600" marR="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28600" marR="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Also included in the EYFS are the</a:t>
            </a:r>
            <a:r>
              <a:rPr lang="en-GB" sz="1800" b="0" i="0" u="none" strike="noStrike" cap="none">
                <a:solidFill>
                  <a:srgbClr val="1C1C1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seven</a:t>
            </a:r>
            <a:r>
              <a:rPr lang="en-GB" sz="1800" b="1" i="0" u="none" strike="noStrike" cap="none">
                <a:solidFill>
                  <a:srgbClr val="1C1C1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-GB" sz="1800" b="1" i="0" u="none" strike="noStrike" cap="none">
                <a:solidFill>
                  <a:srgbClr val="1C1C1C"/>
                </a:solidFill>
                <a:latin typeface="Roboto"/>
                <a:ea typeface="Roboto"/>
                <a:cs typeface="Roboto"/>
                <a:sym typeface="Roboto"/>
              </a:rPr>
              <a:t>reas of </a:t>
            </a:r>
            <a:r>
              <a:rPr lang="en-GB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</a:t>
            </a:r>
            <a:r>
              <a:rPr lang="en-GB" sz="1800" b="1" i="0" u="none" strike="noStrike" cap="none">
                <a:solidFill>
                  <a:srgbClr val="1C1C1C"/>
                </a:solidFill>
                <a:latin typeface="Roboto"/>
                <a:ea typeface="Roboto"/>
                <a:cs typeface="Roboto"/>
                <a:sym typeface="Roboto"/>
              </a:rPr>
              <a:t>earning</a:t>
            </a:r>
            <a:r>
              <a:rPr lang="en-GB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They are:</a:t>
            </a:r>
            <a:r>
              <a:rPr lang="en-GB" sz="1800" b="0" i="0" u="none" strike="noStrike" cap="none">
                <a:solidFill>
                  <a:srgbClr val="1C1C1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Roboto"/>
              <a:buChar char="•"/>
            </a:pPr>
            <a:r>
              <a:rPr lang="en-GB" sz="1800" b="1" i="0" u="none" strike="noStrike" cap="none">
                <a:solidFill>
                  <a:srgbClr val="45A0D9"/>
                </a:solidFill>
                <a:latin typeface="Roboto"/>
                <a:ea typeface="Roboto"/>
                <a:cs typeface="Roboto"/>
                <a:sym typeface="Roboto"/>
              </a:rPr>
              <a:t>Communication and Language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Roboto"/>
              <a:buChar char="•"/>
            </a:pPr>
            <a:r>
              <a:rPr lang="en-GB" sz="1800" b="1" i="0" u="none" strike="noStrike" cap="none">
                <a:solidFill>
                  <a:srgbClr val="DE225C"/>
                </a:solidFill>
                <a:latin typeface="Roboto"/>
                <a:ea typeface="Roboto"/>
                <a:cs typeface="Roboto"/>
                <a:sym typeface="Roboto"/>
              </a:rPr>
              <a:t>Personal, Social and Emotional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Roboto"/>
              <a:buChar char="•"/>
            </a:pPr>
            <a:r>
              <a:rPr lang="en-GB" sz="1800" b="1" i="0" u="none" strike="noStrike" cap="none">
                <a:solidFill>
                  <a:srgbClr val="F4CB4C"/>
                </a:solidFill>
                <a:latin typeface="Roboto"/>
                <a:ea typeface="Roboto"/>
                <a:cs typeface="Roboto"/>
                <a:sym typeface="Roboto"/>
              </a:rPr>
              <a:t>Physical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Roboto"/>
              <a:buChar char="•"/>
            </a:pPr>
            <a:r>
              <a:rPr lang="en-GB" sz="1800" b="1" i="0" u="none" strike="noStrike" cap="none">
                <a:solidFill>
                  <a:srgbClr val="95C238"/>
                </a:solidFill>
                <a:latin typeface="Roboto"/>
                <a:ea typeface="Roboto"/>
                <a:cs typeface="Roboto"/>
                <a:sym typeface="Roboto"/>
              </a:rPr>
              <a:t>Literacy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Roboto"/>
              <a:buChar char="•"/>
            </a:pPr>
            <a:r>
              <a:rPr lang="en-GB" sz="1800" b="1" i="0" u="none" strike="noStrike" cap="none">
                <a:solidFill>
                  <a:srgbClr val="F07E17"/>
                </a:solidFill>
                <a:latin typeface="Roboto"/>
                <a:ea typeface="Roboto"/>
                <a:cs typeface="Roboto"/>
                <a:sym typeface="Roboto"/>
              </a:rPr>
              <a:t>Mathematics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Roboto"/>
              <a:buChar char="•"/>
            </a:pPr>
            <a:r>
              <a:rPr lang="en-GB" sz="1800" b="1" i="0" u="none" strike="noStrike" cap="none">
                <a:solidFill>
                  <a:srgbClr val="5B2987"/>
                </a:solidFill>
                <a:latin typeface="Roboto"/>
                <a:ea typeface="Roboto"/>
                <a:cs typeface="Roboto"/>
                <a:sym typeface="Roboto"/>
              </a:rPr>
              <a:t>Understanding the World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Roboto"/>
              <a:buChar char="•"/>
            </a:pPr>
            <a:r>
              <a:rPr lang="en-GB" sz="1800" b="1" i="0" u="none" strike="noStrike" cap="none">
                <a:solidFill>
                  <a:srgbClr val="00AE97"/>
                </a:solidFill>
                <a:latin typeface="Roboto"/>
                <a:ea typeface="Roboto"/>
                <a:cs typeface="Roboto"/>
                <a:sym typeface="Roboto"/>
              </a:rPr>
              <a:t>Expressive Arts and Design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"/>
          <p:cNvSpPr/>
          <p:nvPr/>
        </p:nvSpPr>
        <p:spPr>
          <a:xfrm>
            <a:off x="884183" y="4386448"/>
            <a:ext cx="4619237" cy="966006"/>
          </a:xfrm>
          <a:prstGeom prst="rect">
            <a:avLst/>
          </a:prstGeom>
          <a:solidFill>
            <a:srgbClr val="EF73AA"/>
          </a:solidFill>
          <a:ln>
            <a:noFill/>
          </a:ln>
        </p:spPr>
        <p:txBody>
          <a:bodyPr spcFirstLastPara="1" wrap="square" lIns="108000" tIns="108000" rIns="108000" bIns="108000" anchor="ctr" anchorCtr="0">
            <a:spAutoFit/>
          </a:bodyPr>
          <a:lstStyle/>
          <a:p>
            <a:pPr marL="1143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 the end of the EYFS, there are </a:t>
            </a:r>
            <a:r>
              <a:rPr lang="en-GB" sz="18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17 Early Learning Goals </a:t>
            </a:r>
            <a:r>
              <a:rPr lang="en-GB"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that children are expected to achieve. </a:t>
            </a:r>
            <a:endParaRPr sz="1800" b="0" i="0" u="none" strike="noStrike" cap="none">
              <a:solidFill>
                <a:srgbClr val="1C1C1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8" name="Google Shape;12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3908" y="4157932"/>
            <a:ext cx="3600091" cy="2700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"/>
          <p:cNvSpPr txBox="1">
            <a:spLocks noGrp="1"/>
          </p:cNvSpPr>
          <p:nvPr>
            <p:ph type="body" idx="4294967295"/>
          </p:nvPr>
        </p:nvSpPr>
        <p:spPr>
          <a:xfrm>
            <a:off x="3408363" y="3951288"/>
            <a:ext cx="5735637" cy="237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0" lvl="0" indent="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171450" lvl="0" indent="-444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34" name="Google Shape;134;p3"/>
          <p:cNvSpPr txBox="1"/>
          <p:nvPr/>
        </p:nvSpPr>
        <p:spPr>
          <a:xfrm>
            <a:off x="4589252" y="3588588"/>
            <a:ext cx="2413869" cy="36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/>
          <p:nvPr/>
        </p:nvSpPr>
        <p:spPr>
          <a:xfrm>
            <a:off x="455673" y="329949"/>
            <a:ext cx="5113337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GB" sz="3200" b="1" i="0" u="none" strike="noStrike" cap="non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Prime Areas </a:t>
            </a: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fundamental as they run through and support development and learning in all other areas.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-224287" y="3726612"/>
            <a:ext cx="505427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Roboto"/>
              <a:buChar char="•"/>
            </a:pPr>
            <a:r>
              <a:rPr lang="en-GB" sz="2000" b="1" i="0" u="none" strike="noStrike" cap="none">
                <a:solidFill>
                  <a:srgbClr val="45A0D9"/>
                </a:solidFill>
                <a:latin typeface="Roboto"/>
                <a:ea typeface="Roboto"/>
                <a:cs typeface="Roboto"/>
                <a:sym typeface="Roboto"/>
              </a:rPr>
              <a:t>Communication and Language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Roboto"/>
              <a:buChar char="•"/>
            </a:pPr>
            <a:r>
              <a:rPr lang="en-GB" sz="2000" b="1" i="0" u="none" strike="noStrike" cap="none">
                <a:solidFill>
                  <a:srgbClr val="DE225C"/>
                </a:solidFill>
                <a:latin typeface="Roboto"/>
                <a:ea typeface="Roboto"/>
                <a:cs typeface="Roboto"/>
                <a:sym typeface="Roboto"/>
              </a:rPr>
              <a:t>Personal, Social and Emotional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Roboto"/>
              <a:buChar char="•"/>
            </a:pPr>
            <a:r>
              <a:rPr lang="en-GB" sz="2000" b="1" i="0" u="none" strike="noStrike" cap="none">
                <a:solidFill>
                  <a:srgbClr val="F4CB4C"/>
                </a:solidFill>
                <a:latin typeface="Roboto"/>
                <a:ea typeface="Roboto"/>
                <a:cs typeface="Roboto"/>
                <a:sym typeface="Roboto"/>
              </a:rPr>
              <a:t>Physical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2179" y="3456234"/>
            <a:ext cx="3921884" cy="2941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"/>
          <p:cNvSpPr txBox="1">
            <a:spLocks noGrp="1"/>
          </p:cNvSpPr>
          <p:nvPr>
            <p:ph type="title" idx="4294967295"/>
          </p:nvPr>
        </p:nvSpPr>
        <p:spPr>
          <a:xfrm>
            <a:off x="0" y="695325"/>
            <a:ext cx="8162925" cy="115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/>
              <a:t>Assessment for Learning</a:t>
            </a:r>
            <a:endParaRPr/>
          </a:p>
        </p:txBody>
      </p:sp>
      <p:sp>
        <p:nvSpPr>
          <p:cNvPr id="144" name="Google Shape;144;p4"/>
          <p:cNvSpPr txBox="1"/>
          <p:nvPr/>
        </p:nvSpPr>
        <p:spPr>
          <a:xfrm>
            <a:off x="2428875" y="1714500"/>
            <a:ext cx="3643313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adult observes the children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"/>
          <p:cNvSpPr txBox="1"/>
          <p:nvPr/>
        </p:nvSpPr>
        <p:spPr>
          <a:xfrm>
            <a:off x="6858000" y="3176588"/>
            <a:ext cx="1643063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sees what they can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3071813" y="5357813"/>
            <a:ext cx="30718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thinks about  what the child needs to do next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250825" y="3005138"/>
            <a:ext cx="2579688" cy="2030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asks questions, challenges,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develops understanding,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supports thinking,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plans next steps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"/>
          <p:cNvSpPr/>
          <p:nvPr/>
        </p:nvSpPr>
        <p:spPr>
          <a:xfrm rot="5400000">
            <a:off x="6822282" y="1778794"/>
            <a:ext cx="928687" cy="106997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1071563" y="1785938"/>
            <a:ext cx="928687" cy="1071562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 rot="-5400000">
            <a:off x="1071563" y="4643437"/>
            <a:ext cx="928688" cy="107156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 rot="10800000">
            <a:off x="6751638" y="4786313"/>
            <a:ext cx="927100" cy="1071562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4" descr="F:\reception 23 may\reception 23 may 05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0513" y="2720975"/>
            <a:ext cx="3554412" cy="199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 txBox="1">
            <a:spLocks noGrp="1"/>
          </p:cNvSpPr>
          <p:nvPr>
            <p:ph type="title" idx="4294967295"/>
          </p:nvPr>
        </p:nvSpPr>
        <p:spPr>
          <a:xfrm>
            <a:off x="0" y="695325"/>
            <a:ext cx="8162925" cy="115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/>
              <a:t>Play</a:t>
            </a:r>
            <a:endParaRPr/>
          </a:p>
        </p:txBody>
      </p:sp>
      <p:sp>
        <p:nvSpPr>
          <p:cNvPr id="158" name="Google Shape;158;p6"/>
          <p:cNvSpPr txBox="1"/>
          <p:nvPr/>
        </p:nvSpPr>
        <p:spPr>
          <a:xfrm>
            <a:off x="495300" y="3573463"/>
            <a:ext cx="3744913" cy="224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Children need to play!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need to practice their skills in a fun, hands on, practical way.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"/>
          <p:cNvSpPr txBox="1"/>
          <p:nvPr/>
        </p:nvSpPr>
        <p:spPr>
          <a:xfrm>
            <a:off x="336549" y="1646328"/>
            <a:ext cx="3744913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child has the right to relax and play. (article 31)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8011" y="383021"/>
            <a:ext cx="4140679" cy="3105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8011" y="3752491"/>
            <a:ext cx="4140679" cy="3105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/>
          <p:nvPr/>
        </p:nvSpPr>
        <p:spPr>
          <a:xfrm>
            <a:off x="1187450" y="404813"/>
            <a:ext cx="7272338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in the EYFS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 txBox="1"/>
          <p:nvPr/>
        </p:nvSpPr>
        <p:spPr>
          <a:xfrm>
            <a:off x="358199" y="3447994"/>
            <a:ext cx="24479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Working with an Adult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 txBox="1"/>
          <p:nvPr/>
        </p:nvSpPr>
        <p:spPr>
          <a:xfrm>
            <a:off x="3434452" y="992189"/>
            <a:ext cx="24479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Working Independently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 txBox="1"/>
          <p:nvPr/>
        </p:nvSpPr>
        <p:spPr>
          <a:xfrm flipH="1">
            <a:off x="3766809" y="3589777"/>
            <a:ext cx="2447925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Working and Playing  with Friends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"/>
          <p:cNvSpPr txBox="1"/>
          <p:nvPr/>
        </p:nvSpPr>
        <p:spPr>
          <a:xfrm flipH="1">
            <a:off x="6496901" y="2063002"/>
            <a:ext cx="244792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Outside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7"/>
          <p:cNvSpPr txBox="1"/>
          <p:nvPr/>
        </p:nvSpPr>
        <p:spPr>
          <a:xfrm flipH="1">
            <a:off x="505400" y="6118659"/>
            <a:ext cx="2447925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Inside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624" y="1102487"/>
            <a:ext cx="2914651" cy="2185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4452" y="1362076"/>
            <a:ext cx="2679940" cy="2009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64523" y="4274808"/>
            <a:ext cx="2702944" cy="2027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5876785" y="3379213"/>
            <a:ext cx="3506332" cy="262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1214" y="3905424"/>
            <a:ext cx="2615699" cy="196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"/>
          <p:cNvSpPr txBox="1">
            <a:spLocks noGrp="1"/>
          </p:cNvSpPr>
          <p:nvPr>
            <p:ph type="title" idx="4294967295"/>
          </p:nvPr>
        </p:nvSpPr>
        <p:spPr>
          <a:xfrm>
            <a:off x="0" y="695325"/>
            <a:ext cx="8162925" cy="115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/>
              <a:t>Learning Activities</a:t>
            </a:r>
            <a:endParaRPr/>
          </a:p>
        </p:txBody>
      </p:sp>
      <p:sp>
        <p:nvSpPr>
          <p:cNvPr id="183" name="Google Shape;183;p8"/>
          <p:cNvSpPr txBox="1"/>
          <p:nvPr/>
        </p:nvSpPr>
        <p:spPr>
          <a:xfrm>
            <a:off x="457200" y="1600200"/>
            <a:ext cx="4546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Adult Led Activities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mostly Child Initiated Activities through…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Role play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Continuous Provision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6559" y="3183147"/>
            <a:ext cx="4658264" cy="3493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"/>
          <p:cNvSpPr txBox="1">
            <a:spLocks noGrp="1"/>
          </p:cNvSpPr>
          <p:nvPr>
            <p:ph type="title" idx="4294967295"/>
          </p:nvPr>
        </p:nvSpPr>
        <p:spPr>
          <a:xfrm>
            <a:off x="0" y="695325"/>
            <a:ext cx="8162925" cy="115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/>
              <a:t>Outdoor Play</a:t>
            </a:r>
            <a:endParaRPr/>
          </a:p>
        </p:txBody>
      </p:sp>
      <p:sp>
        <p:nvSpPr>
          <p:cNvPr id="190" name="Google Shape;190;p9"/>
          <p:cNvSpPr txBox="1">
            <a:spLocks noGrp="1"/>
          </p:cNvSpPr>
          <p:nvPr>
            <p:ph type="body" idx="4294967295"/>
          </p:nvPr>
        </p:nvSpPr>
        <p:spPr>
          <a:xfrm>
            <a:off x="0" y="1716088"/>
            <a:ext cx="3363913" cy="441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Important part of the curriculum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Children go out in all weathers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Need for physical activity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/>
          </a:p>
        </p:txBody>
      </p:sp>
      <p:pic>
        <p:nvPicPr>
          <p:cNvPr id="191" name="Google Shape;19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3913" y="1043796"/>
            <a:ext cx="5716437" cy="4287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"/>
          <p:cNvSpPr txBox="1">
            <a:spLocks noGrp="1"/>
          </p:cNvSpPr>
          <p:nvPr>
            <p:ph type="title" idx="4294967295"/>
          </p:nvPr>
        </p:nvSpPr>
        <p:spPr>
          <a:xfrm>
            <a:off x="0" y="695325"/>
            <a:ext cx="8162925" cy="115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/>
              <a:t>Parents as Partners</a:t>
            </a:r>
            <a:endParaRPr/>
          </a:p>
        </p:txBody>
      </p:sp>
      <p:sp>
        <p:nvSpPr>
          <p:cNvPr id="197" name="Google Shape;197;p10"/>
          <p:cNvSpPr txBox="1">
            <a:spLocks noGrp="1"/>
          </p:cNvSpPr>
          <p:nvPr>
            <p:ph type="body" idx="4294967295"/>
          </p:nvPr>
        </p:nvSpPr>
        <p:spPr>
          <a:xfrm>
            <a:off x="0" y="2027238"/>
            <a:ext cx="5184775" cy="4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Parent Consultations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 Urgent messages communicated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2800"/>
              <a:t> through the office</a:t>
            </a:r>
            <a:endParaRPr/>
          </a:p>
        </p:txBody>
      </p:sp>
      <p:pic>
        <p:nvPicPr>
          <p:cNvPr id="198" name="Google Shape;19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5568" y="3588588"/>
            <a:ext cx="4485736" cy="3364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928</Words>
  <Application>Microsoft Office PowerPoint</Application>
  <PresentationFormat>On-screen Show (4:3)</PresentationFormat>
  <Paragraphs>129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Roboto</vt:lpstr>
      <vt:lpstr>Arial</vt:lpstr>
      <vt:lpstr>Office Theme</vt:lpstr>
      <vt:lpstr> EYFS Curriculum  at Holly Park School Meeting for Nursery and Reception Parents Wednesday 18th September 2024 </vt:lpstr>
      <vt:lpstr>What Is the EYFS?</vt:lpstr>
      <vt:lpstr>PowerPoint Presentation</vt:lpstr>
      <vt:lpstr>Assessment for Learning</vt:lpstr>
      <vt:lpstr>Play</vt:lpstr>
      <vt:lpstr>PowerPoint Presentation</vt:lpstr>
      <vt:lpstr>Learning Activities</vt:lpstr>
      <vt:lpstr>Outdoor Play</vt:lpstr>
      <vt:lpstr>Parents as Partners</vt:lpstr>
      <vt:lpstr>Helping Your Child to Play</vt:lpstr>
      <vt:lpstr>Developing Independence</vt:lpstr>
      <vt:lpstr>Developing Communication Skills</vt:lpstr>
      <vt:lpstr>Developing Literacy Skills</vt:lpstr>
      <vt:lpstr>Developing Maths Skills</vt:lpstr>
      <vt:lpstr>Healthy Lifestyles</vt:lpstr>
      <vt:lpstr>Development Matters </vt:lpstr>
      <vt:lpstr>The Holly Park EYFS Curriculum </vt:lpstr>
      <vt:lpstr>The Early Learning Goals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EYFS Curriculum  at Holly Park School Meeting for Nursery and Reception Parents Wednesday 18th September 2024 </dc:title>
  <dc:creator>twinkl twiknl</dc:creator>
  <cp:lastModifiedBy>User</cp:lastModifiedBy>
  <cp:revision>1</cp:revision>
  <dcterms:created xsi:type="dcterms:W3CDTF">2021-05-07T13:49:06Z</dcterms:created>
  <dcterms:modified xsi:type="dcterms:W3CDTF">2024-09-16T18:09:58Z</dcterms:modified>
</cp:coreProperties>
</file>