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6" r:id="rId5"/>
    <p:sldId id="269" r:id="rId6"/>
    <p:sldId id="270" r:id="rId7"/>
    <p:sldId id="271" r:id="rId8"/>
    <p:sldId id="272" r:id="rId9"/>
    <p:sldId id="273" r:id="rId10"/>
    <p:sldId id="274" r:id="rId11"/>
    <p:sldId id="275" r:id="rId12"/>
    <p:sldId id="267" r:id="rId13"/>
    <p:sldId id="277" r:id="rId14"/>
    <p:sldId id="268" r:id="rId15"/>
    <p:sldId id="278" r:id="rId16"/>
    <p:sldId id="266" r:id="rId17"/>
    <p:sldId id="258" r:id="rId18"/>
    <p:sldId id="261" r:id="rId19"/>
    <p:sldId id="262" r:id="rId20"/>
    <p:sldId id="279" r:id="rId21"/>
    <p:sldId id="295" r:id="rId22"/>
    <p:sldId id="263" r:id="rId23"/>
    <p:sldId id="292" r:id="rId24"/>
    <p:sldId id="264" r:id="rId25"/>
    <p:sldId id="294" r:id="rId26"/>
    <p:sldId id="265" r:id="rId27"/>
    <p:sldId id="280" r:id="rId28"/>
    <p:sldId id="293" r:id="rId29"/>
    <p:sldId id="281" r:id="rId30"/>
    <p:sldId id="282" r:id="rId31"/>
    <p:sldId id="283" r:id="rId32"/>
    <p:sldId id="284" r:id="rId33"/>
    <p:sldId id="296" r:id="rId34"/>
    <p:sldId id="299" r:id="rId35"/>
    <p:sldId id="300" r:id="rId36"/>
    <p:sldId id="301" r:id="rId37"/>
    <p:sldId id="302" r:id="rId38"/>
    <p:sldId id="303" r:id="rId39"/>
    <p:sldId id="305" r:id="rId40"/>
    <p:sldId id="304" r:id="rId41"/>
    <p:sldId id="285" r:id="rId42"/>
    <p:sldId id="286" r:id="rId43"/>
    <p:sldId id="287" r:id="rId44"/>
    <p:sldId id="288" r:id="rId45"/>
    <p:sldId id="289" r:id="rId46"/>
    <p:sldId id="290"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2E9-2E35-4CE1-815F-43696C4C53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4E828A-B5FD-4F07-BFC2-B66AB1B8CA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84E8CA-BA49-4506-AD52-1EE53D2D8727}"/>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5B8E7234-8BF7-4B28-9CB6-442F6F836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0FBFAE-AFC1-4FF0-9911-6348A2D9988E}"/>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83884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C03B-7EC2-4FCC-B79B-78A508FABC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2E4874-9881-47D4-AB26-859D676FB9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AA375-0A5E-43FC-8ECF-0E867A95F692}"/>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14A2BBC3-022D-41B0-836F-DC0941599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7817B-A771-42F3-B0E4-7A78BEF673F5}"/>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242817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686F6-22F9-4F45-B9F1-15A419D3C0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95D0D0-9744-449C-87F2-10501F9163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8A4D4B-888D-4C85-A8FB-E85E8E05E8EE}"/>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25E3D3E8-8593-4D4B-92A3-DF0F01A6F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2A0E0-7E2E-4584-A62B-CC1AE927795F}"/>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152032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E396-0DE0-4FC5-B710-8E02125C19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35988B-8539-4446-A570-90865F1A48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2D6D1C-5E83-4123-A8BB-5F89AECD4F0F}"/>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10B81AE1-6E1B-4328-9871-C00F222D1C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BACCE-B855-4012-9253-BFC821D176D0}"/>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49624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C81B-73C1-48E3-A6B3-67903AA62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FF192B-CE8E-45B4-B001-DE75E2119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A40856-4084-4864-8713-3829E763DE34}"/>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617C49D4-BBAC-4360-B342-00310F06E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598EC-8F0D-413E-B356-73B957E9057D}"/>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197273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1258-87B7-4221-B4FC-1D77AA5833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03B24D-263C-4853-9F53-E908519FC4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C50160-E1CD-40C4-BAC9-38620CDA26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BC2604-5364-4E63-9B09-3FAA9C1A5BD2}"/>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6" name="Footer Placeholder 5">
            <a:extLst>
              <a:ext uri="{FF2B5EF4-FFF2-40B4-BE49-F238E27FC236}">
                <a16:creationId xmlns:a16="http://schemas.microsoft.com/office/drawing/2014/main" id="{8BF49682-BE64-4DCA-9A4D-77FA74924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489E7A-2A49-4A55-9278-F04FE22ED11F}"/>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193504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5FD2-E0EF-41D6-8374-896C5DA632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E1D6C8-F195-4AAD-8680-675922595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A57BE9-8946-4569-8EA8-3C7E966174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5B31E7-E3BB-465D-8F76-487CA7D09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73ED60-220C-4864-8F11-3BA314009D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B45319-3554-46F4-B4FC-628A3E092B25}"/>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8" name="Footer Placeholder 7">
            <a:extLst>
              <a:ext uri="{FF2B5EF4-FFF2-40B4-BE49-F238E27FC236}">
                <a16:creationId xmlns:a16="http://schemas.microsoft.com/office/drawing/2014/main" id="{3CC8AC75-B9AE-4AD7-9E43-2153CB227E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BCFC9A-A179-42E9-897E-AA31E3B3D90D}"/>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26271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683D-F916-4031-8BF8-1BE1E594F0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660AFB-D42D-46AD-ACCD-425510B491D4}"/>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4" name="Footer Placeholder 3">
            <a:extLst>
              <a:ext uri="{FF2B5EF4-FFF2-40B4-BE49-F238E27FC236}">
                <a16:creationId xmlns:a16="http://schemas.microsoft.com/office/drawing/2014/main" id="{4A7614E3-7077-4A07-9F10-12450139B56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36D8B3-4B7A-494D-9954-77CB6D150440}"/>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357701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789AD-DFAB-486D-A367-024323439C77}"/>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3" name="Footer Placeholder 2">
            <a:extLst>
              <a:ext uri="{FF2B5EF4-FFF2-40B4-BE49-F238E27FC236}">
                <a16:creationId xmlns:a16="http://schemas.microsoft.com/office/drawing/2014/main" id="{5E3402C2-A202-41DC-A82B-F472DBABC7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E6981C-E193-4A80-AFBA-18CB6BC33778}"/>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31574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7168-B42D-4EB8-AD4C-604925AD4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057DD9-C08A-4162-AA9F-34DF826735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9626AD-EA3A-4DDE-83F4-C6BE0EC6E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1CF10B-283C-47C7-9537-ED7DF6D4B891}"/>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6" name="Footer Placeholder 5">
            <a:extLst>
              <a:ext uri="{FF2B5EF4-FFF2-40B4-BE49-F238E27FC236}">
                <a16:creationId xmlns:a16="http://schemas.microsoft.com/office/drawing/2014/main" id="{74195DA1-32E2-46D2-B226-71F3862BE4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3DEAA5-1323-4725-A61D-D76D66A83D5C}"/>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339272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12D0-21B1-4F0D-84F8-2C22D74BB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5722B5-5021-4D32-9F9A-43EADD16F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866A1C-EFFF-4F85-A7B9-FE086E623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3EEC5E-FF0B-4FFD-A9D0-02ABBD865DD0}"/>
              </a:ext>
            </a:extLst>
          </p:cNvPr>
          <p:cNvSpPr>
            <a:spLocks noGrp="1"/>
          </p:cNvSpPr>
          <p:nvPr>
            <p:ph type="dt" sz="half" idx="10"/>
          </p:nvPr>
        </p:nvSpPr>
        <p:spPr/>
        <p:txBody>
          <a:bodyPr/>
          <a:lstStyle/>
          <a:p>
            <a:fld id="{2D39D977-3380-4BDF-9F67-99596AA48572}" type="datetimeFigureOut">
              <a:rPr lang="en-GB" smtClean="0"/>
              <a:t>03/03/2024</a:t>
            </a:fld>
            <a:endParaRPr lang="en-GB"/>
          </a:p>
        </p:txBody>
      </p:sp>
      <p:sp>
        <p:nvSpPr>
          <p:cNvPr id="6" name="Footer Placeholder 5">
            <a:extLst>
              <a:ext uri="{FF2B5EF4-FFF2-40B4-BE49-F238E27FC236}">
                <a16:creationId xmlns:a16="http://schemas.microsoft.com/office/drawing/2014/main" id="{F93FD382-1949-4F51-AC4C-2D74C75DD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396D6F-A018-45DB-86C5-B89288124A58}"/>
              </a:ext>
            </a:extLst>
          </p:cNvPr>
          <p:cNvSpPr>
            <a:spLocks noGrp="1"/>
          </p:cNvSpPr>
          <p:nvPr>
            <p:ph type="sldNum" sz="quarter" idx="12"/>
          </p:nvPr>
        </p:nvSpPr>
        <p:spPr/>
        <p:txBody>
          <a:bodyPr/>
          <a:lstStyle/>
          <a:p>
            <a:fld id="{24DDFC3A-BB57-43F7-9316-1D5D04EC0ED6}" type="slidenum">
              <a:rPr lang="en-GB" smtClean="0"/>
              <a:t>‹#›</a:t>
            </a:fld>
            <a:endParaRPr lang="en-GB"/>
          </a:p>
        </p:txBody>
      </p:sp>
    </p:spTree>
    <p:extLst>
      <p:ext uri="{BB962C8B-B14F-4D97-AF65-F5344CB8AC3E}">
        <p14:creationId xmlns:p14="http://schemas.microsoft.com/office/powerpoint/2010/main" val="333577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8C42B-61A8-4481-9D92-CEA578EF0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F135DF-E946-4E7B-88B5-D7604E697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A6AAFD-DA16-4C3A-BFC8-20AE05F84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9D977-3380-4BDF-9F67-99596AA48572}" type="datetimeFigureOut">
              <a:rPr lang="en-GB" smtClean="0"/>
              <a:t>03/03/2024</a:t>
            </a:fld>
            <a:endParaRPr lang="en-GB"/>
          </a:p>
        </p:txBody>
      </p:sp>
      <p:sp>
        <p:nvSpPr>
          <p:cNvPr id="5" name="Footer Placeholder 4">
            <a:extLst>
              <a:ext uri="{FF2B5EF4-FFF2-40B4-BE49-F238E27FC236}">
                <a16:creationId xmlns:a16="http://schemas.microsoft.com/office/drawing/2014/main" id="{DFBB5E60-ED4F-437F-B39B-F40F90464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2B36B9-F6F7-4C5E-B03F-E253B1E98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DFC3A-BB57-43F7-9316-1D5D04EC0ED6}" type="slidenum">
              <a:rPr lang="en-GB" smtClean="0"/>
              <a:t>‹#›</a:t>
            </a:fld>
            <a:endParaRPr lang="en-GB"/>
          </a:p>
        </p:txBody>
      </p:sp>
    </p:spTree>
    <p:extLst>
      <p:ext uri="{BB962C8B-B14F-4D97-AF65-F5344CB8AC3E}">
        <p14:creationId xmlns:p14="http://schemas.microsoft.com/office/powerpoint/2010/main" val="1742018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youngminds.org.uk/" TargetMode="External"/><Relationship Id="rId2" Type="http://schemas.openxmlformats.org/officeDocument/2006/relationships/hyperlink" Target="https://digital.nhs.uk/data-and-information/publications/statistical/mental-health-of-children-and-young-people-in-england/2017/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07d2dXHYb9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3A13-6132-4D51-93FB-34F8888E55CD}"/>
              </a:ext>
            </a:extLst>
          </p:cNvPr>
          <p:cNvSpPr>
            <a:spLocks noGrp="1"/>
          </p:cNvSpPr>
          <p:nvPr>
            <p:ph type="ctrTitle"/>
          </p:nvPr>
        </p:nvSpPr>
        <p:spPr/>
        <p:txBody>
          <a:bodyPr>
            <a:normAutofit/>
          </a:bodyPr>
          <a:lstStyle/>
          <a:p>
            <a:r>
              <a:rPr lang="en-GB" sz="13800" b="1" dirty="0">
                <a:solidFill>
                  <a:srgbClr val="7030A0"/>
                </a:solidFill>
                <a:latin typeface="Gill Sans MT" panose="020B0502020104020203" pitchFamily="34" charset="0"/>
              </a:rPr>
              <a:t>Resilience</a:t>
            </a:r>
          </a:p>
        </p:txBody>
      </p:sp>
      <p:sp>
        <p:nvSpPr>
          <p:cNvPr id="3" name="Subtitle 2">
            <a:extLst>
              <a:ext uri="{FF2B5EF4-FFF2-40B4-BE49-F238E27FC236}">
                <a16:creationId xmlns:a16="http://schemas.microsoft.com/office/drawing/2014/main" id="{CFC05471-E9D1-49C8-B1DE-6B7B4F677A52}"/>
              </a:ext>
            </a:extLst>
          </p:cNvPr>
          <p:cNvSpPr>
            <a:spLocks noGrp="1"/>
          </p:cNvSpPr>
          <p:nvPr>
            <p:ph type="subTitle" idx="1"/>
          </p:nvPr>
        </p:nvSpPr>
        <p:spPr/>
        <p:txBody>
          <a:bodyPr>
            <a:normAutofit/>
          </a:bodyPr>
          <a:lstStyle/>
          <a:p>
            <a:r>
              <a:rPr lang="en-GB" sz="6600" b="1" dirty="0">
                <a:latin typeface="Gill Sans MT" panose="020B0502020104020203" pitchFamily="34" charset="0"/>
              </a:rPr>
              <a:t>Meeting for parents</a:t>
            </a:r>
          </a:p>
        </p:txBody>
      </p:sp>
    </p:spTree>
    <p:extLst>
      <p:ext uri="{BB962C8B-B14F-4D97-AF65-F5344CB8AC3E}">
        <p14:creationId xmlns:p14="http://schemas.microsoft.com/office/powerpoint/2010/main" val="380266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8163-4EBB-4356-810F-B7F1CD181163}"/>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endParaRPr lang="en-GB" dirty="0"/>
          </a:p>
        </p:txBody>
      </p:sp>
      <p:pic>
        <p:nvPicPr>
          <p:cNvPr id="4" name="Content Placeholder 3">
            <a:extLst>
              <a:ext uri="{FF2B5EF4-FFF2-40B4-BE49-F238E27FC236}">
                <a16:creationId xmlns:a16="http://schemas.microsoft.com/office/drawing/2014/main" id="{A490322D-66DE-4C99-94AF-8CD784D734E0}"/>
              </a:ext>
            </a:extLst>
          </p:cNvPr>
          <p:cNvPicPr>
            <a:picLocks noGrp="1" noChangeAspect="1"/>
          </p:cNvPicPr>
          <p:nvPr>
            <p:ph idx="1"/>
          </p:nvPr>
        </p:nvPicPr>
        <p:blipFill>
          <a:blip r:embed="rId2"/>
          <a:stretch>
            <a:fillRect/>
          </a:stretch>
        </p:blipFill>
        <p:spPr>
          <a:xfrm>
            <a:off x="4119252" y="2076226"/>
            <a:ext cx="4374391" cy="4260028"/>
          </a:xfrm>
          <a:prstGeom prst="rect">
            <a:avLst/>
          </a:prstGeom>
        </p:spPr>
      </p:pic>
    </p:spTree>
    <p:extLst>
      <p:ext uri="{BB962C8B-B14F-4D97-AF65-F5344CB8AC3E}">
        <p14:creationId xmlns:p14="http://schemas.microsoft.com/office/powerpoint/2010/main" val="305776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ur Kids Need Resilience to Succeed | K5 Learning">
            <a:extLst>
              <a:ext uri="{FF2B5EF4-FFF2-40B4-BE49-F238E27FC236}">
                <a16:creationId xmlns:a16="http://schemas.microsoft.com/office/drawing/2014/main" id="{19899DEE-703B-49D0-BF1B-B0C44C775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
          <a:stretch/>
        </p:blipFill>
        <p:spPr bwMode="auto">
          <a:xfrm>
            <a:off x="2926080" y="580913"/>
            <a:ext cx="6406732" cy="569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8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ilience Activities for Kids: Creative Ideas and Tips for Parents - They  Are The Future">
            <a:extLst>
              <a:ext uri="{FF2B5EF4-FFF2-40B4-BE49-F238E27FC236}">
                <a16:creationId xmlns:a16="http://schemas.microsoft.com/office/drawing/2014/main" id="{829C3D3A-3645-4E8E-B30D-A72C530E1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686"/>
          <a:stretch/>
        </p:blipFill>
        <p:spPr bwMode="auto">
          <a:xfrm>
            <a:off x="2667000" y="290457"/>
            <a:ext cx="6858000" cy="605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6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3D2CB9-FA7F-4ADD-BBDE-4AB9CAF894BD}"/>
              </a:ext>
            </a:extLst>
          </p:cNvPr>
          <p:cNvSpPr>
            <a:spLocks noGrp="1"/>
          </p:cNvSpPr>
          <p:nvPr>
            <p:ph type="title"/>
          </p:nvPr>
        </p:nvSpPr>
        <p:spPr>
          <a:xfrm>
            <a:off x="831850" y="677732"/>
            <a:ext cx="10515600" cy="3884743"/>
          </a:xfrm>
        </p:spPr>
        <p:txBody>
          <a:bodyPr/>
          <a:lstStyle/>
          <a:p>
            <a:r>
              <a:rPr lang="en-GB" dirty="0">
                <a:latin typeface="Gill Sans MT" panose="020B0502020104020203" pitchFamily="34" charset="0"/>
              </a:rPr>
              <a:t>They have limited experiences when dealing with difficulties, set backs and small conflicts</a:t>
            </a:r>
          </a:p>
        </p:txBody>
      </p:sp>
      <p:sp>
        <p:nvSpPr>
          <p:cNvPr id="5" name="Text Placeholder 4">
            <a:extLst>
              <a:ext uri="{FF2B5EF4-FFF2-40B4-BE49-F238E27FC236}">
                <a16:creationId xmlns:a16="http://schemas.microsoft.com/office/drawing/2014/main" id="{592D1488-250C-41D5-B7D0-514E3D853A6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1970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AFAF-6D58-4A1C-8777-F5DED942CFA7}"/>
              </a:ext>
            </a:extLst>
          </p:cNvPr>
          <p:cNvSpPr>
            <a:spLocks noGrp="1"/>
          </p:cNvSpPr>
          <p:nvPr>
            <p:ph type="title"/>
          </p:nvPr>
        </p:nvSpPr>
        <p:spPr/>
        <p:txBody>
          <a:bodyPr>
            <a:normAutofit/>
          </a:bodyPr>
          <a:lstStyle/>
          <a:p>
            <a:pPr algn="ctr"/>
            <a:r>
              <a:rPr lang="en-GB" b="1" dirty="0">
                <a:solidFill>
                  <a:srgbClr val="7030A0"/>
                </a:solidFill>
                <a:latin typeface="Gill Sans MT" panose="020B0502020104020203" pitchFamily="34" charset="0"/>
              </a:rPr>
              <a:t>What happens when children do not have resilience?</a:t>
            </a:r>
          </a:p>
        </p:txBody>
      </p:sp>
      <p:sp>
        <p:nvSpPr>
          <p:cNvPr id="7" name="Content Placeholder 6">
            <a:extLst>
              <a:ext uri="{FF2B5EF4-FFF2-40B4-BE49-F238E27FC236}">
                <a16:creationId xmlns:a16="http://schemas.microsoft.com/office/drawing/2014/main" id="{132D53FA-3730-412D-A8DC-6B9B699141F9}"/>
              </a:ext>
            </a:extLst>
          </p:cNvPr>
          <p:cNvSpPr>
            <a:spLocks noGrp="1"/>
          </p:cNvSpPr>
          <p:nvPr>
            <p:ph idx="1"/>
          </p:nvPr>
        </p:nvSpPr>
        <p:spPr/>
        <p:txBody>
          <a:bodyPr>
            <a:normAutofit lnSpcReduction="10000"/>
          </a:bodyPr>
          <a:lstStyle/>
          <a:p>
            <a:pPr marL="0" indent="0">
              <a:buNone/>
            </a:pPr>
            <a:r>
              <a:rPr lang="en-GB" dirty="0">
                <a:latin typeface="Gill Sans MT" panose="020B0502020104020203" pitchFamily="34" charset="0"/>
                <a:hlinkClick r:id="rId2"/>
              </a:rPr>
              <a:t>Figures released by NHS Digital</a:t>
            </a:r>
            <a:r>
              <a:rPr lang="en-GB" dirty="0">
                <a:latin typeface="Gill Sans MT" panose="020B0502020104020203" pitchFamily="34" charset="0"/>
              </a:rPr>
              <a:t> show a worrying rise in young people’s mental health problems; sadly, my experience as a GP confirms this. One in eight children aged between five and 19 in England has a diagnosable mental health condition; the prevalence of emotional disorders, including anxiety and depression, has risen by 48% since 2004. “The pressures young people face range from school stress, bullying and worries about job and housing prospects, to concerns around body image,” says Emma </a:t>
            </a:r>
            <a:r>
              <a:rPr lang="en-GB" dirty="0" err="1">
                <a:latin typeface="Gill Sans MT" panose="020B0502020104020203" pitchFamily="34" charset="0"/>
              </a:rPr>
              <a:t>Saddleton</a:t>
            </a:r>
            <a:r>
              <a:rPr lang="en-GB" dirty="0">
                <a:latin typeface="Gill Sans MT" panose="020B0502020104020203" pitchFamily="34" charset="0"/>
              </a:rPr>
              <a:t>, helpline manager at the charity </a:t>
            </a:r>
            <a:r>
              <a:rPr lang="en-GB" dirty="0" err="1">
                <a:latin typeface="Gill Sans MT" panose="020B0502020104020203" pitchFamily="34" charset="0"/>
                <a:hlinkClick r:id="rId3"/>
              </a:rPr>
              <a:t>YoungMinds</a:t>
            </a:r>
            <a:r>
              <a:rPr lang="en-GB" dirty="0">
                <a:latin typeface="Gill Sans MT" panose="020B0502020104020203" pitchFamily="34" charset="0"/>
              </a:rPr>
              <a:t>.</a:t>
            </a:r>
          </a:p>
          <a:p>
            <a:pPr marL="0" indent="0">
              <a:buNone/>
            </a:pPr>
            <a:endParaRPr lang="en-GB" dirty="0">
              <a:latin typeface="Gill Sans MT" panose="020B0502020104020203" pitchFamily="34" charset="0"/>
            </a:endParaRPr>
          </a:p>
          <a:p>
            <a:pPr marL="0" indent="0">
              <a:buNone/>
            </a:pPr>
            <a:r>
              <a:rPr lang="en-GB" i="1" dirty="0">
                <a:latin typeface="Gill Sans MT" panose="020B0502020104020203" pitchFamily="34" charset="0"/>
              </a:rPr>
              <a:t>The Guardian 2019</a:t>
            </a:r>
          </a:p>
        </p:txBody>
      </p:sp>
    </p:spTree>
    <p:extLst>
      <p:ext uri="{BB962C8B-B14F-4D97-AF65-F5344CB8AC3E}">
        <p14:creationId xmlns:p14="http://schemas.microsoft.com/office/powerpoint/2010/main" val="326678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ADC2-8DED-45BC-931B-A1E226AD7A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8AAF7F-4E96-4935-8DB6-B75D213DED5D}"/>
              </a:ext>
            </a:extLst>
          </p:cNvPr>
          <p:cNvSpPr>
            <a:spLocks noGrp="1"/>
          </p:cNvSpPr>
          <p:nvPr>
            <p:ph idx="1"/>
          </p:nvPr>
        </p:nvSpPr>
        <p:spPr/>
        <p:txBody>
          <a:bodyPr/>
          <a:lstStyle/>
          <a:p>
            <a:pPr marL="0" indent="0">
              <a:buNone/>
            </a:pPr>
            <a:r>
              <a:rPr lang="en-GB" dirty="0">
                <a:highlight>
                  <a:srgbClr val="FFFF00"/>
                </a:highlight>
                <a:latin typeface="Gill Sans MT" panose="020B0502020104020203" pitchFamily="34" charset="0"/>
              </a:rPr>
              <a:t>While we may not be able to remove all these challenges, we can pass on skills to help young people cope with stress and adversity. “It’s what’s known as resilience,” </a:t>
            </a:r>
            <a:r>
              <a:rPr lang="en-GB" dirty="0" err="1">
                <a:latin typeface="Gill Sans MT" panose="020B0502020104020203" pitchFamily="34" charset="0"/>
              </a:rPr>
              <a:t>Saddleton</a:t>
            </a:r>
            <a:r>
              <a:rPr lang="en-GB" dirty="0">
                <a:latin typeface="Gill Sans MT" panose="020B0502020104020203" pitchFamily="34" charset="0"/>
              </a:rPr>
              <a:t> says. “The ability to overcome difficult experiences and be shaped positively by them.” Our brains respond to the information around us, so resilience can be taught, modelled and nurtured at any age. “By doing this, through strong support networks and encouraging communication, we can help young people understand when they feel down and know what they can do to make themselves feel better,” she adds.</a:t>
            </a:r>
          </a:p>
        </p:txBody>
      </p:sp>
    </p:spTree>
    <p:extLst>
      <p:ext uri="{BB962C8B-B14F-4D97-AF65-F5344CB8AC3E}">
        <p14:creationId xmlns:p14="http://schemas.microsoft.com/office/powerpoint/2010/main" val="166489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6A89-FB03-43DF-BEC9-8723F223B11B}"/>
              </a:ext>
            </a:extLst>
          </p:cNvPr>
          <p:cNvSpPr>
            <a:spLocks noGrp="1"/>
          </p:cNvSpPr>
          <p:nvPr>
            <p:ph type="ctrTitle"/>
          </p:nvPr>
        </p:nvSpPr>
        <p:spPr>
          <a:xfrm>
            <a:off x="1524000" y="1122362"/>
            <a:ext cx="9144000" cy="2718117"/>
          </a:xfrm>
        </p:spPr>
        <p:txBody>
          <a:bodyPr>
            <a:normAutofit/>
          </a:bodyPr>
          <a:lstStyle/>
          <a:p>
            <a:r>
              <a:rPr lang="en-GB" sz="8800" b="1" dirty="0">
                <a:solidFill>
                  <a:srgbClr val="7030A0"/>
                </a:solidFill>
                <a:latin typeface="Gill Sans MT" panose="020B0502020104020203" pitchFamily="34" charset="0"/>
              </a:rPr>
              <a:t>How can you help your child?</a:t>
            </a:r>
            <a:endParaRPr lang="en-GB" sz="8800" dirty="0"/>
          </a:p>
        </p:txBody>
      </p:sp>
      <p:sp>
        <p:nvSpPr>
          <p:cNvPr id="3" name="Subtitle 2">
            <a:extLst>
              <a:ext uri="{FF2B5EF4-FFF2-40B4-BE49-F238E27FC236}">
                <a16:creationId xmlns:a16="http://schemas.microsoft.com/office/drawing/2014/main" id="{30B9F9EA-0C57-4529-97A7-D48A23C24E2F}"/>
              </a:ext>
            </a:extLst>
          </p:cNvPr>
          <p:cNvSpPr>
            <a:spLocks noGrp="1"/>
          </p:cNvSpPr>
          <p:nvPr>
            <p:ph type="subTitle" idx="1"/>
          </p:nvPr>
        </p:nvSpPr>
        <p:spPr>
          <a:xfrm>
            <a:off x="1524000" y="3948056"/>
            <a:ext cx="9144000" cy="1309744"/>
          </a:xfrm>
        </p:spPr>
        <p:txBody>
          <a:bodyPr/>
          <a:lstStyle/>
          <a:p>
            <a:endParaRPr lang="en-GB" dirty="0"/>
          </a:p>
        </p:txBody>
      </p:sp>
    </p:spTree>
    <p:extLst>
      <p:ext uri="{BB962C8B-B14F-4D97-AF65-F5344CB8AC3E}">
        <p14:creationId xmlns:p14="http://schemas.microsoft.com/office/powerpoint/2010/main" val="888170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58C96D-A056-470B-A003-BEDE1D690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246" y="39984"/>
            <a:ext cx="9093508" cy="6778031"/>
          </a:xfrm>
          <a:prstGeom prst="rect">
            <a:avLst/>
          </a:prstGeom>
        </p:spPr>
      </p:pic>
    </p:spTree>
    <p:extLst>
      <p:ext uri="{BB962C8B-B14F-4D97-AF65-F5344CB8AC3E}">
        <p14:creationId xmlns:p14="http://schemas.microsoft.com/office/powerpoint/2010/main" val="204148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751F-119E-4B1F-A952-6D5BF9365BFF}"/>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Build positive relationships</a:t>
            </a:r>
          </a:p>
        </p:txBody>
      </p:sp>
      <p:sp>
        <p:nvSpPr>
          <p:cNvPr id="3" name="Content Placeholder 2">
            <a:extLst>
              <a:ext uri="{FF2B5EF4-FFF2-40B4-BE49-F238E27FC236}">
                <a16:creationId xmlns:a16="http://schemas.microsoft.com/office/drawing/2014/main" id="{3B642B0F-F4B9-42CD-8703-EB874E715046}"/>
              </a:ext>
            </a:extLst>
          </p:cNvPr>
          <p:cNvSpPr>
            <a:spLocks noGrp="1"/>
          </p:cNvSpPr>
          <p:nvPr>
            <p:ph sz="half" idx="1"/>
          </p:nvPr>
        </p:nvSpPr>
        <p:spPr/>
        <p:txBody>
          <a:bodyPr/>
          <a:lstStyle/>
          <a:p>
            <a:pPr marL="0" indent="0">
              <a:buNone/>
            </a:pPr>
            <a:r>
              <a:rPr lang="en-GB" dirty="0">
                <a:latin typeface="Gill Sans MT" panose="020B0502020104020203" pitchFamily="34" charset="0"/>
              </a:rPr>
              <a:t>Help them to strengthen and build positive relationships with their friends and other adults. This will help them to understand, think and communicate with others, as well as contribute to social and emotional development.</a:t>
            </a:r>
          </a:p>
        </p:txBody>
      </p:sp>
      <p:sp>
        <p:nvSpPr>
          <p:cNvPr id="4" name="Content Placeholder 3">
            <a:extLst>
              <a:ext uri="{FF2B5EF4-FFF2-40B4-BE49-F238E27FC236}">
                <a16:creationId xmlns:a16="http://schemas.microsoft.com/office/drawing/2014/main" id="{17EE4E0A-52F2-4187-B1FA-C051E4F51339}"/>
              </a:ext>
            </a:extLst>
          </p:cNvPr>
          <p:cNvSpPr>
            <a:spLocks noGrp="1"/>
          </p:cNvSpPr>
          <p:nvPr>
            <p:ph sz="half" idx="2"/>
          </p:nvPr>
        </p:nvSpPr>
        <p:spPr>
          <a:xfrm>
            <a:off x="6172200" y="1825625"/>
            <a:ext cx="5181600" cy="4351338"/>
          </a:xfrm>
        </p:spPr>
        <p:txBody>
          <a:bodyPr/>
          <a:lstStyle/>
          <a:p>
            <a:pPr marL="0" indent="0">
              <a:buNone/>
            </a:pPr>
            <a:r>
              <a:rPr lang="en-GB" dirty="0">
                <a:latin typeface="Gill Sans MT" panose="020B0502020104020203" pitchFamily="34" charset="0"/>
              </a:rPr>
              <a:t>Give them space to spend quality time with their network of friends and loved ones. </a:t>
            </a: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pic>
        <p:nvPicPr>
          <p:cNvPr id="5" name="Picture 4">
            <a:extLst>
              <a:ext uri="{FF2B5EF4-FFF2-40B4-BE49-F238E27FC236}">
                <a16:creationId xmlns:a16="http://schemas.microsoft.com/office/drawing/2014/main" id="{1372D6C1-63FE-42E0-A09D-5A774C0D3944}"/>
              </a:ext>
            </a:extLst>
          </p:cNvPr>
          <p:cNvPicPr>
            <a:picLocks noChangeAspect="1"/>
          </p:cNvPicPr>
          <p:nvPr/>
        </p:nvPicPr>
        <p:blipFill>
          <a:blip r:embed="rId2"/>
          <a:stretch>
            <a:fillRect/>
          </a:stretch>
        </p:blipFill>
        <p:spPr>
          <a:xfrm>
            <a:off x="7031586" y="3429000"/>
            <a:ext cx="3462828" cy="2566638"/>
          </a:xfrm>
          <a:prstGeom prst="rect">
            <a:avLst/>
          </a:prstGeom>
        </p:spPr>
      </p:pic>
    </p:spTree>
    <p:extLst>
      <p:ext uri="{BB962C8B-B14F-4D97-AF65-F5344CB8AC3E}">
        <p14:creationId xmlns:p14="http://schemas.microsoft.com/office/powerpoint/2010/main" val="416627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91A5D-A796-4021-9FF2-06258AB6C7BF}"/>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Build Emotional Awareness</a:t>
            </a:r>
          </a:p>
        </p:txBody>
      </p:sp>
      <p:sp>
        <p:nvSpPr>
          <p:cNvPr id="6" name="Content Placeholder 5">
            <a:extLst>
              <a:ext uri="{FF2B5EF4-FFF2-40B4-BE49-F238E27FC236}">
                <a16:creationId xmlns:a16="http://schemas.microsoft.com/office/drawing/2014/main" id="{16DB83AA-AB04-4971-92C8-F3B81702A1C5}"/>
              </a:ext>
            </a:extLst>
          </p:cNvPr>
          <p:cNvSpPr>
            <a:spLocks noGrp="1"/>
          </p:cNvSpPr>
          <p:nvPr>
            <p:ph idx="1"/>
          </p:nvPr>
        </p:nvSpPr>
        <p:spPr/>
        <p:txBody>
          <a:bodyPr/>
          <a:lstStyle/>
          <a:p>
            <a:pPr marL="0" indent="0">
              <a:buNone/>
            </a:pPr>
            <a:r>
              <a:rPr lang="en-GB" dirty="0">
                <a:latin typeface="Gill Sans MT" panose="020B0502020104020203" pitchFamily="34" charset="0"/>
              </a:rPr>
              <a:t>Encourage them to understand, express and manage their emotions. Children who learn to handle their emotions tend to have better physical and emotional health, do better at school and get on better with friends. Let them know it is ok for them to seek help and support too if they need this. </a:t>
            </a:r>
          </a:p>
        </p:txBody>
      </p:sp>
      <p:pic>
        <p:nvPicPr>
          <p:cNvPr id="1026" name="Picture 2" descr="Different Emotions: Over 89,922 Royalty-Free Licensable Stock Vectors &amp;  Vector Art | Shutterstock">
            <a:extLst>
              <a:ext uri="{FF2B5EF4-FFF2-40B4-BE49-F238E27FC236}">
                <a16:creationId xmlns:a16="http://schemas.microsoft.com/office/drawing/2014/main" id="{B33E0D30-D4E1-4BF7-8AB7-85FC5BA072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0" t="5224" r="8628" b="4524"/>
          <a:stretch/>
        </p:blipFill>
        <p:spPr bwMode="auto">
          <a:xfrm>
            <a:off x="5779362" y="3535532"/>
            <a:ext cx="3000653" cy="3252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17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FE42-0C6F-4F60-8BEA-8A46B6198C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9378C1-B5AD-48BE-9B07-6DF423DEA097}"/>
              </a:ext>
            </a:extLst>
          </p:cNvPr>
          <p:cNvSpPr>
            <a:spLocks noGrp="1"/>
          </p:cNvSpPr>
          <p:nvPr>
            <p:ph idx="1"/>
          </p:nvPr>
        </p:nvSpPr>
        <p:spPr/>
        <p:txBody>
          <a:bodyPr/>
          <a:lstStyle/>
          <a:p>
            <a:r>
              <a:rPr lang="en-GB" dirty="0">
                <a:hlinkClick r:id="rId2"/>
              </a:rPr>
              <a:t>https://www.youtube.com/watch?v=07d2dXHYb94</a:t>
            </a:r>
            <a:endParaRPr lang="en-GB" dirty="0"/>
          </a:p>
        </p:txBody>
      </p:sp>
    </p:spTree>
    <p:extLst>
      <p:ext uri="{BB962C8B-B14F-4D97-AF65-F5344CB8AC3E}">
        <p14:creationId xmlns:p14="http://schemas.microsoft.com/office/powerpoint/2010/main" val="295448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60AC06-55FC-4169-AC8F-99A82F5BB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568" y="44413"/>
            <a:ext cx="1972491" cy="6769173"/>
          </a:xfrm>
          <a:prstGeom prst="rect">
            <a:avLst/>
          </a:prstGeom>
        </p:spPr>
      </p:pic>
    </p:spTree>
    <p:extLst>
      <p:ext uri="{BB962C8B-B14F-4D97-AF65-F5344CB8AC3E}">
        <p14:creationId xmlns:p14="http://schemas.microsoft.com/office/powerpoint/2010/main" val="304744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59F3-35D7-4DDD-B66F-1522F19BB666}"/>
              </a:ext>
            </a:extLst>
          </p:cNvPr>
          <p:cNvSpPr>
            <a:spLocks noGrp="1"/>
          </p:cNvSpPr>
          <p:nvPr>
            <p:ph type="title"/>
          </p:nvPr>
        </p:nvSpPr>
        <p:spPr/>
        <p:txBody>
          <a:bodyPr/>
          <a:lstStyle/>
          <a:p>
            <a:r>
              <a:rPr lang="en-GB" b="1" dirty="0">
                <a:solidFill>
                  <a:srgbClr val="7030A0"/>
                </a:solidFill>
                <a:latin typeface="Gill Sans MT" panose="020B0502020104020203" pitchFamily="34" charset="0"/>
              </a:rPr>
              <a:t>Let your children feel a range of emotions</a:t>
            </a:r>
            <a:endParaRPr lang="en-GB" dirty="0"/>
          </a:p>
        </p:txBody>
      </p:sp>
      <p:pic>
        <p:nvPicPr>
          <p:cNvPr id="1028" name="Picture 4" descr="All Feelings Are Okay: A Kid's Book About Different Moods and Emotions;  Helps Kids Identify and Accept Feelings; Autism; ADHD, ADD, SPD (Social  Emotional ... - Therapists, Educators, and Parents 1) eBook :">
            <a:extLst>
              <a:ext uri="{FF2B5EF4-FFF2-40B4-BE49-F238E27FC236}">
                <a16:creationId xmlns:a16="http://schemas.microsoft.com/office/drawing/2014/main" id="{A05CE50A-CC43-498B-8251-F3CADD2A24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608" y="1923279"/>
            <a:ext cx="430782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Feelings Are Okay: A Kid's Book About Different Moods and Emotions;  Helps Kids Identify and Accept Feelings; Autism; ADHD, ADD, SPD: Hayes,  Emily: 9798537578055: Amazon.com: Books">
            <a:extLst>
              <a:ext uri="{FF2B5EF4-FFF2-40B4-BE49-F238E27FC236}">
                <a16:creationId xmlns:a16="http://schemas.microsoft.com/office/drawing/2014/main" id="{6D868A20-BF82-4EAA-8EA0-29D2AEA4E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821" y="1846556"/>
            <a:ext cx="6314980" cy="390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35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47D7-6579-4120-B118-710295E540EE}"/>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Build Independence</a:t>
            </a:r>
          </a:p>
        </p:txBody>
      </p:sp>
      <p:sp>
        <p:nvSpPr>
          <p:cNvPr id="3" name="Content Placeholder 2">
            <a:extLst>
              <a:ext uri="{FF2B5EF4-FFF2-40B4-BE49-F238E27FC236}">
                <a16:creationId xmlns:a16="http://schemas.microsoft.com/office/drawing/2014/main" id="{A33090F9-F569-4718-9479-A5E0F3A7F387}"/>
              </a:ext>
            </a:extLst>
          </p:cNvPr>
          <p:cNvSpPr>
            <a:spLocks noGrp="1"/>
          </p:cNvSpPr>
          <p:nvPr>
            <p:ph idx="1"/>
          </p:nvPr>
        </p:nvSpPr>
        <p:spPr/>
        <p:txBody>
          <a:bodyPr/>
          <a:lstStyle/>
          <a:p>
            <a:pPr marL="0" indent="0">
              <a:buNone/>
            </a:pPr>
            <a:r>
              <a:rPr lang="en-GB" dirty="0">
                <a:latin typeface="Gill Sans MT" panose="020B0502020104020203" pitchFamily="34" charset="0"/>
              </a:rPr>
              <a:t>Help them learn to be independent in their actions and thoughts. This will help to develop their confidence, self efficacy and self-esteem. It will also boost motivation and help them to work through challenges.</a:t>
            </a:r>
          </a:p>
        </p:txBody>
      </p:sp>
      <p:pic>
        <p:nvPicPr>
          <p:cNvPr id="2050" name="Picture 2" descr="Independence Display Lettering - Twinkl - KS1 (teacher made)">
            <a:extLst>
              <a:ext uri="{FF2B5EF4-FFF2-40B4-BE49-F238E27FC236}">
                <a16:creationId xmlns:a16="http://schemas.microsoft.com/office/drawing/2014/main" id="{B10B2A72-7746-4317-A676-7772A1ED9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28" b="26107"/>
          <a:stretch/>
        </p:blipFill>
        <p:spPr bwMode="auto">
          <a:xfrm>
            <a:off x="2016672" y="3429000"/>
            <a:ext cx="8158656" cy="245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2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14D577-FDEA-43B8-9EA6-4F6460D7D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631" y="166291"/>
            <a:ext cx="6312024" cy="6504074"/>
          </a:xfrm>
          <a:prstGeom prst="rect">
            <a:avLst/>
          </a:prstGeom>
        </p:spPr>
      </p:pic>
    </p:spTree>
    <p:extLst>
      <p:ext uri="{BB962C8B-B14F-4D97-AF65-F5344CB8AC3E}">
        <p14:creationId xmlns:p14="http://schemas.microsoft.com/office/powerpoint/2010/main" val="110020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2891-B6A7-4F72-9116-C949B9AE9D89}"/>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Build problem-solving skills</a:t>
            </a:r>
          </a:p>
        </p:txBody>
      </p:sp>
      <p:sp>
        <p:nvSpPr>
          <p:cNvPr id="3" name="Content Placeholder 2">
            <a:extLst>
              <a:ext uri="{FF2B5EF4-FFF2-40B4-BE49-F238E27FC236}">
                <a16:creationId xmlns:a16="http://schemas.microsoft.com/office/drawing/2014/main" id="{4FC4C9B4-C80D-4FC2-BFE1-FCEA7C290CE8}"/>
              </a:ext>
            </a:extLst>
          </p:cNvPr>
          <p:cNvSpPr>
            <a:spLocks noGrp="1"/>
          </p:cNvSpPr>
          <p:nvPr>
            <p:ph idx="1"/>
          </p:nvPr>
        </p:nvSpPr>
        <p:spPr/>
        <p:txBody>
          <a:bodyPr/>
          <a:lstStyle/>
          <a:p>
            <a:pPr marL="0" indent="0">
              <a:buNone/>
            </a:pPr>
            <a:r>
              <a:rPr lang="en-GB" dirty="0">
                <a:latin typeface="Gill Sans MT" panose="020B0502020104020203" pitchFamily="34" charset="0"/>
              </a:rPr>
              <a:t>Encourage them to learn problem-solving skills as that is key to building resilience. No matter what the situation or issue is, there is always a resolve for it.</a:t>
            </a:r>
          </a:p>
        </p:txBody>
      </p:sp>
      <p:pic>
        <p:nvPicPr>
          <p:cNvPr id="3074" name="Picture 2" descr="Problem Solving for Fitness Professionals">
            <a:extLst>
              <a:ext uri="{FF2B5EF4-FFF2-40B4-BE49-F238E27FC236}">
                <a16:creationId xmlns:a16="http://schemas.microsoft.com/office/drawing/2014/main" id="{FAE0D435-84C0-4DF4-98AB-554A8824D6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826"/>
          <a:stretch/>
        </p:blipFill>
        <p:spPr bwMode="auto">
          <a:xfrm>
            <a:off x="416788" y="4212234"/>
            <a:ext cx="5057774" cy="2027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ative problem solving in graphic design - az.design">
            <a:extLst>
              <a:ext uri="{FF2B5EF4-FFF2-40B4-BE49-F238E27FC236}">
                <a16:creationId xmlns:a16="http://schemas.microsoft.com/office/drawing/2014/main" id="{57A7D2A6-6620-466A-B50C-AE2746390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08" y="3036163"/>
            <a:ext cx="5039476" cy="314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5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ze of the Problem - YouTube">
            <a:extLst>
              <a:ext uri="{FF2B5EF4-FFF2-40B4-BE49-F238E27FC236}">
                <a16:creationId xmlns:a16="http://schemas.microsoft.com/office/drawing/2014/main" id="{2AAD857B-B551-42D7-83F9-641BE9FD8EB3}"/>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1873" t="7356" r="14820" b="5964"/>
          <a:stretch/>
        </p:blipFill>
        <p:spPr bwMode="auto">
          <a:xfrm>
            <a:off x="2355925" y="645458"/>
            <a:ext cx="7676965" cy="591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1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9C14-D3A5-4C1E-BA8E-CBED2543E5DD}"/>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Let them fail or lose!</a:t>
            </a:r>
          </a:p>
        </p:txBody>
      </p:sp>
      <p:pic>
        <p:nvPicPr>
          <p:cNvPr id="2050" name="Picture 2" descr="Weebles wobble… | Me &amp; My Unwelcome Visitors: A blog about living with  melanoma">
            <a:extLst>
              <a:ext uri="{FF2B5EF4-FFF2-40B4-BE49-F238E27FC236}">
                <a16:creationId xmlns:a16="http://schemas.microsoft.com/office/drawing/2014/main" id="{7EE67ED9-1DF7-4896-BA0A-993B64C4B27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37128" y="1718253"/>
            <a:ext cx="3709199" cy="408011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2C79E72-83C6-42C7-87EE-438BB0FDC533}"/>
              </a:ext>
            </a:extLst>
          </p:cNvPr>
          <p:cNvSpPr>
            <a:spLocks noGrp="1"/>
          </p:cNvSpPr>
          <p:nvPr>
            <p:ph sz="half" idx="2"/>
          </p:nvPr>
        </p:nvSpPr>
        <p:spPr/>
        <p:txBody>
          <a:bodyPr/>
          <a:lstStyle/>
          <a:p>
            <a:pPr marL="0" indent="0">
              <a:buNone/>
            </a:pPr>
            <a:r>
              <a:rPr lang="en-GB" dirty="0">
                <a:latin typeface="Gill Sans MT" panose="020B0502020104020203" pitchFamily="34" charset="0"/>
              </a:rPr>
              <a:t>Resilience is all about being able to cope when things don’t go the way you expected them to or the way you wanted them to.</a:t>
            </a:r>
          </a:p>
          <a:p>
            <a:pPr marL="0" indent="0">
              <a:buNone/>
            </a:pPr>
            <a:endParaRPr lang="en-GB" dirty="0">
              <a:latin typeface="Gill Sans MT" panose="020B0502020104020203" pitchFamily="34" charset="0"/>
            </a:endParaRPr>
          </a:p>
          <a:p>
            <a:pPr marL="0" indent="0">
              <a:buNone/>
            </a:pPr>
            <a:r>
              <a:rPr lang="en-GB" dirty="0">
                <a:latin typeface="Gill Sans MT" panose="020B0502020104020203" pitchFamily="34" charset="0"/>
              </a:rPr>
              <a:t>Resilience is all about being able to pick yourself up and carry on!</a:t>
            </a:r>
          </a:p>
        </p:txBody>
      </p:sp>
    </p:spTree>
    <p:extLst>
      <p:ext uri="{BB962C8B-B14F-4D97-AF65-F5344CB8AC3E}">
        <p14:creationId xmlns:p14="http://schemas.microsoft.com/office/powerpoint/2010/main" val="361166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67881-50A2-4584-BAB2-8511DCF6D157}"/>
              </a:ext>
            </a:extLst>
          </p:cNvPr>
          <p:cNvSpPr>
            <a:spLocks noGrp="1"/>
          </p:cNvSpPr>
          <p:nvPr>
            <p:ph type="title"/>
          </p:nvPr>
        </p:nvSpPr>
        <p:spPr/>
        <p:txBody>
          <a:bodyPr>
            <a:normAutofit fontScale="90000"/>
          </a:bodyPr>
          <a:lstStyle/>
          <a:p>
            <a:pPr algn="ctr"/>
            <a:r>
              <a:rPr lang="en-GB" sz="7200" dirty="0">
                <a:solidFill>
                  <a:srgbClr val="7030A0"/>
                </a:solidFill>
                <a:latin typeface="Gill Sans MT" panose="020B0502020104020203" pitchFamily="34" charset="0"/>
              </a:rPr>
              <a:t>How are we helping the children to develop their resilience at school?</a:t>
            </a:r>
          </a:p>
        </p:txBody>
      </p:sp>
      <p:sp>
        <p:nvSpPr>
          <p:cNvPr id="5" name="Text Placeholder 4">
            <a:extLst>
              <a:ext uri="{FF2B5EF4-FFF2-40B4-BE49-F238E27FC236}">
                <a16:creationId xmlns:a16="http://schemas.microsoft.com/office/drawing/2014/main" id="{9E1188B1-429C-49F9-8F6B-A1B91F861964}"/>
              </a:ext>
            </a:extLst>
          </p:cNvPr>
          <p:cNvSpPr>
            <a:spLocks noGrp="1"/>
          </p:cNvSpPr>
          <p:nvPr>
            <p:ph type="body" idx="1"/>
          </p:nvPr>
        </p:nvSpPr>
        <p:spPr>
          <a:xfrm>
            <a:off x="831850" y="5584054"/>
            <a:ext cx="10515600" cy="505596"/>
          </a:xfrm>
        </p:spPr>
        <p:txBody>
          <a:bodyPr/>
          <a:lstStyle/>
          <a:p>
            <a:endParaRPr lang="en-GB" dirty="0"/>
          </a:p>
        </p:txBody>
      </p:sp>
    </p:spTree>
    <p:extLst>
      <p:ext uri="{BB962C8B-B14F-4D97-AF65-F5344CB8AC3E}">
        <p14:creationId xmlns:p14="http://schemas.microsoft.com/office/powerpoint/2010/main" val="242512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9B9808-F426-409E-AFE5-768B64FF705F}"/>
              </a:ext>
            </a:extLst>
          </p:cNvPr>
          <p:cNvPicPr>
            <a:picLocks noChangeAspect="1"/>
          </p:cNvPicPr>
          <p:nvPr/>
        </p:nvPicPr>
        <p:blipFill rotWithShape="1">
          <a:blip r:embed="rId2"/>
          <a:srcRect t="1731" b="-1"/>
          <a:stretch/>
        </p:blipFill>
        <p:spPr>
          <a:xfrm>
            <a:off x="1461440" y="292963"/>
            <a:ext cx="9269119" cy="6384515"/>
          </a:xfrm>
          <a:prstGeom prst="rect">
            <a:avLst/>
          </a:prstGeom>
        </p:spPr>
      </p:pic>
    </p:spTree>
    <p:extLst>
      <p:ext uri="{BB962C8B-B14F-4D97-AF65-F5344CB8AC3E}">
        <p14:creationId xmlns:p14="http://schemas.microsoft.com/office/powerpoint/2010/main" val="3623599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EDCE9F-15DF-4D96-A653-0A90C37EB43F}"/>
              </a:ext>
            </a:extLst>
          </p:cNvPr>
          <p:cNvPicPr>
            <a:picLocks noChangeAspect="1"/>
          </p:cNvPicPr>
          <p:nvPr/>
        </p:nvPicPr>
        <p:blipFill rotWithShape="1">
          <a:blip r:embed="rId2"/>
          <a:srcRect l="2540" t="2466" r="1774" b="822"/>
          <a:stretch/>
        </p:blipFill>
        <p:spPr>
          <a:xfrm>
            <a:off x="1722268" y="417250"/>
            <a:ext cx="9019714" cy="6267635"/>
          </a:xfrm>
          <a:prstGeom prst="rect">
            <a:avLst/>
          </a:prstGeom>
        </p:spPr>
      </p:pic>
    </p:spTree>
    <p:extLst>
      <p:ext uri="{BB962C8B-B14F-4D97-AF65-F5344CB8AC3E}">
        <p14:creationId xmlns:p14="http://schemas.microsoft.com/office/powerpoint/2010/main" val="313646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59AAEA4E-83FB-564E-9BC7-44BBC62287DB}"/>
              </a:ext>
            </a:extLst>
          </p:cNvPr>
          <p:cNvPicPr>
            <a:picLocks noChangeAspect="1"/>
          </p:cNvPicPr>
          <p:nvPr/>
        </p:nvPicPr>
        <p:blipFill>
          <a:blip r:embed="rId2"/>
          <a:stretch>
            <a:fillRect/>
          </a:stretch>
        </p:blipFill>
        <p:spPr>
          <a:xfrm>
            <a:off x="0" y="15240"/>
            <a:ext cx="12192000" cy="6827520"/>
          </a:xfrm>
          <a:prstGeom prst="rect">
            <a:avLst/>
          </a:prstGeom>
        </p:spPr>
      </p:pic>
    </p:spTree>
    <p:extLst>
      <p:ext uri="{BB962C8B-B14F-4D97-AF65-F5344CB8AC3E}">
        <p14:creationId xmlns:p14="http://schemas.microsoft.com/office/powerpoint/2010/main" val="573336425"/>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CFE86-FF9E-47E9-98D3-81DB8E6C3349}"/>
              </a:ext>
            </a:extLst>
          </p:cNvPr>
          <p:cNvPicPr>
            <a:picLocks noChangeAspect="1"/>
          </p:cNvPicPr>
          <p:nvPr/>
        </p:nvPicPr>
        <p:blipFill>
          <a:blip r:embed="rId2"/>
          <a:stretch>
            <a:fillRect/>
          </a:stretch>
        </p:blipFill>
        <p:spPr>
          <a:xfrm>
            <a:off x="1941608" y="203556"/>
            <a:ext cx="7421011" cy="3734321"/>
          </a:xfrm>
          <a:prstGeom prst="rect">
            <a:avLst/>
          </a:prstGeom>
        </p:spPr>
      </p:pic>
      <p:pic>
        <p:nvPicPr>
          <p:cNvPr id="3" name="Picture 2">
            <a:extLst>
              <a:ext uri="{FF2B5EF4-FFF2-40B4-BE49-F238E27FC236}">
                <a16:creationId xmlns:a16="http://schemas.microsoft.com/office/drawing/2014/main" id="{F80E9D8F-CBB4-480A-B731-0B3D0A45800F}"/>
              </a:ext>
            </a:extLst>
          </p:cNvPr>
          <p:cNvPicPr>
            <a:picLocks noChangeAspect="1"/>
          </p:cNvPicPr>
          <p:nvPr/>
        </p:nvPicPr>
        <p:blipFill>
          <a:blip r:embed="rId3"/>
          <a:stretch>
            <a:fillRect/>
          </a:stretch>
        </p:blipFill>
        <p:spPr>
          <a:xfrm>
            <a:off x="1941608" y="3937877"/>
            <a:ext cx="7421011" cy="2596272"/>
          </a:xfrm>
          <a:prstGeom prst="rect">
            <a:avLst/>
          </a:prstGeom>
        </p:spPr>
      </p:pic>
    </p:spTree>
    <p:extLst>
      <p:ext uri="{BB962C8B-B14F-4D97-AF65-F5344CB8AC3E}">
        <p14:creationId xmlns:p14="http://schemas.microsoft.com/office/powerpoint/2010/main" val="31045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6975-7849-4E29-AFE8-1E75BD0A8AFC}"/>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Restorative Approach</a:t>
            </a:r>
          </a:p>
        </p:txBody>
      </p:sp>
      <p:sp>
        <p:nvSpPr>
          <p:cNvPr id="3" name="Content Placeholder 2">
            <a:extLst>
              <a:ext uri="{FF2B5EF4-FFF2-40B4-BE49-F238E27FC236}">
                <a16:creationId xmlns:a16="http://schemas.microsoft.com/office/drawing/2014/main" id="{CD18C821-16E5-4B71-8B26-1B60C149F62C}"/>
              </a:ext>
            </a:extLst>
          </p:cNvPr>
          <p:cNvSpPr>
            <a:spLocks noGrp="1"/>
          </p:cNvSpPr>
          <p:nvPr>
            <p:ph idx="1"/>
          </p:nvPr>
        </p:nvSpPr>
        <p:spPr/>
        <p:txBody>
          <a:bodyPr>
            <a:normAutofit lnSpcReduction="10000"/>
          </a:bodyPr>
          <a:lstStyle/>
          <a:p>
            <a:pPr marL="0" indent="0" algn="ctr">
              <a:buNone/>
            </a:pPr>
            <a:endParaRPr lang="en-GB" sz="4800" dirty="0">
              <a:latin typeface="Gill Sans MT" panose="020B0502020104020203" pitchFamily="34" charset="0"/>
            </a:endParaRPr>
          </a:p>
          <a:p>
            <a:pPr marL="0" indent="0" algn="ctr">
              <a:buNone/>
            </a:pPr>
            <a:endParaRPr lang="en-GB" sz="4800" dirty="0">
              <a:latin typeface="Gill Sans MT" panose="020B0502020104020203" pitchFamily="34" charset="0"/>
            </a:endParaRPr>
          </a:p>
          <a:p>
            <a:pPr marL="0" indent="0" algn="ctr">
              <a:buNone/>
            </a:pPr>
            <a:endParaRPr lang="en-GB" sz="4800" dirty="0">
              <a:latin typeface="Gill Sans MT" panose="020B0502020104020203" pitchFamily="34" charset="0"/>
            </a:endParaRPr>
          </a:p>
          <a:p>
            <a:pPr marL="0" indent="0" algn="ctr">
              <a:buNone/>
            </a:pPr>
            <a:endParaRPr lang="en-GB" sz="4800" dirty="0">
              <a:latin typeface="Gill Sans MT" panose="020B0502020104020203" pitchFamily="34" charset="0"/>
            </a:endParaRPr>
          </a:p>
          <a:p>
            <a:pPr marL="0" indent="0" algn="ctr">
              <a:buNone/>
            </a:pPr>
            <a:r>
              <a:rPr lang="en-GB" sz="4800" dirty="0">
                <a:latin typeface="Gill Sans MT" panose="020B0502020104020203" pitchFamily="34" charset="0"/>
              </a:rPr>
              <a:t>Through restorative conversations, the children fix the problem themselves</a:t>
            </a:r>
          </a:p>
        </p:txBody>
      </p:sp>
      <p:pic>
        <p:nvPicPr>
          <p:cNvPr id="5" name="Picture 2" descr="Restorative Approaches | Gourock Primary School">
            <a:extLst>
              <a:ext uri="{FF2B5EF4-FFF2-40B4-BE49-F238E27FC236}">
                <a16:creationId xmlns:a16="http://schemas.microsoft.com/office/drawing/2014/main" id="{C36F92F8-8E2F-45A5-ADA7-E28486DF3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164" y="1573242"/>
            <a:ext cx="2883347" cy="288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14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9684C5-9A7D-44F8-84F4-614A7C1F676A}"/>
              </a:ext>
            </a:extLst>
          </p:cNvPr>
          <p:cNvSpPr>
            <a:spLocks noGrp="1"/>
          </p:cNvSpPr>
          <p:nvPr>
            <p:ph type="title"/>
          </p:nvPr>
        </p:nvSpPr>
        <p:spPr/>
        <p:txBody>
          <a:bodyPr>
            <a:normAutofit/>
          </a:bodyPr>
          <a:lstStyle/>
          <a:p>
            <a:pPr algn="ctr"/>
            <a:r>
              <a:rPr lang="en-GB" sz="8800" dirty="0">
                <a:solidFill>
                  <a:srgbClr val="7030A0"/>
                </a:solidFill>
                <a:latin typeface="Gill Sans MT" panose="020B0502020104020203" pitchFamily="34" charset="0"/>
              </a:rPr>
              <a:t>Mrs </a:t>
            </a:r>
            <a:r>
              <a:rPr lang="en-GB" sz="8800" dirty="0" err="1">
                <a:solidFill>
                  <a:srgbClr val="7030A0"/>
                </a:solidFill>
                <a:latin typeface="Gill Sans MT" panose="020B0502020104020203" pitchFamily="34" charset="0"/>
              </a:rPr>
              <a:t>Puzey’s</a:t>
            </a:r>
            <a:r>
              <a:rPr lang="en-GB" sz="8800" dirty="0">
                <a:solidFill>
                  <a:srgbClr val="7030A0"/>
                </a:solidFill>
                <a:latin typeface="Gill Sans MT" panose="020B0502020104020203" pitchFamily="34" charset="0"/>
              </a:rPr>
              <a:t> Resilience sessions</a:t>
            </a:r>
          </a:p>
        </p:txBody>
      </p:sp>
      <p:sp>
        <p:nvSpPr>
          <p:cNvPr id="5" name="Text Placeholder 4">
            <a:extLst>
              <a:ext uri="{FF2B5EF4-FFF2-40B4-BE49-F238E27FC236}">
                <a16:creationId xmlns:a16="http://schemas.microsoft.com/office/drawing/2014/main" id="{D4083B90-8CF6-44CE-A9C1-481F9E06A6B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1895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A44F-F9D2-49A0-A115-C2928ABD5E0C}"/>
              </a:ext>
            </a:extLst>
          </p:cNvPr>
          <p:cNvSpPr>
            <a:spLocks noGrp="1"/>
          </p:cNvSpPr>
          <p:nvPr>
            <p:ph type="title"/>
          </p:nvPr>
        </p:nvSpPr>
        <p:spPr/>
        <p:txBody>
          <a:bodyPr>
            <a:noAutofit/>
          </a:bodyPr>
          <a:lstStyle/>
          <a:p>
            <a:r>
              <a:rPr lang="en-GB" sz="3200" b="1" dirty="0">
                <a:solidFill>
                  <a:srgbClr val="7030A0"/>
                </a:solidFill>
                <a:latin typeface="Gill Sans MT" panose="020B0502020104020203" pitchFamily="34" charset="0"/>
              </a:rPr>
              <a:t>Resilience builds confidence and helps children feel more capable next time a problem comes up</a:t>
            </a:r>
          </a:p>
        </p:txBody>
      </p:sp>
      <p:sp>
        <p:nvSpPr>
          <p:cNvPr id="3" name="Content Placeholder 2">
            <a:extLst>
              <a:ext uri="{FF2B5EF4-FFF2-40B4-BE49-F238E27FC236}">
                <a16:creationId xmlns:a16="http://schemas.microsoft.com/office/drawing/2014/main" id="{66B720C1-6730-4F16-8863-39B7C1B4EA3B}"/>
              </a:ext>
            </a:extLst>
          </p:cNvPr>
          <p:cNvSpPr>
            <a:spLocks noGrp="1"/>
          </p:cNvSpPr>
          <p:nvPr>
            <p:ph idx="1"/>
          </p:nvPr>
        </p:nvSpPr>
        <p:spPr/>
        <p:txBody>
          <a:bodyPr/>
          <a:lstStyle/>
          <a:p>
            <a:endParaRPr lang="en-GB" dirty="0">
              <a:latin typeface="Gill Sans MT" panose="020B0502020104020203" pitchFamily="34" charset="0"/>
            </a:endParaRPr>
          </a:p>
          <a:p>
            <a:pPr marL="0" indent="0">
              <a:buNone/>
            </a:pPr>
            <a:r>
              <a:rPr lang="en-GB" dirty="0">
                <a:latin typeface="Gill Sans MT" panose="020B0502020104020203" pitchFamily="34" charset="0"/>
              </a:rPr>
              <a:t>In our sessions, we looked at ways to build resilience and what being resilient meant. </a:t>
            </a:r>
          </a:p>
          <a:p>
            <a:pPr marL="0" indent="0">
              <a:buNone/>
            </a:pPr>
            <a:r>
              <a:rPr lang="en-GB" dirty="0">
                <a:latin typeface="Gill Sans MT" panose="020B0502020104020203" pitchFamily="34" charset="0"/>
              </a:rPr>
              <a:t>We also discussed the importance of relationships and belonging, places where we feel valued and safe. </a:t>
            </a:r>
          </a:p>
          <a:p>
            <a:pPr marL="0" indent="0">
              <a:buNone/>
            </a:pPr>
            <a:r>
              <a:rPr lang="en-GB" dirty="0">
                <a:latin typeface="Gill Sans MT" panose="020B0502020104020203" pitchFamily="34" charset="0"/>
              </a:rPr>
              <a:t>The children drew maps of the school and marked out areas where they felt safe and  had a sense of belonging.  Together as a group we looked at what made these areas a safe place.</a:t>
            </a:r>
          </a:p>
          <a:p>
            <a:pPr marL="0" indent="0">
              <a:buNone/>
            </a:pPr>
            <a:endParaRPr lang="en-GB" dirty="0"/>
          </a:p>
        </p:txBody>
      </p:sp>
    </p:spTree>
    <p:extLst>
      <p:ext uri="{BB962C8B-B14F-4D97-AF65-F5344CB8AC3E}">
        <p14:creationId xmlns:p14="http://schemas.microsoft.com/office/powerpoint/2010/main" val="783757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DA30-9D82-4D56-9AAD-56246B16A7FA}"/>
              </a:ext>
            </a:extLst>
          </p:cNvPr>
          <p:cNvSpPr>
            <a:spLocks noGrp="1"/>
          </p:cNvSpPr>
          <p:nvPr>
            <p:ph type="title"/>
          </p:nvPr>
        </p:nvSpPr>
        <p:spPr/>
        <p:txBody>
          <a:bodyPr>
            <a:normAutofit/>
          </a:bodyPr>
          <a:lstStyle/>
          <a:p>
            <a:pPr algn="ctr"/>
            <a:r>
              <a:rPr lang="en-GB" b="1" dirty="0">
                <a:solidFill>
                  <a:srgbClr val="7030A0"/>
                </a:solidFill>
                <a:latin typeface="Gill Sans MT" panose="020B0502020104020203" pitchFamily="34" charset="0"/>
              </a:rPr>
              <a:t>Resilience sessions</a:t>
            </a:r>
            <a:endParaRPr lang="en-GB" b="1" dirty="0"/>
          </a:p>
        </p:txBody>
      </p:sp>
      <p:sp>
        <p:nvSpPr>
          <p:cNvPr id="3" name="Content Placeholder 2">
            <a:extLst>
              <a:ext uri="{FF2B5EF4-FFF2-40B4-BE49-F238E27FC236}">
                <a16:creationId xmlns:a16="http://schemas.microsoft.com/office/drawing/2014/main" id="{6A5DC0ED-DA85-4D5F-8E2F-65179E97C563}"/>
              </a:ext>
            </a:extLst>
          </p:cNvPr>
          <p:cNvSpPr>
            <a:spLocks noGrp="1"/>
          </p:cNvSpPr>
          <p:nvPr>
            <p:ph idx="1"/>
          </p:nvPr>
        </p:nvSpPr>
        <p:spPr/>
        <p:txBody>
          <a:bodyPr>
            <a:normAutofit fontScale="92500" lnSpcReduction="10000"/>
          </a:bodyPr>
          <a:lstStyle/>
          <a:p>
            <a:r>
              <a:rPr lang="en-GB" dirty="0">
                <a:latin typeface="Gill Sans MT" panose="020B0502020104020203" pitchFamily="34" charset="0"/>
              </a:rPr>
              <a:t>Understanding emotions and developing strategies and tools - how we feel scenarios &amp; emotions pallet</a:t>
            </a:r>
          </a:p>
          <a:p>
            <a:r>
              <a:rPr lang="en-GB" dirty="0">
                <a:latin typeface="Gill Sans MT" panose="020B0502020104020203" pitchFamily="34" charset="0"/>
              </a:rPr>
              <a:t>Managing big feelings and emotions</a:t>
            </a:r>
          </a:p>
          <a:p>
            <a:r>
              <a:rPr lang="en-GB" dirty="0">
                <a:latin typeface="Gill Sans MT" panose="020B0502020104020203" pitchFamily="34" charset="0"/>
              </a:rPr>
              <a:t>Sitting with feelings and knowing that we can experience these emotions and that they will not last forever - body mapping, 5 steps for daily check in</a:t>
            </a:r>
          </a:p>
          <a:p>
            <a:r>
              <a:rPr lang="en-GB" dirty="0">
                <a:latin typeface="Gill Sans MT" panose="020B0502020104020203" pitchFamily="34" charset="0"/>
              </a:rPr>
              <a:t>Reframing struggles as opportunities to grow and think through challenges, brainstorm solutions, and seek help when needed </a:t>
            </a:r>
          </a:p>
          <a:p>
            <a:r>
              <a:rPr lang="en-GB" dirty="0">
                <a:latin typeface="Gill Sans MT" panose="020B0502020104020203" pitchFamily="34" charset="0"/>
              </a:rPr>
              <a:t>Reframing mistakes, mistakes happen to everyone sometimes, they are opportunities to learn and proof that you are trying</a:t>
            </a:r>
          </a:p>
          <a:p>
            <a:r>
              <a:rPr lang="en-GB" dirty="0">
                <a:latin typeface="Gill Sans MT" panose="020B0502020104020203" pitchFamily="34" charset="0"/>
              </a:rPr>
              <a:t>Positive self talk gratitude jar</a:t>
            </a:r>
          </a:p>
          <a:p>
            <a:r>
              <a:rPr lang="en-GB" dirty="0">
                <a:latin typeface="Gill Sans MT" panose="020B0502020104020203" pitchFamily="34" charset="0"/>
              </a:rPr>
              <a:t>Problem solving</a:t>
            </a:r>
          </a:p>
          <a:p>
            <a:pPr marL="0" indent="0">
              <a:buNone/>
            </a:pPr>
            <a:endParaRPr lang="en-GB" dirty="0"/>
          </a:p>
        </p:txBody>
      </p:sp>
    </p:spTree>
    <p:extLst>
      <p:ext uri="{BB962C8B-B14F-4D97-AF65-F5344CB8AC3E}">
        <p14:creationId xmlns:p14="http://schemas.microsoft.com/office/powerpoint/2010/main" val="392873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5605-064B-4B1A-BBED-9A332AFC1901}"/>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Growth Mindset</a:t>
            </a:r>
            <a:endParaRPr lang="en-GB" dirty="0"/>
          </a:p>
        </p:txBody>
      </p:sp>
      <p:sp>
        <p:nvSpPr>
          <p:cNvPr id="3" name="Content Placeholder 2">
            <a:extLst>
              <a:ext uri="{FF2B5EF4-FFF2-40B4-BE49-F238E27FC236}">
                <a16:creationId xmlns:a16="http://schemas.microsoft.com/office/drawing/2014/main" id="{65E26B0D-3BC3-416B-87C6-6349B221076F}"/>
              </a:ext>
            </a:extLst>
          </p:cNvPr>
          <p:cNvSpPr>
            <a:spLocks noGrp="1"/>
          </p:cNvSpPr>
          <p:nvPr>
            <p:ph idx="1"/>
          </p:nvPr>
        </p:nvSpPr>
        <p:spPr>
          <a:xfrm>
            <a:off x="838200" y="1825625"/>
            <a:ext cx="10515600" cy="4351338"/>
          </a:xfrm>
        </p:spPr>
        <p:txBody>
          <a:bodyPr/>
          <a:lstStyle/>
          <a:p>
            <a:pPr marL="0" indent="0">
              <a:buNone/>
            </a:pPr>
            <a:r>
              <a:rPr lang="en-GB" dirty="0">
                <a:latin typeface="Gill Sans MT" panose="020B0502020104020203" pitchFamily="34" charset="0"/>
              </a:rPr>
              <a:t>A set of beliefs or a way of thinking that determines one's behaviour, outlook and mental attitude. Carol Dweck  professor of psychology at Stanford university identified 2 types of mindset in her research. We looked at how the two types growth and fixed differ and how the brain can grow and strengthen in response to challenges</a:t>
            </a:r>
          </a:p>
          <a:p>
            <a:pPr marL="0" indent="0">
              <a:buNone/>
            </a:pPr>
            <a:endParaRPr lang="en-GB" dirty="0">
              <a:latin typeface="Gill Sans MT" panose="020B0502020104020203" pitchFamily="34" charset="0"/>
            </a:endParaRPr>
          </a:p>
        </p:txBody>
      </p:sp>
      <p:pic>
        <p:nvPicPr>
          <p:cNvPr id="6" name="Picture 5" descr="BYU researchers: How a switch to a 'growth mindset' is helping empower  entrepreneurs in developing nations">
            <a:extLst>
              <a:ext uri="{FF2B5EF4-FFF2-40B4-BE49-F238E27FC236}">
                <a16:creationId xmlns:a16="http://schemas.microsoft.com/office/drawing/2014/main" id="{5E664B75-B056-4222-A4E0-A6809A5B8051}"/>
              </a:ext>
            </a:extLst>
          </p:cNvPr>
          <p:cNvPicPr/>
          <p:nvPr/>
        </p:nvPicPr>
        <p:blipFill rotWithShape="1">
          <a:blip r:embed="rId2">
            <a:extLst>
              <a:ext uri="{28A0092B-C50C-407E-A947-70E740481C1C}">
                <a14:useLocalDpi xmlns:a14="http://schemas.microsoft.com/office/drawing/2010/main" val="0"/>
              </a:ext>
            </a:extLst>
          </a:blip>
          <a:srcRect l="9974" r="8413"/>
          <a:stretch/>
        </p:blipFill>
        <p:spPr bwMode="auto">
          <a:xfrm>
            <a:off x="7745506" y="3894268"/>
            <a:ext cx="3608294" cy="25986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259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E6CD-1256-4473-B5A3-B796A96C8632}"/>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Growth Mindset</a:t>
            </a:r>
            <a:endParaRPr lang="en-GB" dirty="0"/>
          </a:p>
        </p:txBody>
      </p:sp>
      <p:sp>
        <p:nvSpPr>
          <p:cNvPr id="3" name="Content Placeholder 2">
            <a:extLst>
              <a:ext uri="{FF2B5EF4-FFF2-40B4-BE49-F238E27FC236}">
                <a16:creationId xmlns:a16="http://schemas.microsoft.com/office/drawing/2014/main" id="{5824CF67-B41D-49DA-9903-14512A574E2C}"/>
              </a:ext>
            </a:extLst>
          </p:cNvPr>
          <p:cNvSpPr>
            <a:spLocks noGrp="1"/>
          </p:cNvSpPr>
          <p:nvPr>
            <p:ph idx="1"/>
          </p:nvPr>
        </p:nvSpPr>
        <p:spPr/>
        <p:txBody>
          <a:bodyPr>
            <a:normAutofit/>
          </a:bodyPr>
          <a:lstStyle/>
          <a:p>
            <a:pPr marL="0" indent="0">
              <a:buNone/>
            </a:pPr>
            <a:r>
              <a:rPr lang="en-GB" sz="2400" dirty="0">
                <a:latin typeface="Gill Sans MT" panose="020B0502020104020203" pitchFamily="34" charset="0"/>
              </a:rPr>
              <a:t>A person with a growth mindset believes they can improve their knowledge, skills and talents if they work hard and try new things. </a:t>
            </a: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If you have a growth mindset you may say things like: </a:t>
            </a:r>
          </a:p>
          <a:p>
            <a:r>
              <a:rPr lang="en-GB" sz="2400" dirty="0">
                <a:solidFill>
                  <a:srgbClr val="7030A0"/>
                </a:solidFill>
                <a:latin typeface="Gill Sans MT" panose="020B0502020104020203" pitchFamily="34" charset="0"/>
              </a:rPr>
              <a:t>I’m going to figure this out</a:t>
            </a:r>
          </a:p>
          <a:p>
            <a:r>
              <a:rPr lang="en-GB" sz="2400" dirty="0">
                <a:solidFill>
                  <a:srgbClr val="7030A0"/>
                </a:solidFill>
                <a:latin typeface="Gill Sans MT" panose="020B0502020104020203" pitchFamily="34" charset="0"/>
              </a:rPr>
              <a:t>Is this my best work?</a:t>
            </a:r>
          </a:p>
          <a:p>
            <a:r>
              <a:rPr lang="en-GB" sz="2400" dirty="0">
                <a:solidFill>
                  <a:srgbClr val="7030A0"/>
                </a:solidFill>
                <a:latin typeface="Gill Sans MT" panose="020B0502020104020203" pitchFamily="34" charset="0"/>
              </a:rPr>
              <a:t>Mistakes help me learn better</a:t>
            </a:r>
          </a:p>
          <a:p>
            <a:r>
              <a:rPr lang="en-GB" sz="2400" dirty="0">
                <a:solidFill>
                  <a:srgbClr val="7030A0"/>
                </a:solidFill>
                <a:latin typeface="Gill Sans MT" panose="020B0502020104020203" pitchFamily="34" charset="0"/>
              </a:rPr>
              <a:t>I can always improve</a:t>
            </a:r>
          </a:p>
        </p:txBody>
      </p:sp>
    </p:spTree>
    <p:extLst>
      <p:ext uri="{BB962C8B-B14F-4D97-AF65-F5344CB8AC3E}">
        <p14:creationId xmlns:p14="http://schemas.microsoft.com/office/powerpoint/2010/main" val="209014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E6CD-1256-4473-B5A3-B796A96C8632}"/>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Fixed Mindset</a:t>
            </a:r>
            <a:endParaRPr lang="en-GB" dirty="0"/>
          </a:p>
        </p:txBody>
      </p:sp>
      <p:sp>
        <p:nvSpPr>
          <p:cNvPr id="3" name="Content Placeholder 2">
            <a:extLst>
              <a:ext uri="{FF2B5EF4-FFF2-40B4-BE49-F238E27FC236}">
                <a16:creationId xmlns:a16="http://schemas.microsoft.com/office/drawing/2014/main" id="{5824CF67-B41D-49DA-9903-14512A574E2C}"/>
              </a:ext>
            </a:extLst>
          </p:cNvPr>
          <p:cNvSpPr>
            <a:spLocks noGrp="1"/>
          </p:cNvSpPr>
          <p:nvPr>
            <p:ph idx="1"/>
          </p:nvPr>
        </p:nvSpPr>
        <p:spPr/>
        <p:txBody>
          <a:bodyPr>
            <a:normAutofit/>
          </a:bodyPr>
          <a:lstStyle/>
          <a:p>
            <a:pPr marL="0" indent="0">
              <a:buNone/>
            </a:pPr>
            <a:r>
              <a:rPr lang="en-GB" sz="2400" dirty="0">
                <a:latin typeface="Gill Sans MT" panose="020B0502020104020203" pitchFamily="34" charset="0"/>
              </a:rPr>
              <a:t>A person with a fixed mindset lacks confidence in learning and believes that they cannot improve on current knowledge, skills and talents.</a:t>
            </a:r>
          </a:p>
          <a:p>
            <a:pPr marL="0" indent="0">
              <a:buNone/>
            </a:pPr>
            <a:endParaRPr lang="en-GB" sz="2400" dirty="0">
              <a:latin typeface="Gill Sans MT" panose="020B0502020104020203" pitchFamily="34" charset="0"/>
            </a:endParaRPr>
          </a:p>
          <a:p>
            <a:pPr marL="0" indent="0">
              <a:buNone/>
            </a:pPr>
            <a:r>
              <a:rPr lang="en-GB" sz="2400" dirty="0">
                <a:latin typeface="Gill Sans MT" panose="020B0502020104020203" pitchFamily="34" charset="0"/>
              </a:rPr>
              <a:t>A person with </a:t>
            </a:r>
            <a:r>
              <a:rPr lang="en-GB" sz="2400">
                <a:latin typeface="Gill Sans MT" panose="020B0502020104020203" pitchFamily="34" charset="0"/>
              </a:rPr>
              <a:t>a fixed </a:t>
            </a:r>
            <a:r>
              <a:rPr lang="en-GB" sz="2400" dirty="0">
                <a:latin typeface="Gill Sans MT" panose="020B0502020104020203" pitchFamily="34" charset="0"/>
              </a:rPr>
              <a:t>mindset might say things like:</a:t>
            </a:r>
          </a:p>
          <a:p>
            <a:r>
              <a:rPr lang="en-GB" sz="2400" dirty="0">
                <a:solidFill>
                  <a:srgbClr val="7030A0"/>
                </a:solidFill>
                <a:latin typeface="Gill Sans MT" panose="020B0502020104020203" pitchFamily="34" charset="0"/>
              </a:rPr>
              <a:t>I will never understand</a:t>
            </a:r>
          </a:p>
          <a:p>
            <a:r>
              <a:rPr lang="en-GB" sz="2400" dirty="0">
                <a:solidFill>
                  <a:srgbClr val="7030A0"/>
                </a:solidFill>
                <a:latin typeface="Gill Sans MT" panose="020B0502020104020203" pitchFamily="34" charset="0"/>
              </a:rPr>
              <a:t>I’m not good at this</a:t>
            </a:r>
          </a:p>
          <a:p>
            <a:r>
              <a:rPr lang="en-GB" sz="2400" dirty="0">
                <a:solidFill>
                  <a:srgbClr val="7030A0"/>
                </a:solidFill>
                <a:latin typeface="Gill Sans MT" panose="020B0502020104020203" pitchFamily="34" charset="0"/>
              </a:rPr>
              <a:t>I’m not good enough</a:t>
            </a:r>
          </a:p>
        </p:txBody>
      </p:sp>
    </p:spTree>
    <p:extLst>
      <p:ext uri="{BB962C8B-B14F-4D97-AF65-F5344CB8AC3E}">
        <p14:creationId xmlns:p14="http://schemas.microsoft.com/office/powerpoint/2010/main" val="967105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D459-9082-47A0-BEB9-F49E2F9B1F79}"/>
              </a:ext>
            </a:extLst>
          </p:cNvPr>
          <p:cNvSpPr>
            <a:spLocks noGrp="1"/>
          </p:cNvSpPr>
          <p:nvPr>
            <p:ph type="title"/>
          </p:nvPr>
        </p:nvSpPr>
        <p:spPr/>
        <p:txBody>
          <a:bodyPr/>
          <a:lstStyle/>
          <a:p>
            <a:pPr algn="ctr"/>
            <a:r>
              <a:rPr lang="en-GB" b="1" dirty="0">
                <a:solidFill>
                  <a:srgbClr val="7030A0"/>
                </a:solidFill>
                <a:latin typeface="Gill Sans MT" panose="020B0502020104020203" pitchFamily="34" charset="0"/>
              </a:rPr>
              <a:t>Fixed Mindset       Growth Mindset </a:t>
            </a:r>
            <a:endParaRPr lang="en-GB" dirty="0"/>
          </a:p>
        </p:txBody>
      </p:sp>
      <p:sp>
        <p:nvSpPr>
          <p:cNvPr id="3" name="Content Placeholder 2">
            <a:extLst>
              <a:ext uri="{FF2B5EF4-FFF2-40B4-BE49-F238E27FC236}">
                <a16:creationId xmlns:a16="http://schemas.microsoft.com/office/drawing/2014/main" id="{7914A340-DD7A-42D1-B63B-4540A336B203}"/>
              </a:ext>
            </a:extLst>
          </p:cNvPr>
          <p:cNvSpPr>
            <a:spLocks noGrp="1"/>
          </p:cNvSpPr>
          <p:nvPr>
            <p:ph idx="1"/>
          </p:nvPr>
        </p:nvSpPr>
        <p:spPr/>
        <p:txBody>
          <a:bodyPr/>
          <a:lstStyle/>
          <a:p>
            <a:pPr marL="0" indent="0">
              <a:buNone/>
            </a:pPr>
            <a:r>
              <a:rPr lang="en-GB" dirty="0">
                <a:latin typeface="Gill Sans MT" panose="020B0502020104020203" pitchFamily="34" charset="0"/>
              </a:rPr>
              <a:t>We looked at alternative phrases that reflect a growth mindset, switching from a fixed mindset to a growth mindset with the power of" YET" not giving up until we get there</a:t>
            </a:r>
          </a:p>
          <a:p>
            <a:pPr marL="0" indent="0">
              <a:buNone/>
            </a:pPr>
            <a:endParaRPr lang="en-GB" dirty="0">
              <a:latin typeface="Gill Sans MT" panose="020B0502020104020203" pitchFamily="34" charset="0"/>
            </a:endParaRPr>
          </a:p>
          <a:p>
            <a:pPr marL="0" indent="0">
              <a:buNone/>
            </a:pPr>
            <a:endParaRPr lang="en-GB" dirty="0">
              <a:latin typeface="Gill Sans MT" panose="020B0502020104020203" pitchFamily="34" charset="0"/>
            </a:endParaRPr>
          </a:p>
        </p:txBody>
      </p:sp>
      <p:sp>
        <p:nvSpPr>
          <p:cNvPr id="5" name="Arrow: Right 4">
            <a:extLst>
              <a:ext uri="{FF2B5EF4-FFF2-40B4-BE49-F238E27FC236}">
                <a16:creationId xmlns:a16="http://schemas.microsoft.com/office/drawing/2014/main" id="{06D0D304-DF1F-4E78-B1EE-991FA7499B6C}"/>
              </a:ext>
            </a:extLst>
          </p:cNvPr>
          <p:cNvSpPr/>
          <p:nvPr/>
        </p:nvSpPr>
        <p:spPr>
          <a:xfrm>
            <a:off x="5472057" y="823511"/>
            <a:ext cx="774550" cy="40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22 Pieces Classroom Bulletin Board Decor Growth Mindset Posters Banners  Teacher Educational Poster Positive Sayings Accents Display Set for  Elementary and Middle School Nursery Bedroom (Light Color) : Amazon.co.uk:  Stationery &amp; Office">
            <a:extLst>
              <a:ext uri="{FF2B5EF4-FFF2-40B4-BE49-F238E27FC236}">
                <a16:creationId xmlns:a16="http://schemas.microsoft.com/office/drawing/2014/main" id="{A255CEDB-3932-448C-B5E3-0E5ACF1A0C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34117" y="3124630"/>
            <a:ext cx="3308836" cy="3052333"/>
          </a:xfrm>
          <a:prstGeom prst="rect">
            <a:avLst/>
          </a:prstGeom>
          <a:noFill/>
          <a:ln>
            <a:noFill/>
          </a:ln>
        </p:spPr>
      </p:pic>
    </p:spTree>
    <p:extLst>
      <p:ext uri="{BB962C8B-B14F-4D97-AF65-F5344CB8AC3E}">
        <p14:creationId xmlns:p14="http://schemas.microsoft.com/office/powerpoint/2010/main" val="327860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FA64F6-9F6C-4D3E-82C9-56B1E8E843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9" t="12863" r="3870" b="32706"/>
          <a:stretch/>
        </p:blipFill>
        <p:spPr bwMode="auto">
          <a:xfrm>
            <a:off x="3336296" y="167009"/>
            <a:ext cx="4899193" cy="651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5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B2793A-F95F-437E-8E96-0610BA4A808C}"/>
              </a:ext>
            </a:extLst>
          </p:cNvPr>
          <p:cNvPicPr>
            <a:picLocks noChangeAspect="1"/>
          </p:cNvPicPr>
          <p:nvPr/>
        </p:nvPicPr>
        <p:blipFill>
          <a:blip r:embed="rId2"/>
          <a:stretch>
            <a:fillRect/>
          </a:stretch>
        </p:blipFill>
        <p:spPr>
          <a:xfrm>
            <a:off x="2595562" y="147637"/>
            <a:ext cx="7000875" cy="6562725"/>
          </a:xfrm>
          <a:prstGeom prst="rect">
            <a:avLst/>
          </a:prstGeom>
        </p:spPr>
      </p:pic>
    </p:spTree>
    <p:extLst>
      <p:ext uri="{BB962C8B-B14F-4D97-AF65-F5344CB8AC3E}">
        <p14:creationId xmlns:p14="http://schemas.microsoft.com/office/powerpoint/2010/main" val="584030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01C7-1249-4768-A4A2-28E460844888}"/>
              </a:ext>
            </a:extLst>
          </p:cNvPr>
          <p:cNvSpPr>
            <a:spLocks noGrp="1"/>
          </p:cNvSpPr>
          <p:nvPr>
            <p:ph type="title"/>
          </p:nvPr>
        </p:nvSpPr>
        <p:spPr/>
        <p:txBody>
          <a:bodyPr>
            <a:normAutofit fontScale="90000"/>
          </a:bodyPr>
          <a:lstStyle/>
          <a:p>
            <a:br>
              <a:rPr lang="en-GB" dirty="0">
                <a:solidFill>
                  <a:srgbClr val="000000"/>
                </a:solidFill>
                <a:latin typeface="Gill Sans MT" panose="020B0502020104020203" pitchFamily="34" charset="0"/>
              </a:rPr>
            </a:br>
            <a:r>
              <a:rPr lang="en-GB" b="1" dirty="0">
                <a:solidFill>
                  <a:srgbClr val="7030A0"/>
                </a:solidFill>
                <a:latin typeface="Gill Sans MT" panose="020B0502020104020203" pitchFamily="34" charset="0"/>
              </a:rPr>
              <a:t>A person with a growth mindset:</a:t>
            </a:r>
            <a:br>
              <a:rPr lang="en-GB" dirty="0">
                <a:solidFill>
                  <a:srgbClr val="000000"/>
                </a:solidFill>
                <a:latin typeface="Gill Sans MT" panose="020B0502020104020203" pitchFamily="34" charset="0"/>
              </a:rPr>
            </a:br>
            <a:endParaRPr lang="en-GB" dirty="0"/>
          </a:p>
        </p:txBody>
      </p:sp>
      <p:sp>
        <p:nvSpPr>
          <p:cNvPr id="3" name="Content Placeholder 2">
            <a:extLst>
              <a:ext uri="{FF2B5EF4-FFF2-40B4-BE49-F238E27FC236}">
                <a16:creationId xmlns:a16="http://schemas.microsoft.com/office/drawing/2014/main" id="{DC694730-4CC0-43A5-A874-6851B1461AA0}"/>
              </a:ext>
            </a:extLst>
          </p:cNvPr>
          <p:cNvSpPr>
            <a:spLocks noGrp="1"/>
          </p:cNvSpPr>
          <p:nvPr>
            <p:ph idx="1"/>
          </p:nvPr>
        </p:nvSpPr>
        <p:spPr/>
        <p:txBody>
          <a:bodyPr>
            <a:normAutofit/>
          </a:bodyPr>
          <a:lstStyle/>
          <a:p>
            <a:pPr marL="0" indent="0">
              <a:lnSpc>
                <a:spcPct val="100000"/>
              </a:lnSpc>
              <a:buNone/>
            </a:pPr>
            <a:r>
              <a:rPr lang="en-GB" dirty="0">
                <a:latin typeface="Gill Sans MT" panose="020B0502020104020203" pitchFamily="34" charset="0"/>
              </a:rPr>
              <a:t>Is more motivated to learn</a:t>
            </a:r>
            <a:br>
              <a:rPr lang="en-GB" dirty="0">
                <a:latin typeface="Gill Sans MT" panose="020B0502020104020203" pitchFamily="34" charset="0"/>
              </a:rPr>
            </a:br>
            <a:r>
              <a:rPr lang="en-GB" dirty="0">
                <a:latin typeface="Gill Sans MT" panose="020B0502020104020203" pitchFamily="34" charset="0"/>
              </a:rPr>
              <a:t>Has greater confidence</a:t>
            </a:r>
            <a:br>
              <a:rPr lang="en-GB" dirty="0">
                <a:latin typeface="Gill Sans MT" panose="020B0502020104020203" pitchFamily="34" charset="0"/>
              </a:rPr>
            </a:br>
            <a:r>
              <a:rPr lang="en-GB" dirty="0">
                <a:latin typeface="Gill Sans MT" panose="020B0502020104020203" pitchFamily="34" charset="0"/>
              </a:rPr>
              <a:t>Embraces new challenges</a:t>
            </a:r>
            <a:br>
              <a:rPr lang="en-GB" dirty="0">
                <a:latin typeface="Gill Sans MT" panose="020B0502020104020203" pitchFamily="34" charset="0"/>
              </a:rPr>
            </a:br>
            <a:r>
              <a:rPr lang="en-GB" dirty="0">
                <a:latin typeface="Gill Sans MT" panose="020B0502020104020203" pitchFamily="34" charset="0"/>
              </a:rPr>
              <a:t>Is more persistent</a:t>
            </a:r>
            <a:br>
              <a:rPr lang="en-GB" dirty="0">
                <a:latin typeface="Gill Sans MT" panose="020B0502020104020203" pitchFamily="34" charset="0"/>
              </a:rPr>
            </a:br>
            <a:r>
              <a:rPr lang="en-GB" dirty="0">
                <a:latin typeface="Gill Sans MT" panose="020B0502020104020203" pitchFamily="34" charset="0"/>
              </a:rPr>
              <a:t>Listens to feedback</a:t>
            </a:r>
            <a:br>
              <a:rPr lang="en-GB" dirty="0">
                <a:latin typeface="Gill Sans MT" panose="020B0502020104020203" pitchFamily="34" charset="0"/>
              </a:rPr>
            </a:br>
            <a:r>
              <a:rPr lang="en-GB" dirty="0">
                <a:latin typeface="Gill Sans MT" panose="020B0502020104020203" pitchFamily="34" charset="0"/>
              </a:rPr>
              <a:t>Believes they can grow and change</a:t>
            </a:r>
            <a:br>
              <a:rPr lang="en-GB" dirty="0">
                <a:latin typeface="Gill Sans MT" panose="020B0502020104020203" pitchFamily="34" charset="0"/>
              </a:rPr>
            </a:br>
            <a:r>
              <a:rPr lang="en-GB" dirty="0">
                <a:latin typeface="Gill Sans MT" panose="020B0502020104020203" pitchFamily="34" charset="0"/>
              </a:rPr>
              <a:t>Develops a sense of achievement</a:t>
            </a:r>
          </a:p>
          <a:p>
            <a:pPr marL="0" indent="0">
              <a:lnSpc>
                <a:spcPct val="100000"/>
              </a:lnSpc>
              <a:buNone/>
            </a:pPr>
            <a:r>
              <a:rPr lang="en-GB" dirty="0">
                <a:latin typeface="Gill Sans MT" panose="020B0502020104020203" pitchFamily="34" charset="0"/>
              </a:rPr>
              <a:t>			</a:t>
            </a:r>
            <a:r>
              <a:rPr lang="en-GB" sz="5400" b="1" dirty="0">
                <a:solidFill>
                  <a:srgbClr val="7030A0"/>
                </a:solidFill>
                <a:latin typeface="Gill Sans MT" panose="020B0502020104020203" pitchFamily="34" charset="0"/>
              </a:rPr>
              <a:t>Thinks positively</a:t>
            </a:r>
            <a:endParaRPr lang="en-GB" b="1" dirty="0">
              <a:solidFill>
                <a:srgbClr val="7030A0"/>
              </a:solidFill>
              <a:latin typeface="Gill Sans MT" panose="020B0502020104020203" pitchFamily="34" charset="0"/>
            </a:endParaRPr>
          </a:p>
        </p:txBody>
      </p:sp>
      <p:pic>
        <p:nvPicPr>
          <p:cNvPr id="4" name="Picture 3" descr="How Positive Thinking Impacts Your Heart | ER in Corpus Christi, TX">
            <a:extLst>
              <a:ext uri="{FF2B5EF4-FFF2-40B4-BE49-F238E27FC236}">
                <a16:creationId xmlns:a16="http://schemas.microsoft.com/office/drawing/2014/main" id="{3593ABA0-21E8-4328-A62C-9A03AF302B15}"/>
              </a:ext>
            </a:extLst>
          </p:cNvPr>
          <p:cNvPicPr/>
          <p:nvPr/>
        </p:nvPicPr>
        <p:blipFill rotWithShape="1">
          <a:blip r:embed="rId2">
            <a:extLst>
              <a:ext uri="{28A0092B-C50C-407E-A947-70E740481C1C}">
                <a14:useLocalDpi xmlns:a14="http://schemas.microsoft.com/office/drawing/2010/main" val="0"/>
              </a:ext>
            </a:extLst>
          </a:blip>
          <a:srcRect r="13240"/>
          <a:stretch/>
        </p:blipFill>
        <p:spPr bwMode="auto">
          <a:xfrm>
            <a:off x="6917167" y="1998904"/>
            <a:ext cx="3872865" cy="24655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3363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E33A-8BF8-44EC-8214-035E591B850C}"/>
              </a:ext>
            </a:extLst>
          </p:cNvPr>
          <p:cNvSpPr>
            <a:spLocks noGrp="1"/>
          </p:cNvSpPr>
          <p:nvPr>
            <p:ph type="title"/>
          </p:nvPr>
        </p:nvSpPr>
        <p:spPr/>
        <p:txBody>
          <a:bodyPr/>
          <a:lstStyle/>
          <a:p>
            <a:pPr algn="ctr"/>
            <a:r>
              <a:rPr lang="en-GB" sz="16600" dirty="0">
                <a:solidFill>
                  <a:srgbClr val="7030A0"/>
                </a:solidFill>
                <a:latin typeface="Gill Sans MT" panose="020B0502020104020203" pitchFamily="34" charset="0"/>
              </a:rPr>
              <a:t>Assemblies</a:t>
            </a:r>
            <a:r>
              <a:rPr lang="en-GB" dirty="0">
                <a:solidFill>
                  <a:srgbClr val="7030A0"/>
                </a:solidFill>
                <a:latin typeface="Gill Sans MT" panose="020B0502020104020203" pitchFamily="34" charset="0"/>
              </a:rPr>
              <a:t> </a:t>
            </a:r>
          </a:p>
        </p:txBody>
      </p:sp>
      <p:sp>
        <p:nvSpPr>
          <p:cNvPr id="3" name="Text Placeholder 2">
            <a:extLst>
              <a:ext uri="{FF2B5EF4-FFF2-40B4-BE49-F238E27FC236}">
                <a16:creationId xmlns:a16="http://schemas.microsoft.com/office/drawing/2014/main" id="{42A3384C-CEAD-491E-A812-DEBC5D8ECFD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14619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B84F-A6C4-4E7B-B9F4-B56DC2178747}"/>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1D463D5-5C87-4465-A47C-938C3CCB36F6}"/>
              </a:ext>
            </a:extLst>
          </p:cNvPr>
          <p:cNvSpPr>
            <a:spLocks noGrp="1"/>
          </p:cNvSpPr>
          <p:nvPr>
            <p:ph idx="1"/>
          </p:nvPr>
        </p:nvSpPr>
        <p:spPr>
          <a:xfrm>
            <a:off x="838200" y="870012"/>
            <a:ext cx="10515600" cy="5306951"/>
          </a:xfrm>
        </p:spPr>
        <p:txBody>
          <a:bodyPr>
            <a:normAutofit/>
          </a:bodyPr>
          <a:lstStyle/>
          <a:p>
            <a:pPr marL="0" indent="0">
              <a:buNone/>
            </a:pPr>
            <a:r>
              <a:rPr lang="en-GB" sz="5400" dirty="0">
                <a:latin typeface="Sassoon Penpals" panose="02000400000000000000" pitchFamily="50" charset="0"/>
              </a:rPr>
              <a:t>Erika loves dancing and joins a new dance club. In the first lesson, she finds it really difficult. What should she do?</a:t>
            </a:r>
          </a:p>
          <a:p>
            <a:pPr marL="0" indent="0">
              <a:buNone/>
            </a:pPr>
            <a:endParaRPr lang="en-GB" sz="5400" dirty="0">
              <a:latin typeface="Sassoon Penpals" panose="02000400000000000000" pitchFamily="50" charset="0"/>
            </a:endParaRPr>
          </a:p>
        </p:txBody>
      </p:sp>
      <p:pic>
        <p:nvPicPr>
          <p:cNvPr id="4" name="Picture 3" descr="Who PNG Transparent, Girl Who Is Dancing, Dance Clipart, Dancing, Girls PNG  Image For Free Download | Dancing drawings, Dance images, Dancing drawing">
            <a:extLst>
              <a:ext uri="{FF2B5EF4-FFF2-40B4-BE49-F238E27FC236}">
                <a16:creationId xmlns:a16="http://schemas.microsoft.com/office/drawing/2014/main" id="{45BD7B03-5EFA-4774-AA60-843414E979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51899" y="3160450"/>
            <a:ext cx="3195961" cy="3205487"/>
          </a:xfrm>
          <a:prstGeom prst="rect">
            <a:avLst/>
          </a:prstGeom>
          <a:noFill/>
          <a:ln>
            <a:noFill/>
          </a:ln>
        </p:spPr>
      </p:pic>
    </p:spTree>
    <p:extLst>
      <p:ext uri="{BB962C8B-B14F-4D97-AF65-F5344CB8AC3E}">
        <p14:creationId xmlns:p14="http://schemas.microsoft.com/office/powerpoint/2010/main" val="206460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406C-D717-47DD-9CE2-16C396B6184E}"/>
              </a:ext>
            </a:extLst>
          </p:cNvPr>
          <p:cNvSpPr>
            <a:spLocks noGrp="1"/>
          </p:cNvSpPr>
          <p:nvPr>
            <p:ph type="title"/>
          </p:nvPr>
        </p:nvSpPr>
        <p:spPr>
          <a:xfrm>
            <a:off x="838200" y="365125"/>
            <a:ext cx="10515600" cy="167535"/>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3FE4F64-88F3-424B-AF75-FEDC1DED0420}"/>
              </a:ext>
            </a:extLst>
          </p:cNvPr>
          <p:cNvSpPr>
            <a:spLocks noGrp="1"/>
          </p:cNvSpPr>
          <p:nvPr>
            <p:ph idx="1"/>
          </p:nvPr>
        </p:nvSpPr>
        <p:spPr>
          <a:xfrm>
            <a:off x="838200" y="843379"/>
            <a:ext cx="10515600" cy="5333584"/>
          </a:xfrm>
        </p:spPr>
        <p:txBody>
          <a:bodyPr>
            <a:normAutofit/>
          </a:bodyPr>
          <a:lstStyle/>
          <a:p>
            <a:pPr marL="0" indent="0">
              <a:buNone/>
            </a:pPr>
            <a:r>
              <a:rPr lang="en-GB" sz="4000" dirty="0">
                <a:latin typeface="Sassoon Penpals" panose="02000400000000000000" pitchFamily="50" charset="0"/>
              </a:rPr>
              <a:t>It is the class assembly and Rosa has a leading part. She is feeling nervous.</a:t>
            </a:r>
          </a:p>
          <a:p>
            <a:pPr marL="0" indent="0">
              <a:buNone/>
            </a:pPr>
            <a:r>
              <a:rPr lang="en-GB" sz="4000" dirty="0">
                <a:latin typeface="Sassoon Penpals" panose="02000400000000000000" pitchFamily="50" charset="0"/>
              </a:rPr>
              <a:t>Does she: </a:t>
            </a:r>
          </a:p>
          <a:p>
            <a:pPr marL="514350" indent="-514350">
              <a:buAutoNum type="alphaLcParenBoth"/>
            </a:pPr>
            <a:r>
              <a:rPr lang="en-GB" sz="4000" dirty="0">
                <a:latin typeface="Sassoon Penpals" panose="02000400000000000000" pitchFamily="50" charset="0"/>
              </a:rPr>
              <a:t>Ask the teacher to change her part </a:t>
            </a:r>
          </a:p>
          <a:p>
            <a:pPr marL="514350" indent="-514350">
              <a:buAutoNum type="alphaLcParenBoth"/>
            </a:pPr>
            <a:r>
              <a:rPr lang="en-GB" sz="4000" dirty="0">
                <a:latin typeface="Sassoon Penpals" panose="02000400000000000000" pitchFamily="50" charset="0"/>
              </a:rPr>
              <a:t>Rehearse every day until she knows it inside out </a:t>
            </a:r>
          </a:p>
          <a:p>
            <a:pPr marL="514350" indent="-514350">
              <a:buAutoNum type="alphaLcParenBoth"/>
            </a:pPr>
            <a:r>
              <a:rPr lang="en-GB" sz="4000" dirty="0">
                <a:latin typeface="Sassoon Penpals" panose="02000400000000000000" pitchFamily="50" charset="0"/>
              </a:rPr>
              <a:t>Remind herself not to worry and that it will all be okay on the night </a:t>
            </a:r>
          </a:p>
        </p:txBody>
      </p:sp>
    </p:spTree>
    <p:extLst>
      <p:ext uri="{BB962C8B-B14F-4D97-AF65-F5344CB8AC3E}">
        <p14:creationId xmlns:p14="http://schemas.microsoft.com/office/powerpoint/2010/main" val="2088935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5D74-90C7-40EF-9965-FEAF0C1AB6C1}"/>
              </a:ext>
            </a:extLst>
          </p:cNvPr>
          <p:cNvSpPr>
            <a:spLocks noGrp="1"/>
          </p:cNvSpPr>
          <p:nvPr>
            <p:ph type="title"/>
          </p:nvPr>
        </p:nvSpPr>
        <p:spPr>
          <a:xfrm>
            <a:off x="838200" y="365126"/>
            <a:ext cx="10515600" cy="203046"/>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9C7E2B7-A1C3-4F94-9F03-86C083C978BC}"/>
              </a:ext>
            </a:extLst>
          </p:cNvPr>
          <p:cNvSpPr>
            <a:spLocks noGrp="1"/>
          </p:cNvSpPr>
          <p:nvPr>
            <p:ph idx="1"/>
          </p:nvPr>
        </p:nvSpPr>
        <p:spPr>
          <a:xfrm>
            <a:off x="838200" y="674703"/>
            <a:ext cx="10515600" cy="5502261"/>
          </a:xfrm>
        </p:spPr>
        <p:txBody>
          <a:bodyPr>
            <a:normAutofit/>
          </a:bodyPr>
          <a:lstStyle/>
          <a:p>
            <a:pPr marL="0" indent="0">
              <a:buNone/>
            </a:pPr>
            <a:r>
              <a:rPr lang="en-GB" sz="3200" dirty="0">
                <a:latin typeface="Sassoon Penpals" panose="02000400000000000000" pitchFamily="50" charset="0"/>
              </a:rPr>
              <a:t>Amir scores an own goal at playtime and the team is annoyed at him. Does he: </a:t>
            </a:r>
          </a:p>
          <a:p>
            <a:pPr marL="514350" indent="-514350">
              <a:buAutoNum type="alphaLcParenBoth"/>
            </a:pPr>
            <a:r>
              <a:rPr lang="en-GB" sz="3200" dirty="0">
                <a:latin typeface="Sassoon Penpals" panose="02000400000000000000" pitchFamily="50" charset="0"/>
              </a:rPr>
              <a:t>Leave the game </a:t>
            </a:r>
          </a:p>
          <a:p>
            <a:pPr marL="514350" indent="-514350">
              <a:buAutoNum type="alphaLcParenBoth"/>
            </a:pPr>
            <a:r>
              <a:rPr lang="en-GB" sz="3200" dirty="0">
                <a:latin typeface="Sassoon Penpals" panose="02000400000000000000" pitchFamily="50" charset="0"/>
              </a:rPr>
              <a:t>Keep playing and try his best because everyone makes mistakes </a:t>
            </a:r>
          </a:p>
          <a:p>
            <a:pPr marL="514350" indent="-514350">
              <a:buAutoNum type="alphaLcParenBoth"/>
            </a:pPr>
            <a:r>
              <a:rPr lang="en-GB" sz="3200" dirty="0">
                <a:latin typeface="Sassoon Penpals" panose="02000400000000000000" pitchFamily="50" charset="0"/>
              </a:rPr>
              <a:t>Offer to play in goal instead </a:t>
            </a:r>
          </a:p>
          <a:p>
            <a:pPr marL="514350" indent="-514350">
              <a:buAutoNum type="alphaLcParenBoth" startAt="4"/>
            </a:pPr>
            <a:r>
              <a:rPr lang="en-GB" sz="3200" dirty="0">
                <a:latin typeface="Sassoon Penpals" panose="02000400000000000000" pitchFamily="50" charset="0"/>
              </a:rPr>
              <a:t>Have an argument with his team. Tell his parents that his team argued with him and ask his parents to speak to his teacher at school.</a:t>
            </a:r>
          </a:p>
        </p:txBody>
      </p:sp>
      <p:pic>
        <p:nvPicPr>
          <p:cNvPr id="4" name="Picture 3" descr="Why Do Some People Call Football “Soccer”? | Britannica">
            <a:extLst>
              <a:ext uri="{FF2B5EF4-FFF2-40B4-BE49-F238E27FC236}">
                <a16:creationId xmlns:a16="http://schemas.microsoft.com/office/drawing/2014/main" id="{A301A465-6319-414A-80DD-C8BE923650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4549" y="4294899"/>
            <a:ext cx="3071674" cy="2121763"/>
          </a:xfrm>
          <a:prstGeom prst="rect">
            <a:avLst/>
          </a:prstGeom>
          <a:noFill/>
          <a:ln>
            <a:noFill/>
          </a:ln>
        </p:spPr>
      </p:pic>
    </p:spTree>
    <p:extLst>
      <p:ext uri="{BB962C8B-B14F-4D97-AF65-F5344CB8AC3E}">
        <p14:creationId xmlns:p14="http://schemas.microsoft.com/office/powerpoint/2010/main" val="2282642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58B8-A5FE-4592-94DF-078079E3EC11}"/>
              </a:ext>
            </a:extLst>
          </p:cNvPr>
          <p:cNvSpPr>
            <a:spLocks noGrp="1"/>
          </p:cNvSpPr>
          <p:nvPr>
            <p:ph type="title"/>
          </p:nvPr>
        </p:nvSpPr>
        <p:spPr>
          <a:xfrm>
            <a:off x="838200" y="365125"/>
            <a:ext cx="10515600" cy="220801"/>
          </a:xfrm>
        </p:spPr>
        <p:txBody>
          <a:bodyPr>
            <a:normAutofit fontScale="90000"/>
          </a:bodyPr>
          <a:lstStyle/>
          <a:p>
            <a:endParaRPr lang="en-GB"/>
          </a:p>
        </p:txBody>
      </p:sp>
      <p:sp>
        <p:nvSpPr>
          <p:cNvPr id="3" name="Content Placeholder 2">
            <a:extLst>
              <a:ext uri="{FF2B5EF4-FFF2-40B4-BE49-F238E27FC236}">
                <a16:creationId xmlns:a16="http://schemas.microsoft.com/office/drawing/2014/main" id="{195B7FAC-1E55-4892-BD1B-A48D77190E48}"/>
              </a:ext>
            </a:extLst>
          </p:cNvPr>
          <p:cNvSpPr>
            <a:spLocks noGrp="1"/>
          </p:cNvSpPr>
          <p:nvPr>
            <p:ph idx="1"/>
          </p:nvPr>
        </p:nvSpPr>
        <p:spPr>
          <a:xfrm>
            <a:off x="838200" y="852256"/>
            <a:ext cx="10515600" cy="5324707"/>
          </a:xfrm>
        </p:spPr>
        <p:txBody>
          <a:bodyPr>
            <a:normAutofit/>
          </a:bodyPr>
          <a:lstStyle/>
          <a:p>
            <a:pPr marL="0" indent="0">
              <a:buNone/>
            </a:pPr>
            <a:r>
              <a:rPr lang="en-GB" sz="4000" dirty="0">
                <a:latin typeface="Sassoon Penpals" panose="02000400000000000000" pitchFamily="50" charset="0"/>
              </a:rPr>
              <a:t>Irfan is losing in a computer game against a friend. </a:t>
            </a:r>
          </a:p>
          <a:p>
            <a:pPr marL="0" indent="0">
              <a:buNone/>
            </a:pPr>
            <a:r>
              <a:rPr lang="en-GB" sz="4000" dirty="0">
                <a:latin typeface="Sassoon Penpals" panose="02000400000000000000" pitchFamily="50" charset="0"/>
              </a:rPr>
              <a:t>Does he: </a:t>
            </a:r>
          </a:p>
          <a:p>
            <a:pPr marL="514350" indent="-514350">
              <a:buAutoNum type="alphaLcParenBoth"/>
            </a:pPr>
            <a:r>
              <a:rPr lang="en-GB" sz="4000" dirty="0">
                <a:latin typeface="Sassoon Penpals" panose="02000400000000000000" pitchFamily="50" charset="0"/>
              </a:rPr>
              <a:t>Give up and only play against people he can beat next time </a:t>
            </a:r>
          </a:p>
          <a:p>
            <a:pPr marL="514350" indent="-514350">
              <a:buAutoNum type="alphaLcParenBoth"/>
            </a:pPr>
            <a:r>
              <a:rPr lang="en-GB" sz="4000" dirty="0">
                <a:latin typeface="Sassoon Penpals" panose="02000400000000000000" pitchFamily="50" charset="0"/>
              </a:rPr>
              <a:t>Have a rematch but as k his friend to share some of their tips for playing better </a:t>
            </a:r>
          </a:p>
          <a:p>
            <a:pPr marL="514350" indent="-514350">
              <a:buAutoNum type="alphaLcParenBoth"/>
            </a:pPr>
            <a:r>
              <a:rPr lang="en-GB" sz="4000" dirty="0">
                <a:latin typeface="Sassoon Penpals" panose="02000400000000000000" pitchFamily="50" charset="0"/>
              </a:rPr>
              <a:t>Play by himself to practise </a:t>
            </a:r>
          </a:p>
        </p:txBody>
      </p:sp>
    </p:spTree>
    <p:extLst>
      <p:ext uri="{BB962C8B-B14F-4D97-AF65-F5344CB8AC3E}">
        <p14:creationId xmlns:p14="http://schemas.microsoft.com/office/powerpoint/2010/main" val="1847260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DF63-6172-4950-8468-B72ED1E9EB36}"/>
              </a:ext>
            </a:extLst>
          </p:cNvPr>
          <p:cNvSpPr>
            <a:spLocks noGrp="1"/>
          </p:cNvSpPr>
          <p:nvPr>
            <p:ph type="title"/>
          </p:nvPr>
        </p:nvSpPr>
        <p:spPr>
          <a:xfrm>
            <a:off x="838200" y="365126"/>
            <a:ext cx="10515600" cy="315912"/>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F1AF4E30-A18A-420D-8912-67AA018548B8}"/>
              </a:ext>
            </a:extLst>
          </p:cNvPr>
          <p:cNvSpPr>
            <a:spLocks noGrp="1"/>
          </p:cNvSpPr>
          <p:nvPr>
            <p:ph idx="1"/>
          </p:nvPr>
        </p:nvSpPr>
        <p:spPr>
          <a:xfrm>
            <a:off x="838200" y="923278"/>
            <a:ext cx="10515600" cy="5253685"/>
          </a:xfrm>
        </p:spPr>
        <p:txBody>
          <a:bodyPr>
            <a:normAutofit/>
          </a:bodyPr>
          <a:lstStyle/>
          <a:p>
            <a:pPr marL="0" indent="0">
              <a:buNone/>
            </a:pPr>
            <a:r>
              <a:rPr lang="en-GB" sz="4000" dirty="0">
                <a:latin typeface="Sassoon Penpals" panose="02000400000000000000" pitchFamily="50" charset="0"/>
              </a:rPr>
              <a:t>Think about a time when something went wrong for you.</a:t>
            </a:r>
          </a:p>
          <a:p>
            <a:pPr marL="0" indent="0">
              <a:buNone/>
            </a:pPr>
            <a:r>
              <a:rPr lang="en-GB" sz="4000" dirty="0">
                <a:latin typeface="Sassoon Penpals" panose="02000400000000000000" pitchFamily="50" charset="0"/>
              </a:rPr>
              <a:t>What happened?</a:t>
            </a:r>
          </a:p>
          <a:p>
            <a:pPr marL="0" indent="0">
              <a:buNone/>
            </a:pPr>
            <a:r>
              <a:rPr lang="en-GB" sz="4000" dirty="0">
                <a:latin typeface="Sassoon Penpals" panose="02000400000000000000" pitchFamily="50" charset="0"/>
              </a:rPr>
              <a:t>How did you feel?</a:t>
            </a:r>
          </a:p>
          <a:p>
            <a:pPr marL="0" indent="0">
              <a:buNone/>
            </a:pPr>
            <a:r>
              <a:rPr lang="en-GB" sz="4000" dirty="0">
                <a:latin typeface="Sassoon Penpals" panose="02000400000000000000" pitchFamily="50" charset="0"/>
              </a:rPr>
              <a:t>What did you do?</a:t>
            </a:r>
          </a:p>
          <a:p>
            <a:pPr marL="0" indent="0">
              <a:buNone/>
            </a:pPr>
            <a:r>
              <a:rPr lang="en-GB" sz="4000" dirty="0">
                <a:latin typeface="Sassoon Penpals" panose="02000400000000000000" pitchFamily="50" charset="0"/>
              </a:rPr>
              <a:t>Were you resilient?</a:t>
            </a:r>
          </a:p>
          <a:p>
            <a:pPr marL="0" indent="0">
              <a:buNone/>
            </a:pPr>
            <a:endParaRPr lang="en-GB" sz="4000" dirty="0">
              <a:latin typeface="Sassoon Penpals" panose="02000400000000000000" pitchFamily="50" charset="0"/>
            </a:endParaRPr>
          </a:p>
          <a:p>
            <a:pPr marL="0" indent="0">
              <a:buNone/>
            </a:pPr>
            <a:r>
              <a:rPr lang="en-GB" sz="4000" dirty="0">
                <a:latin typeface="Sassoon Penpals" panose="02000400000000000000" pitchFamily="50" charset="0"/>
              </a:rPr>
              <a:t>Was Pip resilient? </a:t>
            </a:r>
          </a:p>
        </p:txBody>
      </p:sp>
      <p:pic>
        <p:nvPicPr>
          <p:cNvPr id="4" name="Picture 3">
            <a:extLst>
              <a:ext uri="{FF2B5EF4-FFF2-40B4-BE49-F238E27FC236}">
                <a16:creationId xmlns:a16="http://schemas.microsoft.com/office/drawing/2014/main" id="{4C892B19-FF22-4C0B-A9CF-0EFEB2333242}"/>
              </a:ext>
            </a:extLst>
          </p:cNvPr>
          <p:cNvPicPr>
            <a:picLocks noChangeAspect="1"/>
          </p:cNvPicPr>
          <p:nvPr/>
        </p:nvPicPr>
        <p:blipFill>
          <a:blip r:embed="rId2"/>
          <a:stretch>
            <a:fillRect/>
          </a:stretch>
        </p:blipFill>
        <p:spPr>
          <a:xfrm>
            <a:off x="4543075" y="2976862"/>
            <a:ext cx="6810725" cy="3442341"/>
          </a:xfrm>
          <a:prstGeom prst="rect">
            <a:avLst/>
          </a:prstGeom>
        </p:spPr>
      </p:pic>
    </p:spTree>
    <p:extLst>
      <p:ext uri="{BB962C8B-B14F-4D97-AF65-F5344CB8AC3E}">
        <p14:creationId xmlns:p14="http://schemas.microsoft.com/office/powerpoint/2010/main" val="836734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y Questions Images – Browse 4,576 Stock Photos, Vectors, and Video |  Adobe Stock">
            <a:extLst>
              <a:ext uri="{FF2B5EF4-FFF2-40B4-BE49-F238E27FC236}">
                <a16:creationId xmlns:a16="http://schemas.microsoft.com/office/drawing/2014/main" id="{82777C79-36F2-4706-8625-3E237F480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5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A239-5A86-4453-9A81-28EB00DCE56E}"/>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p>
        </p:txBody>
      </p:sp>
      <p:pic>
        <p:nvPicPr>
          <p:cNvPr id="4" name="Content Placeholder 3">
            <a:extLst>
              <a:ext uri="{FF2B5EF4-FFF2-40B4-BE49-F238E27FC236}">
                <a16:creationId xmlns:a16="http://schemas.microsoft.com/office/drawing/2014/main" id="{B7F094CE-935B-47BB-BB1E-4FDD1210B1EF}"/>
              </a:ext>
            </a:extLst>
          </p:cNvPr>
          <p:cNvPicPr>
            <a:picLocks noGrp="1" noChangeAspect="1"/>
          </p:cNvPicPr>
          <p:nvPr>
            <p:ph idx="1"/>
          </p:nvPr>
        </p:nvPicPr>
        <p:blipFill>
          <a:blip r:embed="rId2"/>
          <a:stretch>
            <a:fillRect/>
          </a:stretch>
        </p:blipFill>
        <p:spPr>
          <a:xfrm>
            <a:off x="3699284" y="1690688"/>
            <a:ext cx="4885645" cy="4710112"/>
          </a:xfrm>
          <a:prstGeom prst="rect">
            <a:avLst/>
          </a:prstGeom>
        </p:spPr>
      </p:pic>
    </p:spTree>
    <p:extLst>
      <p:ext uri="{BB962C8B-B14F-4D97-AF65-F5344CB8AC3E}">
        <p14:creationId xmlns:p14="http://schemas.microsoft.com/office/powerpoint/2010/main" val="388683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0605-679E-44DB-AD56-6EB3B2133277}"/>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endParaRPr lang="en-GB" dirty="0"/>
          </a:p>
        </p:txBody>
      </p:sp>
      <p:pic>
        <p:nvPicPr>
          <p:cNvPr id="4" name="Content Placeholder 3">
            <a:extLst>
              <a:ext uri="{FF2B5EF4-FFF2-40B4-BE49-F238E27FC236}">
                <a16:creationId xmlns:a16="http://schemas.microsoft.com/office/drawing/2014/main" id="{8795A71E-69BA-4AD7-9D3B-5D85AA34FACD}"/>
              </a:ext>
            </a:extLst>
          </p:cNvPr>
          <p:cNvPicPr>
            <a:picLocks noGrp="1" noChangeAspect="1"/>
          </p:cNvPicPr>
          <p:nvPr>
            <p:ph idx="1"/>
          </p:nvPr>
        </p:nvPicPr>
        <p:blipFill>
          <a:blip r:embed="rId2"/>
          <a:stretch>
            <a:fillRect/>
          </a:stretch>
        </p:blipFill>
        <p:spPr>
          <a:xfrm>
            <a:off x="3724767" y="2119256"/>
            <a:ext cx="4461951" cy="3851237"/>
          </a:xfrm>
          <a:prstGeom prst="rect">
            <a:avLst/>
          </a:prstGeom>
        </p:spPr>
      </p:pic>
    </p:spTree>
    <p:extLst>
      <p:ext uri="{BB962C8B-B14F-4D97-AF65-F5344CB8AC3E}">
        <p14:creationId xmlns:p14="http://schemas.microsoft.com/office/powerpoint/2010/main" val="126809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3308-1614-490E-BBED-1014BB008468}"/>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endParaRPr lang="en-GB" dirty="0"/>
          </a:p>
        </p:txBody>
      </p:sp>
      <p:pic>
        <p:nvPicPr>
          <p:cNvPr id="4" name="Content Placeholder 3">
            <a:extLst>
              <a:ext uri="{FF2B5EF4-FFF2-40B4-BE49-F238E27FC236}">
                <a16:creationId xmlns:a16="http://schemas.microsoft.com/office/drawing/2014/main" id="{9007CAA1-CFB5-4B0D-97B9-D7350D06C0BE}"/>
              </a:ext>
            </a:extLst>
          </p:cNvPr>
          <p:cNvPicPr>
            <a:picLocks noGrp="1" noChangeAspect="1"/>
          </p:cNvPicPr>
          <p:nvPr>
            <p:ph idx="1"/>
          </p:nvPr>
        </p:nvPicPr>
        <p:blipFill>
          <a:blip r:embed="rId2"/>
          <a:stretch>
            <a:fillRect/>
          </a:stretch>
        </p:blipFill>
        <p:spPr>
          <a:xfrm>
            <a:off x="4002239" y="2043953"/>
            <a:ext cx="4407342" cy="4120179"/>
          </a:xfrm>
          <a:prstGeom prst="rect">
            <a:avLst/>
          </a:prstGeom>
        </p:spPr>
      </p:pic>
    </p:spTree>
    <p:extLst>
      <p:ext uri="{BB962C8B-B14F-4D97-AF65-F5344CB8AC3E}">
        <p14:creationId xmlns:p14="http://schemas.microsoft.com/office/powerpoint/2010/main" val="364827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B3E1-EF5A-4711-8BE5-89F69AFA8CF4}"/>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endParaRPr lang="en-GB" dirty="0"/>
          </a:p>
        </p:txBody>
      </p:sp>
      <p:pic>
        <p:nvPicPr>
          <p:cNvPr id="4" name="Content Placeholder 3">
            <a:extLst>
              <a:ext uri="{FF2B5EF4-FFF2-40B4-BE49-F238E27FC236}">
                <a16:creationId xmlns:a16="http://schemas.microsoft.com/office/drawing/2014/main" id="{089FC36D-19CB-4AB0-A10D-15B0487006BB}"/>
              </a:ext>
            </a:extLst>
          </p:cNvPr>
          <p:cNvPicPr>
            <a:picLocks noGrp="1" noChangeAspect="1"/>
          </p:cNvPicPr>
          <p:nvPr>
            <p:ph idx="1"/>
          </p:nvPr>
        </p:nvPicPr>
        <p:blipFill>
          <a:blip r:embed="rId2"/>
          <a:stretch>
            <a:fillRect/>
          </a:stretch>
        </p:blipFill>
        <p:spPr>
          <a:xfrm>
            <a:off x="3939872" y="2097741"/>
            <a:ext cx="4618128" cy="4077148"/>
          </a:xfrm>
          <a:prstGeom prst="rect">
            <a:avLst/>
          </a:prstGeom>
        </p:spPr>
      </p:pic>
    </p:spTree>
    <p:extLst>
      <p:ext uri="{BB962C8B-B14F-4D97-AF65-F5344CB8AC3E}">
        <p14:creationId xmlns:p14="http://schemas.microsoft.com/office/powerpoint/2010/main" val="23027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CABF-73DF-40AB-A7F1-7EA2785757E0}"/>
              </a:ext>
            </a:extLst>
          </p:cNvPr>
          <p:cNvSpPr>
            <a:spLocks noGrp="1"/>
          </p:cNvSpPr>
          <p:nvPr>
            <p:ph type="title"/>
          </p:nvPr>
        </p:nvSpPr>
        <p:spPr/>
        <p:txBody>
          <a:bodyPr/>
          <a:lstStyle/>
          <a:p>
            <a:r>
              <a:rPr lang="en-GB" b="1" dirty="0">
                <a:solidFill>
                  <a:srgbClr val="7030A0"/>
                </a:solidFill>
                <a:latin typeface="Gill Sans MT" panose="020B0502020104020203" pitchFamily="34" charset="0"/>
              </a:rPr>
              <a:t>A resilient child is…</a:t>
            </a:r>
            <a:endParaRPr lang="en-GB" dirty="0"/>
          </a:p>
        </p:txBody>
      </p:sp>
      <p:pic>
        <p:nvPicPr>
          <p:cNvPr id="4" name="Content Placeholder 3">
            <a:extLst>
              <a:ext uri="{FF2B5EF4-FFF2-40B4-BE49-F238E27FC236}">
                <a16:creationId xmlns:a16="http://schemas.microsoft.com/office/drawing/2014/main" id="{2544E963-C045-4755-B744-7AC3DB5C22D9}"/>
              </a:ext>
            </a:extLst>
          </p:cNvPr>
          <p:cNvPicPr>
            <a:picLocks noGrp="1" noChangeAspect="1"/>
          </p:cNvPicPr>
          <p:nvPr>
            <p:ph idx="1"/>
          </p:nvPr>
        </p:nvPicPr>
        <p:blipFill>
          <a:blip r:embed="rId2"/>
          <a:stretch>
            <a:fillRect/>
          </a:stretch>
        </p:blipFill>
        <p:spPr>
          <a:xfrm>
            <a:off x="4226333" y="2054711"/>
            <a:ext cx="4262797" cy="4438164"/>
          </a:xfrm>
          <a:prstGeom prst="rect">
            <a:avLst/>
          </a:prstGeom>
        </p:spPr>
      </p:pic>
    </p:spTree>
    <p:extLst>
      <p:ext uri="{BB962C8B-B14F-4D97-AF65-F5344CB8AC3E}">
        <p14:creationId xmlns:p14="http://schemas.microsoft.com/office/powerpoint/2010/main" val="22678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1241</Words>
  <Application>Microsoft Office PowerPoint</Application>
  <PresentationFormat>Widescreen</PresentationFormat>
  <Paragraphs>97</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Gill Sans MT</vt:lpstr>
      <vt:lpstr>Sassoon Penpals</vt:lpstr>
      <vt:lpstr>Office Theme</vt:lpstr>
      <vt:lpstr>Resilience</vt:lpstr>
      <vt:lpstr>PowerPoint Presentation</vt:lpstr>
      <vt:lpstr>PowerPoint Presentation</vt:lpstr>
      <vt:lpstr>PowerPoint Presentation</vt:lpstr>
      <vt:lpstr>A resilient child is…</vt:lpstr>
      <vt:lpstr>A resilient child is…</vt:lpstr>
      <vt:lpstr>A resilient child is…</vt:lpstr>
      <vt:lpstr>A resilient child is…</vt:lpstr>
      <vt:lpstr>A resilient child is…</vt:lpstr>
      <vt:lpstr>A resilient child is…</vt:lpstr>
      <vt:lpstr>PowerPoint Presentation</vt:lpstr>
      <vt:lpstr>PowerPoint Presentation</vt:lpstr>
      <vt:lpstr>They have limited experiences when dealing with difficulties, set backs and small conflicts</vt:lpstr>
      <vt:lpstr>What happens when children do not have resilience?</vt:lpstr>
      <vt:lpstr>PowerPoint Presentation</vt:lpstr>
      <vt:lpstr>How can you help your child?</vt:lpstr>
      <vt:lpstr>PowerPoint Presentation</vt:lpstr>
      <vt:lpstr>Build positive relationships</vt:lpstr>
      <vt:lpstr>Build Emotional Awareness</vt:lpstr>
      <vt:lpstr>PowerPoint Presentation</vt:lpstr>
      <vt:lpstr>Let your children feel a range of emotions</vt:lpstr>
      <vt:lpstr>Build Independence</vt:lpstr>
      <vt:lpstr>PowerPoint Presentation</vt:lpstr>
      <vt:lpstr>Build problem-solving skills</vt:lpstr>
      <vt:lpstr>PowerPoint Presentation</vt:lpstr>
      <vt:lpstr>Let them fail or lose!</vt:lpstr>
      <vt:lpstr>How are we helping the children to develop their resilience at school?</vt:lpstr>
      <vt:lpstr>PowerPoint Presentation</vt:lpstr>
      <vt:lpstr>PowerPoint Presentation</vt:lpstr>
      <vt:lpstr>PowerPoint Presentation</vt:lpstr>
      <vt:lpstr>Restorative Approach</vt:lpstr>
      <vt:lpstr>Mrs Puzey’s Resilience sessions</vt:lpstr>
      <vt:lpstr>Resilience builds confidence and helps children feel more capable next time a problem comes up</vt:lpstr>
      <vt:lpstr>Resilience sessions</vt:lpstr>
      <vt:lpstr>Growth Mindset</vt:lpstr>
      <vt:lpstr>Growth Mindset</vt:lpstr>
      <vt:lpstr>Fixed Mindset</vt:lpstr>
      <vt:lpstr>Fixed Mindset       Growth Mindset </vt:lpstr>
      <vt:lpstr>PowerPoint Presentation</vt:lpstr>
      <vt:lpstr> A person with a growth mindset: </vt:lpstr>
      <vt:lpstr>Assemblies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dc:title>
  <dc:creator>User</dc:creator>
  <cp:lastModifiedBy>User</cp:lastModifiedBy>
  <cp:revision>29</cp:revision>
  <dcterms:created xsi:type="dcterms:W3CDTF">2024-01-22T11:14:57Z</dcterms:created>
  <dcterms:modified xsi:type="dcterms:W3CDTF">2024-03-03T20:58:45Z</dcterms:modified>
</cp:coreProperties>
</file>