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P4vTQhfeNn7/9JW+KuIVhxHep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c695a11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c695a11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c695a114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fc695a114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c695a114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fc695a114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fc695a114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fc695a114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c695a11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fc695a11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e86543e11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e86543e116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e86543e11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e86543e11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e86543e11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1e86543e11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c695a11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c695a11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fc695a114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fc695a114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fc695a114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fc695a114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e86543e116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e86543e116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fc695a114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fc695a114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e86543e116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e86543e116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712d66a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712d66a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712d66a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712d66a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4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4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4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4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" name="Google Shape;30;p4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4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5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5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5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5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5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5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5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5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52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4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4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44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4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44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3" name="Google Shape;63;p45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4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4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4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4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4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4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4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4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4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4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46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4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48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48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4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4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4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4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4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4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4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4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49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4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4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5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5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5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5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5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5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5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5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5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○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•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50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4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4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4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4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4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15;p4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9512" y="2780928"/>
            <a:ext cx="8784976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National Tests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2024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4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13</a:t>
            </a:r>
            <a:r>
              <a:rPr lang="en-GB" sz="4400" baseline="30000"/>
              <a:t>th</a:t>
            </a:r>
            <a:r>
              <a:rPr lang="en-GB" sz="4400"/>
              <a:t> – 17</a:t>
            </a:r>
            <a:r>
              <a:rPr lang="en-GB" sz="4400" baseline="30000"/>
              <a:t>th</a:t>
            </a:r>
            <a:r>
              <a:rPr lang="en-GB" sz="4400"/>
              <a:t> May</a:t>
            </a:r>
            <a:endParaRPr sz="4400"/>
          </a:p>
        </p:txBody>
      </p:sp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</a:pPr>
            <a:r>
              <a:rPr lang="en-GB" sz="5400"/>
              <a:t>Year 6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1 – ARITHMETIC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2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3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All papers require a good understanding of number and calculation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Georgia"/>
              <a:buNone/>
            </a:pPr>
            <a:r>
              <a:rPr lang="en-GB" sz="8800"/>
              <a:t>The Papers</a:t>
            </a:r>
            <a:endParaRPr sz="8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4000"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calculating with four operations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Every question has space for working out and an answer box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However, not every question needs written working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More than one mark-a-minute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3600"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22200" t="11553" r="24923" b="48191"/>
          <a:stretch/>
        </p:blipFill>
        <p:spPr>
          <a:xfrm>
            <a:off x="323527" y="1556792"/>
            <a:ext cx="824332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323527" y="5229200"/>
            <a:ext cx="84249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Relatively simple question to start with. This is a good demonstration of the type of question that you wouldn’t necessarily need to do written working for.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l="23649" t="42045" r="23475" b="12698"/>
          <a:stretch/>
        </p:blipFill>
        <p:spPr>
          <a:xfrm>
            <a:off x="323528" y="1628800"/>
            <a:ext cx="823026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302243" y="5646439"/>
            <a:ext cx="8518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of the two-mark questions are either long multiplication or division.</a:t>
            </a: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302243" y="5191142"/>
            <a:ext cx="8518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 l="23203" t="33712" r="23361" b="25593"/>
          <a:stretch/>
        </p:blipFill>
        <p:spPr>
          <a:xfrm>
            <a:off x="332264" y="1556791"/>
            <a:ext cx="8488208" cy="36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 sz="400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50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problem-solving, but good understanding of calculating is needed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Multi-stage problems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equipment may be used (ruler, protractor and mirror – tracing paper is no longer permitted)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Children must read questions carefully, decide which operation(s) is/are applicable and then carry out their working carefully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questions require a written answer to explain if a given person’s thinking is correct and why/why not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There is no difference, that I can see, between the two papers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Paper 2 &amp; 3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Papers 2 and 3 require the ability to read a question carefully and apply logic and reasoning to solve problems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62" name="Google Shape;26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323" t="26954" r="26488" b="27440"/>
          <a:stretch/>
        </p:blipFill>
        <p:spPr>
          <a:xfrm>
            <a:off x="356528" y="1556792"/>
            <a:ext cx="7239807" cy="369844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 txBox="1"/>
          <p:nvPr/>
        </p:nvSpPr>
        <p:spPr>
          <a:xfrm>
            <a:off x="323528" y="5373216"/>
            <a:ext cx="87129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Some questions are laid out in deliberately unfamiliar ways; the maths being tested here is 237 + 20 = ___ . It is more a test of careful reading and reasoning.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69" name="Google Shape;26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328" t="32050" r="24900" b="20069"/>
          <a:stretch/>
        </p:blipFill>
        <p:spPr>
          <a:xfrm>
            <a:off x="323528" y="1556791"/>
            <a:ext cx="7344816" cy="389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251520" y="55892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Classic two-step problems like this are not new, but again test </a:t>
            </a:r>
            <a:r>
              <a:rPr lang="en-GB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ability to read carefully and solve a problem.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76" name="Google Shape;27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965" t="24173" r="25242" b="17039"/>
          <a:stretch/>
        </p:blipFill>
        <p:spPr>
          <a:xfrm>
            <a:off x="179512" y="1484784"/>
            <a:ext cx="6696744" cy="4273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395536" y="5744585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question has two parts (this is part one), and each part requires you to read, understand and manipulate the formula.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452487" y="2720623"/>
            <a:ext cx="8474697" cy="343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 dirty="0">
                <a:solidFill>
                  <a:schemeClr val="tx1"/>
                </a:solidFill>
              </a:rPr>
              <a:t>They show a snapshot of where children are – an indicator  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 dirty="0">
                <a:solidFill>
                  <a:schemeClr val="tx1"/>
                </a:solidFill>
              </a:rPr>
              <a:t>They show progress from the end of KS1</a:t>
            </a:r>
            <a:endParaRPr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 dirty="0">
                <a:solidFill>
                  <a:schemeClr val="tx1"/>
                </a:solidFill>
              </a:rPr>
              <a:t>They Test all work covered in whole of KS2 not just Y6</a:t>
            </a:r>
            <a:endParaRPr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 dirty="0">
                <a:solidFill>
                  <a:schemeClr val="tx1"/>
                </a:solidFill>
              </a:rPr>
              <a:t> </a:t>
            </a:r>
            <a:endParaRPr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 dirty="0">
                <a:solidFill>
                  <a:schemeClr val="tx1"/>
                </a:solidFill>
              </a:rPr>
              <a:t>Information is passed on to secondary schools - used a basis for GCSE predictions.</a:t>
            </a:r>
            <a:endParaRPr dirty="0">
              <a:solidFill>
                <a:schemeClr val="tx1"/>
              </a:solidFill>
            </a:endParaRPr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dirty="0"/>
          </a:p>
        </p:txBody>
      </p:sp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Are The tests For?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395536" y="5744585"/>
            <a:ext cx="8568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is part two of the question.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 l="22756" t="32008" r="25481" b="23809"/>
          <a:stretch/>
        </p:blipFill>
        <p:spPr>
          <a:xfrm>
            <a:off x="251520" y="1484784"/>
            <a:ext cx="8552415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subTitle" idx="1"/>
          </p:nvPr>
        </p:nvSpPr>
        <p:spPr>
          <a:xfrm>
            <a:off x="685800" y="2819399"/>
            <a:ext cx="7772400" cy="33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Contains 3 texts of increasing demand.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4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Varying text types 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e.g: extract from a story, non-fiction account, poem.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Texts are not linked by theme.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1 hour (including reading time)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50 marks available.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Reading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301752" y="188536"/>
            <a:ext cx="8503920" cy="59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Text Types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Non Fiction                       Poetry                    Fiction</a:t>
            </a:r>
            <a:endParaRPr/>
          </a:p>
        </p:txBody>
      </p:sp>
      <p:pic>
        <p:nvPicPr>
          <p:cNvPr id="296" name="Google Shape;296;p22" descr="C:\Users\User\AppData\Local\Microsoft\Windows\INetCache\Content.MSO\A14D7777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282046"/>
            <a:ext cx="2846894" cy="443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 descr="C:\Users\User\AppData\Local\Microsoft\Windows\INetCache\Content.MSO\6A01F0FA.t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697" y="1659117"/>
            <a:ext cx="2535245" cy="381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C:\Users\User\AppData\Local\Microsoft\Windows\INetCache\Content.MSO\DAAB5318.tmp"/>
          <p:cNvPicPr preferRelativeResize="0"/>
          <p:nvPr/>
        </p:nvPicPr>
        <p:blipFill rotWithShape="1">
          <a:blip r:embed="rId5">
            <a:alphaModFix/>
          </a:blip>
          <a:srcRect t="22222" r="47939"/>
          <a:stretch/>
        </p:blipFill>
        <p:spPr>
          <a:xfrm>
            <a:off x="6133975" y="1282046"/>
            <a:ext cx="2865748" cy="407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Assessment: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Retrieval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Summarising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inferences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and justifying views on a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Predicting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comparisons within the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meaning of words and how meaning is enhanced through vocabulary choices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Answers</a:t>
            </a:r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Selected Answers </a:t>
            </a:r>
            <a:r>
              <a:rPr lang="en-GB"/>
              <a:t>– you do not write anything – circle an answer, tick boxes, underline answers, rank or order events,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</a:t>
            </a:r>
            <a:r>
              <a:rPr lang="en-GB"/>
              <a:t>– label, find and copy -  one word or phrase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Several Line Answers </a:t>
            </a:r>
            <a:r>
              <a:rPr lang="en-GB"/>
              <a:t>– Short constructed response  - a sentence or two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Longer Answers </a:t>
            </a:r>
            <a:r>
              <a:rPr lang="en-GB"/>
              <a:t>– Open ended response needed - a box to explain or give your opinion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fc695a1146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950" y="1745725"/>
            <a:ext cx="6676100" cy="39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fc695a1146_1_8"/>
          <p:cNvSpPr txBox="1"/>
          <p:nvPr/>
        </p:nvSpPr>
        <p:spPr>
          <a:xfrm>
            <a:off x="1313525" y="637225"/>
            <a:ext cx="691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eorgia"/>
                <a:ea typeface="Georgia"/>
                <a:cs typeface="Georgia"/>
                <a:sym typeface="Georgia"/>
              </a:rPr>
              <a:t>Questions from 2022:</a:t>
            </a:r>
            <a:endParaRPr sz="2500" b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1fc695a1146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75" y="498025"/>
            <a:ext cx="8058626" cy="54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1fc695a1146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550" y="804600"/>
            <a:ext cx="6596225" cy="4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1fc695a114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50" y="716325"/>
            <a:ext cx="7251099" cy="46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c695a1146_1_0"/>
          <p:cNvSpPr txBox="1">
            <a:spLocks noGrp="1"/>
          </p:cNvSpPr>
          <p:nvPr>
            <p:ph type="title" idx="4294967295"/>
          </p:nvPr>
        </p:nvSpPr>
        <p:spPr>
          <a:xfrm>
            <a:off x="4318725" y="410500"/>
            <a:ext cx="4602300" cy="60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2023</a:t>
            </a:r>
            <a:endParaRPr/>
          </a:p>
        </p:txBody>
      </p:sp>
      <p:pic>
        <p:nvPicPr>
          <p:cNvPr id="337" name="Google Shape;337;g1fc695a114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50" y="905825"/>
            <a:ext cx="3859350" cy="48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1fc695a1146_1_0"/>
          <p:cNvSpPr txBox="1"/>
          <p:nvPr/>
        </p:nvSpPr>
        <p:spPr>
          <a:xfrm>
            <a:off x="5451075" y="1545200"/>
            <a:ext cx="23376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Georgia"/>
                <a:ea typeface="Georgia"/>
                <a:cs typeface="Georgia"/>
                <a:sym typeface="Georgia"/>
              </a:rPr>
              <a:t>The infamous reading paper of 2023!</a:t>
            </a:r>
            <a:endParaRPr sz="3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Will Be Assessed And How?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Tests   English – Reading &amp; SPAG 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                Maths  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No tests in: 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    Science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    Writing</a:t>
            </a:r>
          </a:p>
          <a:p>
            <a:pPr marL="131445" lvl="0" indent="0">
              <a:buNone/>
            </a:pPr>
            <a:r>
              <a:rPr lang="en-GB" dirty="0"/>
              <a:t> </a:t>
            </a:r>
          </a:p>
          <a:p>
            <a:pPr marL="131445" lvl="0" indent="0">
              <a:buNone/>
            </a:pPr>
            <a:r>
              <a:rPr lang="en-GB" dirty="0"/>
              <a:t>BUT Teacher Assessment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1e86543e116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88" y="772050"/>
            <a:ext cx="8124825" cy="37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1e86543e116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00" y="731975"/>
            <a:ext cx="5533650" cy="16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e86543e116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075" y="3055525"/>
            <a:ext cx="5370500" cy="26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SPAG Paper</a:t>
            </a:r>
            <a:endParaRPr/>
          </a:p>
        </p:txBody>
      </p:sp>
      <p:sp>
        <p:nvSpPr>
          <p:cNvPr id="355" name="Google Shape;355;p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SPAG</a:t>
            </a:r>
            <a:r>
              <a:rPr lang="en-GB"/>
              <a:t> = Spelling Punctuation &amp; Grammar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Two parts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1: grammar &amp; punctuation (50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45 minutes for grammar paper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2: spelling (20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Approximately 15 minutes for the spelling paper (not strictly timed)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</a:t>
            </a:r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Grammatical terms/ word classes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Functions of sentences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Combining words, phrases and clauses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Verb forms, tenses and consistency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Punctuation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Vocabulary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Standard English and formality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Multiple choice or Selected response  </a:t>
            </a:r>
            <a:r>
              <a:rPr lang="en-GB"/>
              <a:t>- tick, circle, underline, add in punctuation, draw a line or ‘Identify the adjectives in the sentence below’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endParaRPr/>
          </a:p>
        </p:txBody>
      </p: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 b="37237"/>
          <a:stretch/>
        </p:blipFill>
        <p:spPr>
          <a:xfrm>
            <a:off x="301750" y="3027375"/>
            <a:ext cx="3654350" cy="32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 rotWithShape="1">
          <a:blip r:embed="rId3">
            <a:alphaModFix/>
          </a:blip>
          <a:srcRect t="61363"/>
          <a:stretch/>
        </p:blipFill>
        <p:spPr>
          <a:xfrm>
            <a:off x="4054450" y="3429000"/>
            <a:ext cx="4849101" cy="2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e86543e116_4_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75" name="Google Shape;375;g1e86543e116_4_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or Constructed response </a:t>
            </a:r>
            <a:r>
              <a:rPr lang="en-GB"/>
              <a:t>– write a word or phrase. ‘Correct/complete/rewrite the sentence below,’ or, ‘The sentence below has an apostrophe missing. Explain why it needs an apostrophe.’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g1e86543e11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00" y="3737775"/>
            <a:ext cx="6683800" cy="24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1fc695a1146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25" y="407075"/>
            <a:ext cx="6439600" cy="20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1fc695a1146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875" y="2206550"/>
            <a:ext cx="6864700" cy="4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1fc695a1146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25" y="607175"/>
            <a:ext cx="7233400" cy="5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1fc695a1146_2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38" y="461650"/>
            <a:ext cx="7996924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fc695a1146_2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50" y="2581725"/>
            <a:ext cx="7458325" cy="39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1e86543e116_4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2300"/>
            <a:ext cx="6382176" cy="29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e86543e116_4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88" y="3165450"/>
            <a:ext cx="7296826" cy="32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2286000" y="2690336"/>
            <a:ext cx="4572000" cy="34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PAPERS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Arithmetic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CALCULATORS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Spelling</a:t>
            </a:r>
            <a:endParaRPr/>
          </a:p>
        </p:txBody>
      </p:sp>
      <p:sp>
        <p:nvSpPr>
          <p:cNvPr id="405" name="Google Shape;405;p3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20 words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Lasts about 15-20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minutes</a:t>
            </a:r>
            <a:endParaRPr/>
          </a:p>
        </p:txBody>
      </p:sp>
      <p:pic>
        <p:nvPicPr>
          <p:cNvPr id="406" name="Google Shape;40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58" y="987552"/>
            <a:ext cx="4829453" cy="543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fc695a1146_2_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1fc695a1146_2_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g1fc695a1146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88" y="308250"/>
            <a:ext cx="7858125" cy="28925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4" name="Google Shape;414;g1fc695a1146_2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00" y="3304700"/>
            <a:ext cx="7858125" cy="29879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e86543e116_4_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1e86543e116_4_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g1e86543e116_4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00" y="228600"/>
            <a:ext cx="85248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1e86543e116_4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500" y="3429000"/>
            <a:ext cx="4471751" cy="30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 dirty="0"/>
              <a:t>Not tested all week   -    will be given a timetable of tests.  Practice but also relaxing activities in the afternoons.</a:t>
            </a:r>
            <a:endParaRPr dirty="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 dirty="0"/>
              <a:t> </a:t>
            </a:r>
            <a:endParaRPr dirty="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 dirty="0"/>
              <a:t>Breakfast at school 8.15am  provided by PTA      HPS staff supervise in the main hall</a:t>
            </a:r>
            <a:endParaRPr dirty="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dirty="0"/>
          </a:p>
        </p:txBody>
      </p:sp>
      <p:sp>
        <p:nvSpPr>
          <p:cNvPr id="428" name="Google Shape;428;p35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Happens In Test Week?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Is Reported To Parents?</a:t>
            </a:r>
            <a:endParaRPr/>
          </a:p>
        </p:txBody>
      </p:sp>
      <p:sp>
        <p:nvSpPr>
          <p:cNvPr id="434" name="Google Shape;434;p3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 b="1" u="sng" dirty="0"/>
              <a:t>Test Results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 dirty="0"/>
              <a:t>Reading, SPAG &amp; maths – A scaled score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 dirty="0"/>
              <a:t>100 is expected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 dirty="0"/>
              <a:t>110+ is Greater Depth</a:t>
            </a:r>
            <a:endParaRPr lang="en-GB" sz="1600" u="sng"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lang="en-GB" sz="1600" u="sng"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b="1" u="sng" dirty="0"/>
              <a:t>Teacher Assessments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 dirty="0"/>
              <a:t>Science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Have met</a:t>
            </a:r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Have not met the standard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 dirty="0"/>
              <a:t>For Writing children will be deemed to be:</a:t>
            </a:r>
            <a:endParaRPr sz="1600"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Not working towards the expected standard, 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Working towards the expected standard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Working at the expected standard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Working at greater depth within the expected standard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dirty="0"/>
              <a:t> 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                                          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Our HPS Approach</a:t>
            </a:r>
            <a:endParaRPr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 We provide a broad and balanced curriculum - even in Year 6.  Do not ‘teach to the test’.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  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Will do revision and practise - minimum stress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best for each child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Preparation – SATs style, time limits, practice papers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Special Arrangements</a:t>
            </a:r>
            <a:endParaRPr/>
          </a:p>
        </p:txBody>
      </p:sp>
      <p:sp>
        <p:nvSpPr>
          <p:cNvPr id="446" name="Google Shape;446;p3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The tests are for those children who are at the expected level or just below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Some children will not take the tests as they are operating below the level – their parents will be informed – the school’s decision is final.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Some children will have extra time, a reader, a scribe, be in a small group etc – this is decided by the school based on need and assessment.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Some children will do the tests in another room.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Next?</a:t>
            </a:r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endParaRPr lang="en-GB"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Teachers will discuss your child’s attitude and behaviour and homework commitment at the next parent evening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endParaRPr lang="en-GB"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dirty="0"/>
              <a:t>The March meeting will really delve into maths and English and areas that need further work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dirty="0"/>
              <a:t>            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How Can Parents Help?</a:t>
            </a:r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homework etc is done and handed in.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Be positive.  Encourage hard work but no stress!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multiplication tables to 12x12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number bonds to 10, 100, 1,000 etc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that children are reading regularly – different types of texts – talk to them about what they are reading.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Sensible bedtimes.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Good nutrition &amp; regular exercise.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Limit screen time.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800"/>
              <a:buFont typeface="Georgia"/>
              <a:buNone/>
            </a:pPr>
            <a:r>
              <a:rPr lang="en-GB" sz="4800"/>
              <a:t>3 Papers</a:t>
            </a:r>
            <a:endParaRPr sz="4800"/>
          </a:p>
        </p:txBody>
      </p:sp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1 – Arithmetic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marks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36 questions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30 minutes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2 and Paper 3 – Reasoning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35 marks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20 questions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minutes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FF0000"/>
                </a:solidFill>
              </a:rPr>
              <a:t>Total 110 marks in 110 minutes</a:t>
            </a:r>
            <a:endParaRPr sz="2800">
              <a:solidFill>
                <a:srgbClr val="FF0000"/>
              </a:solidFill>
            </a:endParaRPr>
          </a:p>
          <a:p>
            <a:pPr marL="548640" lvl="1" indent="-1498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PAPERS COVER ASPECTS OF THE CURRICULUM FROM YEAR 3 TO YEAR 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TESTS ARE VERY CHALLENGING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THREE TESTS AVERAGE OUT AT ONE MARK-A-MINUTE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251520" y="533400"/>
            <a:ext cx="87129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eorgia"/>
              <a:buNone/>
            </a:pPr>
            <a:r>
              <a:rPr lang="en-GB" sz="6000"/>
              <a:t>Difficulty and Coverage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Difficulty and Coverage</a:t>
            </a:r>
            <a:endParaRPr sz="4000"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 three tests cover objectives from Y3 – Y6 of the curriculum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Each test contains elements of all four year groups but not necessarily in order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8712d66a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50" y="2524100"/>
            <a:ext cx="8625100" cy="28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8712d66a3d_0_0"/>
          <p:cNvSpPr txBox="1">
            <a:spLocks noGrp="1"/>
          </p:cNvSpPr>
          <p:nvPr>
            <p:ph type="title"/>
          </p:nvPr>
        </p:nvSpPr>
        <p:spPr>
          <a:xfrm>
            <a:off x="304788" y="208825"/>
            <a:ext cx="85344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/>
              <a:t>Breakdown of questions comprising the tests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712d66a3d_1_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Breakdown of questions comprising the tests</a:t>
            </a:r>
            <a:endParaRPr/>
          </a:p>
        </p:txBody>
      </p:sp>
      <p:pic>
        <p:nvPicPr>
          <p:cNvPr id="211" name="Google Shape;211;g28712d66a3d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547525"/>
            <a:ext cx="8534400" cy="382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1234</Words>
  <Application>Microsoft Office PowerPoint</Application>
  <PresentationFormat>On-screen Show (4:3)</PresentationFormat>
  <Paragraphs>196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Georgia</vt:lpstr>
      <vt:lpstr>Noto Sans Symbols</vt:lpstr>
      <vt:lpstr>Civic</vt:lpstr>
      <vt:lpstr>Year 6</vt:lpstr>
      <vt:lpstr>What Are The tests For?</vt:lpstr>
      <vt:lpstr>What Will Be Assessed And How?</vt:lpstr>
      <vt:lpstr>Maths</vt:lpstr>
      <vt:lpstr>3 Papers</vt:lpstr>
      <vt:lpstr>Difficulty and Coverage</vt:lpstr>
      <vt:lpstr>Difficulty and Coverage</vt:lpstr>
      <vt:lpstr>Breakdown of questions comprising the tests</vt:lpstr>
      <vt:lpstr>Breakdown of questions comprising the tests</vt:lpstr>
      <vt:lpstr>The Papers</vt:lpstr>
      <vt:lpstr>Paper 1 – Arithmetic</vt:lpstr>
      <vt:lpstr>Paper 1 – Arithmetic</vt:lpstr>
      <vt:lpstr>Paper 1 – Arithmetic</vt:lpstr>
      <vt:lpstr>Paper 1 – Arithmetic</vt:lpstr>
      <vt:lpstr>Papers 2 and 3 – Reasoning</vt:lpstr>
      <vt:lpstr>Paper 2 &amp; 3</vt:lpstr>
      <vt:lpstr>Papers 2 and 3 – Reasoning</vt:lpstr>
      <vt:lpstr>Papers 2 and 3 – Reasoning</vt:lpstr>
      <vt:lpstr>Papers 2 and 3 – Reasoning</vt:lpstr>
      <vt:lpstr>Papers 2 and 3 – Reasoning</vt:lpstr>
      <vt:lpstr>Reading</vt:lpstr>
      <vt:lpstr>PowerPoint Presentation</vt:lpstr>
      <vt:lpstr>Areas Of Assessment:</vt:lpstr>
      <vt:lpstr>Types Of Answers</vt:lpstr>
      <vt:lpstr>PowerPoint Presentation</vt:lpstr>
      <vt:lpstr>PowerPoint Presentation</vt:lpstr>
      <vt:lpstr>PowerPoint Presentation</vt:lpstr>
      <vt:lpstr>PowerPoint Presentation</vt:lpstr>
      <vt:lpstr>2023</vt:lpstr>
      <vt:lpstr>PowerPoint Presentation</vt:lpstr>
      <vt:lpstr>PowerPoint Presentation</vt:lpstr>
      <vt:lpstr>SPAG Paper</vt:lpstr>
      <vt:lpstr>Areas Of Assessment</vt:lpstr>
      <vt:lpstr>Types Of Question</vt:lpstr>
      <vt:lpstr>Types Of Question</vt:lpstr>
      <vt:lpstr>PowerPoint Presentation</vt:lpstr>
      <vt:lpstr>PowerPoint Presentation</vt:lpstr>
      <vt:lpstr>PowerPoint Presentation</vt:lpstr>
      <vt:lpstr>PowerPoint Presentation</vt:lpstr>
      <vt:lpstr>Spelling</vt:lpstr>
      <vt:lpstr>PowerPoint Presentation</vt:lpstr>
      <vt:lpstr>PowerPoint Presentation</vt:lpstr>
      <vt:lpstr>What Happens In Test Week?</vt:lpstr>
      <vt:lpstr>What Is Reported To Parents?</vt:lpstr>
      <vt:lpstr>Our HPS Approach</vt:lpstr>
      <vt:lpstr>Special Arrangements</vt:lpstr>
      <vt:lpstr>What Next?</vt:lpstr>
      <vt:lpstr>How Can Parents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Dominic Carini</dc:creator>
  <cp:lastModifiedBy>User</cp:lastModifiedBy>
  <cp:revision>6</cp:revision>
  <dcterms:modified xsi:type="dcterms:W3CDTF">2023-10-09T10:25:20Z</dcterms:modified>
</cp:coreProperties>
</file>