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Robot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PI3W5cpul82bO3lEiyY6BHlgy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50516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12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150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684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9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86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80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380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99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66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84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94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18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24789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339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13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65140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33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80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20"/>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7" name="Google Shape;17;p20"/>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4" name="Google Shape;54;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3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 name="Google Shape;61;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3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9" name="Google Shape;69;p3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5" name="Google Shape;85;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6" name="Google Shape;86;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6"/>
          <p:cNvSpPr>
            <a:spLocks noGrp="1"/>
          </p:cNvSpPr>
          <p:nvPr>
            <p:ph type="pic" idx="2"/>
          </p:nvPr>
        </p:nvSpPr>
        <p:spPr>
          <a:xfrm>
            <a:off x="3887391" y="987426"/>
            <a:ext cx="4629150" cy="4873625"/>
          </a:xfrm>
          <a:prstGeom prst="rect">
            <a:avLst/>
          </a:prstGeom>
          <a:noFill/>
          <a:ln>
            <a:noFill/>
          </a:ln>
        </p:spPr>
      </p:sp>
      <p:sp>
        <p:nvSpPr>
          <p:cNvPr id="92" name="Google Shape;92;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3" name="Google Shape;93;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5" name="Google Shape;10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
        <p:cNvGrpSpPr/>
        <p:nvPr/>
      </p:nvGrpSpPr>
      <p:grpSpPr>
        <a:xfrm>
          <a:off x="0" y="0"/>
          <a:ext cx="0" cy="0"/>
          <a:chOff x="0" y="0"/>
          <a:chExt cx="0" cy="0"/>
        </a:xfrm>
      </p:grpSpPr>
      <p:sp>
        <p:nvSpPr>
          <p:cNvPr id="19" name="Google Shape;19;p21"/>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20" name="Google Shape;20;p21"/>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39">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39">
            <a:hlinkClick r:id="rId4"/>
          </p:cNvPr>
          <p:cNvSpPr/>
          <p:nvPr/>
        </p:nvSpPr>
        <p:spPr>
          <a:xfrm>
            <a:off x="0" y="5827923"/>
            <a:ext cx="1288973" cy="103007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1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21"/>
        <p:cNvGrpSpPr/>
        <p:nvPr/>
      </p:nvGrpSpPr>
      <p:grpSpPr>
        <a:xfrm>
          <a:off x="0" y="0"/>
          <a:ext cx="0" cy="0"/>
          <a:chOff x="0" y="0"/>
          <a:chExt cx="0" cy="0"/>
        </a:xfrm>
      </p:grpSpPr>
      <p:sp>
        <p:nvSpPr>
          <p:cNvPr id="22" name="Google Shape;22;p22"/>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pic>
        <p:nvPicPr>
          <p:cNvPr id="23" name="Google Shape;23;p22"/>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4"/>
        <p:cNvGrpSpPr/>
        <p:nvPr/>
      </p:nvGrpSpPr>
      <p:grpSpPr>
        <a:xfrm>
          <a:off x="0" y="0"/>
          <a:ext cx="0" cy="0"/>
          <a:chOff x="0" y="0"/>
          <a:chExt cx="0" cy="0"/>
        </a:xfrm>
      </p:grpSpPr>
      <p:sp>
        <p:nvSpPr>
          <p:cNvPr id="25" name="Google Shape;25;p23"/>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26" name="Google Shape;26;p23"/>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7"/>
        <p:cNvGrpSpPr/>
        <p:nvPr/>
      </p:nvGrpSpPr>
      <p:grpSpPr>
        <a:xfrm>
          <a:off x="0" y="0"/>
          <a:ext cx="0" cy="0"/>
          <a:chOff x="0" y="0"/>
          <a:chExt cx="0" cy="0"/>
        </a:xfrm>
      </p:grpSpPr>
      <p:sp>
        <p:nvSpPr>
          <p:cNvPr id="28" name="Google Shape;28;p24"/>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29" name="Google Shape;29;p24"/>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0"/>
        <p:cNvGrpSpPr/>
        <p:nvPr/>
      </p:nvGrpSpPr>
      <p:grpSpPr>
        <a:xfrm>
          <a:off x="0" y="0"/>
          <a:ext cx="0" cy="0"/>
          <a:chOff x="0" y="0"/>
          <a:chExt cx="0" cy="0"/>
        </a:xfrm>
      </p:grpSpPr>
      <p:sp>
        <p:nvSpPr>
          <p:cNvPr id="31" name="Google Shape;31;p25"/>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32" name="Google Shape;32;p25"/>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3"/>
        <p:cNvGrpSpPr/>
        <p:nvPr/>
      </p:nvGrpSpPr>
      <p:grpSpPr>
        <a:xfrm>
          <a:off x="0" y="0"/>
          <a:ext cx="0" cy="0"/>
          <a:chOff x="0" y="0"/>
          <a:chExt cx="0" cy="0"/>
        </a:xfrm>
      </p:grpSpPr>
      <p:sp>
        <p:nvSpPr>
          <p:cNvPr id="34" name="Google Shape;34;p26"/>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35" name="Google Shape;35;p26"/>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6"/>
        <p:cNvGrpSpPr/>
        <p:nvPr/>
      </p:nvGrpSpPr>
      <p:grpSpPr>
        <a:xfrm>
          <a:off x="0" y="0"/>
          <a:ext cx="0" cy="0"/>
          <a:chOff x="0" y="0"/>
          <a:chExt cx="0" cy="0"/>
        </a:xfrm>
      </p:grpSpPr>
      <p:sp>
        <p:nvSpPr>
          <p:cNvPr id="37" name="Google Shape;37;p27"/>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38" name="Google Shape;38;p27"/>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2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2" name="Google Shape;4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p:nvPr/>
        </p:nvSpPr>
        <p:spPr>
          <a:xfrm>
            <a:off x="2211533" y="5592369"/>
            <a:ext cx="5042983" cy="1326105"/>
          </a:xfrm>
          <a:prstGeom prst="rect">
            <a:avLst/>
          </a:prstGeom>
          <a:solidFill>
            <a:srgbClr val="EF73AA"/>
          </a:solidFill>
          <a:ln>
            <a:noFill/>
          </a:ln>
        </p:spPr>
        <p:txBody>
          <a:bodyPr spcFirstLastPara="1" wrap="square" lIns="108000" tIns="108000" rIns="108000" bIns="108000" anchor="ctr" anchorCtr="0">
            <a:spAutoFit/>
          </a:bodyPr>
          <a:lstStyle/>
          <a:p>
            <a:pPr marL="0" marR="0" lvl="0" indent="0" algn="l" rtl="0">
              <a:spcBef>
                <a:spcPts val="0"/>
              </a:spcBef>
              <a:spcAft>
                <a:spcPts val="0"/>
              </a:spcAft>
              <a:buNone/>
            </a:pPr>
            <a:r>
              <a:rPr lang="en-GB" sz="1800" b="0" i="0" u="none" strike="noStrike" cap="none">
                <a:solidFill>
                  <a:schemeClr val="dk1"/>
                </a:solidFill>
                <a:latin typeface="Roboto"/>
                <a:ea typeface="Roboto"/>
                <a:cs typeface="Roboto"/>
                <a:sym typeface="Roboto"/>
              </a:rPr>
              <a:t>This presentation aims to give an introduction to the  new, updated </a:t>
            </a:r>
            <a:r>
              <a:rPr lang="en-GB" sz="1800" b="1" i="0" u="none" strike="noStrike" cap="none">
                <a:solidFill>
                  <a:schemeClr val="dk1"/>
                </a:solidFill>
                <a:latin typeface="Roboto"/>
                <a:ea typeface="Roboto"/>
                <a:cs typeface="Roboto"/>
                <a:sym typeface="Roboto"/>
              </a:rPr>
              <a:t>Early Years Foundation Stage (EYFS) at Holly Park School</a:t>
            </a:r>
            <a:r>
              <a:rPr lang="en-GB" sz="1800" b="0" i="0" u="none" strike="noStrike" cap="none">
                <a:solidFill>
                  <a:schemeClr val="dk1"/>
                </a:solidFill>
                <a:latin typeface="Roboto"/>
                <a:ea typeface="Roboto"/>
                <a:cs typeface="Roboto"/>
                <a:sym typeface="Roboto"/>
              </a:rPr>
              <a:t>. It includes information which we hope you will find useful </a:t>
            </a:r>
            <a:r>
              <a:rPr lang="en-GB" sz="1800" b="0" i="0" u="none" strike="noStrike" cap="none">
                <a:solidFill>
                  <a:schemeClr val="lt1"/>
                </a:solidFill>
                <a:latin typeface="Roboto"/>
                <a:ea typeface="Roboto"/>
                <a:cs typeface="Roboto"/>
                <a:sym typeface="Roboto"/>
              </a:rPr>
              <a:t>.  </a:t>
            </a:r>
            <a:endParaRPr sz="1800">
              <a:solidFill>
                <a:schemeClr val="lt1"/>
              </a:solidFill>
              <a:latin typeface="Roboto"/>
              <a:ea typeface="Roboto"/>
              <a:cs typeface="Roboto"/>
              <a:sym typeface="Roboto"/>
            </a:endParaRPr>
          </a:p>
        </p:txBody>
      </p:sp>
      <p:sp>
        <p:nvSpPr>
          <p:cNvPr id="117" name="Google Shape;117;p1"/>
          <p:cNvSpPr txBox="1">
            <a:spLocks noGrp="1"/>
          </p:cNvSpPr>
          <p:nvPr>
            <p:ph type="title"/>
          </p:nvPr>
        </p:nvSpPr>
        <p:spPr>
          <a:xfrm>
            <a:off x="457198" y="0"/>
            <a:ext cx="8220075" cy="23463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Font typeface="Arial"/>
              <a:buNone/>
            </a:pPr>
            <a:endParaRPr/>
          </a:p>
          <a:p>
            <a:pPr marL="0" lvl="0" indent="0" algn="ctr" rtl="0">
              <a:lnSpc>
                <a:spcPct val="90000"/>
              </a:lnSpc>
              <a:spcBef>
                <a:spcPts val="0"/>
              </a:spcBef>
              <a:spcAft>
                <a:spcPts val="0"/>
              </a:spcAft>
              <a:buClr>
                <a:schemeClr val="dk1"/>
              </a:buClr>
              <a:buSzPts val="3300"/>
              <a:buFont typeface="Arial"/>
              <a:buNone/>
            </a:pPr>
            <a:r>
              <a:rPr lang="en-GB"/>
              <a:t>EYFS Curriculum </a:t>
            </a:r>
            <a:br>
              <a:rPr lang="en-GB"/>
            </a:br>
            <a:r>
              <a:rPr lang="en-GB"/>
              <a:t>at Holly Park School</a:t>
            </a:r>
            <a:br>
              <a:rPr lang="en-GB"/>
            </a:br>
            <a:r>
              <a:rPr lang="en-GB" i="1"/>
              <a:t>Meeting for Nursery and Reception Parents</a:t>
            </a:r>
            <a:br>
              <a:rPr lang="en-GB" i="1"/>
            </a:br>
            <a:r>
              <a:rPr lang="en-GB" i="1"/>
              <a:t>Wednesday 22</a:t>
            </a:r>
            <a:r>
              <a:rPr lang="en-GB" i="1" baseline="30000"/>
              <a:t>nd</a:t>
            </a:r>
            <a:r>
              <a:rPr lang="en-GB" i="1"/>
              <a:t> September</a:t>
            </a:r>
            <a:br>
              <a:rPr lang="en-GB" i="1"/>
            </a:br>
            <a:endParaRPr/>
          </a:p>
        </p:txBody>
      </p:sp>
      <p:pic>
        <p:nvPicPr>
          <p:cNvPr id="118" name="Google Shape;118;p1"/>
          <p:cNvPicPr preferRelativeResize="0"/>
          <p:nvPr/>
        </p:nvPicPr>
        <p:blipFill rotWithShape="1">
          <a:blip r:embed="rId3">
            <a:alphaModFix/>
          </a:blip>
          <a:srcRect/>
          <a:stretch/>
        </p:blipFill>
        <p:spPr>
          <a:xfrm>
            <a:off x="490351" y="558351"/>
            <a:ext cx="647100" cy="453945"/>
          </a:xfrm>
          <a:prstGeom prst="rect">
            <a:avLst/>
          </a:prstGeom>
          <a:noFill/>
          <a:ln>
            <a:noFill/>
          </a:ln>
        </p:spPr>
      </p:pic>
      <p:pic>
        <p:nvPicPr>
          <p:cNvPr id="119" name="Google Shape;119;p1"/>
          <p:cNvPicPr preferRelativeResize="0"/>
          <p:nvPr/>
        </p:nvPicPr>
        <p:blipFill rotWithShape="1">
          <a:blip r:embed="rId3">
            <a:alphaModFix/>
          </a:blip>
          <a:srcRect/>
          <a:stretch/>
        </p:blipFill>
        <p:spPr>
          <a:xfrm>
            <a:off x="7872427" y="642750"/>
            <a:ext cx="647100" cy="453950"/>
          </a:xfrm>
          <a:prstGeom prst="rect">
            <a:avLst/>
          </a:prstGeom>
          <a:noFill/>
          <a:ln>
            <a:noFill/>
          </a:ln>
        </p:spPr>
      </p:pic>
      <p:pic>
        <p:nvPicPr>
          <p:cNvPr id="120" name="Google Shape;120;p1"/>
          <p:cNvPicPr preferRelativeResize="0"/>
          <p:nvPr/>
        </p:nvPicPr>
        <p:blipFill rotWithShape="1">
          <a:blip r:embed="rId4">
            <a:alphaModFix/>
          </a:blip>
          <a:srcRect/>
          <a:stretch/>
        </p:blipFill>
        <p:spPr>
          <a:xfrm>
            <a:off x="2643200" y="2287901"/>
            <a:ext cx="4126649" cy="3094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Parents as Partners</a:t>
            </a:r>
            <a:endParaRPr/>
          </a:p>
        </p:txBody>
      </p:sp>
      <p:sp>
        <p:nvSpPr>
          <p:cNvPr id="204" name="Google Shape;204;p10"/>
          <p:cNvSpPr txBox="1">
            <a:spLocks noGrp="1"/>
          </p:cNvSpPr>
          <p:nvPr>
            <p:ph type="body" idx="4294967295"/>
          </p:nvPr>
        </p:nvSpPr>
        <p:spPr>
          <a:xfrm>
            <a:off x="0" y="2027238"/>
            <a:ext cx="5184775" cy="431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sz="2800"/>
          </a:p>
          <a:p>
            <a:pPr marL="171450" lvl="0" indent="-177800" algn="l" rtl="0">
              <a:lnSpc>
                <a:spcPct val="90000"/>
              </a:lnSpc>
              <a:spcBef>
                <a:spcPts val="750"/>
              </a:spcBef>
              <a:spcAft>
                <a:spcPts val="0"/>
              </a:spcAft>
              <a:buClr>
                <a:schemeClr val="dk1"/>
              </a:buClr>
              <a:buSzPts val="2800"/>
              <a:buChar char="•"/>
            </a:pPr>
            <a:r>
              <a:rPr lang="en-GB" sz="2800"/>
              <a:t>Parent Consultations</a:t>
            </a:r>
            <a:endParaRPr/>
          </a:p>
          <a:p>
            <a:pPr marL="171450" lvl="0" indent="-177800" algn="l" rtl="0">
              <a:lnSpc>
                <a:spcPct val="90000"/>
              </a:lnSpc>
              <a:spcBef>
                <a:spcPts val="750"/>
              </a:spcBef>
              <a:spcAft>
                <a:spcPts val="0"/>
              </a:spcAft>
              <a:buClr>
                <a:schemeClr val="dk1"/>
              </a:buClr>
              <a:buSzPts val="2800"/>
              <a:buChar char="•"/>
            </a:pPr>
            <a:r>
              <a:rPr lang="en-GB" sz="2800"/>
              <a:t> Urgent messages communicated</a:t>
            </a:r>
            <a:endParaRPr/>
          </a:p>
          <a:p>
            <a:pPr marL="0" lvl="0" indent="0" algn="l" rtl="0">
              <a:lnSpc>
                <a:spcPct val="90000"/>
              </a:lnSpc>
              <a:spcBef>
                <a:spcPts val="750"/>
              </a:spcBef>
              <a:spcAft>
                <a:spcPts val="0"/>
              </a:spcAft>
              <a:buClr>
                <a:schemeClr val="dk1"/>
              </a:buClr>
              <a:buSzPts val="2800"/>
              <a:buFont typeface="Arial"/>
              <a:buNone/>
            </a:pPr>
            <a:r>
              <a:rPr lang="en-GB" sz="2800"/>
              <a:t> through the office</a:t>
            </a:r>
            <a:endParaRPr/>
          </a:p>
        </p:txBody>
      </p:sp>
      <p:pic>
        <p:nvPicPr>
          <p:cNvPr id="205" name="Google Shape;205;p10"/>
          <p:cNvPicPr preferRelativeResize="0"/>
          <p:nvPr/>
        </p:nvPicPr>
        <p:blipFill rotWithShape="1">
          <a:blip r:embed="rId3">
            <a:alphaModFix/>
          </a:blip>
          <a:srcRect/>
          <a:stretch/>
        </p:blipFill>
        <p:spPr>
          <a:xfrm>
            <a:off x="4235568" y="3588588"/>
            <a:ext cx="4485736" cy="33643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Helping Your Child to Play</a:t>
            </a:r>
            <a:endParaRPr/>
          </a:p>
        </p:txBody>
      </p:sp>
      <p:sp>
        <p:nvSpPr>
          <p:cNvPr id="211" name="Google Shape;211;p11"/>
          <p:cNvSpPr txBox="1">
            <a:spLocks noGrp="1"/>
          </p:cNvSpPr>
          <p:nvPr>
            <p:ph type="body" idx="4294967295"/>
          </p:nvPr>
        </p:nvSpPr>
        <p:spPr>
          <a:xfrm>
            <a:off x="0" y="1776413"/>
            <a:ext cx="6910388" cy="4568825"/>
          </a:xfrm>
          <a:prstGeom prst="rect">
            <a:avLst/>
          </a:prstGeom>
          <a:noFill/>
          <a:ln>
            <a:noFill/>
          </a:ln>
        </p:spPr>
        <p:txBody>
          <a:bodyPr spcFirstLastPara="1" wrap="square" lIns="91425" tIns="45700" rIns="91425" bIns="45700" anchor="t" anchorCtr="0">
            <a:normAutofit lnSpcReduction="10000"/>
          </a:bodyPr>
          <a:lstStyle/>
          <a:p>
            <a:pPr marL="171450" lvl="0" indent="-177800" algn="l" rtl="0">
              <a:lnSpc>
                <a:spcPct val="90000"/>
              </a:lnSpc>
              <a:spcBef>
                <a:spcPts val="0"/>
              </a:spcBef>
              <a:spcAft>
                <a:spcPts val="0"/>
              </a:spcAft>
              <a:buClr>
                <a:schemeClr val="dk1"/>
              </a:buClr>
              <a:buSzPts val="2800"/>
              <a:buChar char="•"/>
            </a:pPr>
            <a:r>
              <a:rPr lang="en-GB" sz="2800"/>
              <a:t>Turn off the screens</a:t>
            </a:r>
            <a:endParaRPr/>
          </a:p>
          <a:p>
            <a:pPr marL="171450" lvl="0" indent="-177800" algn="l" rtl="0">
              <a:lnSpc>
                <a:spcPct val="90000"/>
              </a:lnSpc>
              <a:spcBef>
                <a:spcPts val="750"/>
              </a:spcBef>
              <a:spcAft>
                <a:spcPts val="0"/>
              </a:spcAft>
              <a:buClr>
                <a:schemeClr val="dk1"/>
              </a:buClr>
              <a:buSzPts val="2800"/>
              <a:buChar char="•"/>
            </a:pPr>
            <a:r>
              <a:rPr lang="en-GB" sz="2800"/>
              <a:t>Think about limiting the choice of toys available</a:t>
            </a:r>
            <a:endParaRPr/>
          </a:p>
          <a:p>
            <a:pPr marL="171450" lvl="0" indent="-177800" algn="l" rtl="0">
              <a:lnSpc>
                <a:spcPct val="90000"/>
              </a:lnSpc>
              <a:spcBef>
                <a:spcPts val="750"/>
              </a:spcBef>
              <a:spcAft>
                <a:spcPts val="0"/>
              </a:spcAft>
              <a:buClr>
                <a:schemeClr val="dk1"/>
              </a:buClr>
              <a:buSzPts val="2800"/>
              <a:buChar char="•"/>
            </a:pPr>
            <a:r>
              <a:rPr lang="en-GB" sz="2800"/>
              <a:t>Play with your child</a:t>
            </a:r>
            <a:endParaRPr/>
          </a:p>
          <a:p>
            <a:pPr marL="171450" lvl="0" indent="-177800" algn="l" rtl="0">
              <a:lnSpc>
                <a:spcPct val="90000"/>
              </a:lnSpc>
              <a:spcBef>
                <a:spcPts val="750"/>
              </a:spcBef>
              <a:spcAft>
                <a:spcPts val="0"/>
              </a:spcAft>
              <a:buClr>
                <a:schemeClr val="dk1"/>
              </a:buClr>
              <a:buSzPts val="2800"/>
              <a:buChar char="•"/>
            </a:pPr>
            <a:r>
              <a:rPr lang="en-GB" sz="2800"/>
              <a:t>Talk about what you are doing</a:t>
            </a:r>
            <a:endParaRPr/>
          </a:p>
          <a:p>
            <a:pPr marL="171450" lvl="0" indent="-177800" algn="l" rtl="0">
              <a:lnSpc>
                <a:spcPct val="90000"/>
              </a:lnSpc>
              <a:spcBef>
                <a:spcPts val="750"/>
              </a:spcBef>
              <a:spcAft>
                <a:spcPts val="0"/>
              </a:spcAft>
              <a:buClr>
                <a:schemeClr val="dk1"/>
              </a:buClr>
              <a:buSzPts val="2800"/>
              <a:buChar char="•"/>
            </a:pPr>
            <a:r>
              <a:rPr lang="en-GB" sz="2800"/>
              <a:t>Be fair, they need to learn to win and lose</a:t>
            </a:r>
            <a:endParaRPr/>
          </a:p>
          <a:p>
            <a:pPr marL="171450" lvl="0" indent="-177800" algn="l" rtl="0">
              <a:lnSpc>
                <a:spcPct val="90000"/>
              </a:lnSpc>
              <a:spcBef>
                <a:spcPts val="750"/>
              </a:spcBef>
              <a:spcAft>
                <a:spcPts val="0"/>
              </a:spcAft>
              <a:buClr>
                <a:schemeClr val="dk1"/>
              </a:buClr>
              <a:buSzPts val="2800"/>
              <a:buChar char="•"/>
            </a:pPr>
            <a:r>
              <a:rPr lang="en-GB" sz="2800"/>
              <a:t>Read lots of stories and sing rhymes and rhymes</a:t>
            </a:r>
            <a:endParaRPr/>
          </a:p>
          <a:p>
            <a:pPr marL="171450" lvl="0" indent="-177800" algn="l" rtl="0">
              <a:lnSpc>
                <a:spcPct val="90000"/>
              </a:lnSpc>
              <a:spcBef>
                <a:spcPts val="750"/>
              </a:spcBef>
              <a:spcAft>
                <a:spcPts val="0"/>
              </a:spcAft>
              <a:buClr>
                <a:schemeClr val="dk1"/>
              </a:buClr>
              <a:buSzPts val="2800"/>
              <a:buChar char="•"/>
            </a:pPr>
            <a:r>
              <a:rPr lang="en-GB" sz="2800"/>
              <a:t>Allow independent play</a:t>
            </a:r>
            <a:endParaRPr/>
          </a:p>
          <a:p>
            <a:pPr marL="171450" lvl="0" indent="-177800" algn="l" rtl="0">
              <a:lnSpc>
                <a:spcPct val="90000"/>
              </a:lnSpc>
              <a:spcBef>
                <a:spcPts val="750"/>
              </a:spcBef>
              <a:spcAft>
                <a:spcPts val="0"/>
              </a:spcAft>
              <a:buClr>
                <a:schemeClr val="dk1"/>
              </a:buClr>
              <a:buSzPts val="2800"/>
              <a:buChar char="•"/>
            </a:pPr>
            <a:r>
              <a:rPr lang="en-GB" sz="2800"/>
              <a:t>Get dirty!</a:t>
            </a:r>
            <a:endParaRPr/>
          </a:p>
          <a:p>
            <a:pPr marL="171450" lvl="0" indent="-171450" algn="l" rtl="0">
              <a:lnSpc>
                <a:spcPct val="90000"/>
              </a:lnSpc>
              <a:spcBef>
                <a:spcPts val="750"/>
              </a:spcBef>
              <a:spcAft>
                <a:spcPts val="0"/>
              </a:spcAft>
              <a:buClr>
                <a:schemeClr val="dk1"/>
              </a:buClr>
              <a:buSzPts val="2000"/>
              <a:buFont typeface="Calibri"/>
              <a:buNone/>
            </a:pPr>
            <a:endParaRPr sz="2000" i="1">
              <a:solidFill>
                <a:srgbClr val="00CC00"/>
              </a:solidFill>
            </a:endParaRPr>
          </a:p>
        </p:txBody>
      </p:sp>
      <p:pic>
        <p:nvPicPr>
          <p:cNvPr id="212" name="Google Shape;212;p11"/>
          <p:cNvPicPr preferRelativeResize="0"/>
          <p:nvPr/>
        </p:nvPicPr>
        <p:blipFill rotWithShape="1">
          <a:blip r:embed="rId3">
            <a:alphaModFix/>
          </a:blip>
          <a:srcRect/>
          <a:stretch/>
        </p:blipFill>
        <p:spPr>
          <a:xfrm>
            <a:off x="5451894" y="4705650"/>
            <a:ext cx="3476445" cy="26073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Developing Independence</a:t>
            </a:r>
            <a:endParaRPr/>
          </a:p>
        </p:txBody>
      </p:sp>
      <p:sp>
        <p:nvSpPr>
          <p:cNvPr id="218" name="Google Shape;218;p12"/>
          <p:cNvSpPr txBox="1"/>
          <p:nvPr/>
        </p:nvSpPr>
        <p:spPr>
          <a:xfrm>
            <a:off x="457200" y="1484313"/>
            <a:ext cx="4906963" cy="47529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Give your child simple chores</a:t>
            </a:r>
            <a:endParaRPr/>
          </a:p>
          <a:p>
            <a:pPr marL="342900" marR="0" lvl="0" indent="-342900" algn="l" rtl="0">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Ask your child to tidy away toys</a:t>
            </a:r>
            <a:endParaRPr/>
          </a:p>
          <a:p>
            <a:pPr marL="342900" marR="0" lvl="0" indent="-342900" algn="l" rtl="0">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Encourage your child to put on their coat by themselves </a:t>
            </a:r>
            <a:endParaRPr/>
          </a:p>
          <a:p>
            <a:pPr marL="342900" marR="0" lvl="0" indent="-342900" algn="l" rtl="0">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Teach your child to eat independently including scraping their plate</a:t>
            </a:r>
            <a:endParaRPr/>
          </a:p>
          <a:p>
            <a:pPr marL="342900" marR="0" lvl="0" indent="-342900" algn="l" rtl="0">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Teach them how to ask for help</a:t>
            </a:r>
            <a:endParaRPr/>
          </a:p>
          <a:p>
            <a:pPr marL="342900" marR="0" lvl="0" indent="-342900" algn="l" rtl="0">
              <a:spcBef>
                <a:spcPts val="400"/>
              </a:spcBef>
              <a:spcAft>
                <a:spcPts val="0"/>
              </a:spcAft>
              <a:buClr>
                <a:schemeClr val="dk1"/>
              </a:buClr>
              <a:buSzPts val="2000"/>
              <a:buFont typeface="Arial"/>
              <a:buNone/>
            </a:pPr>
            <a:endParaRPr sz="2000" i="1">
              <a:solidFill>
                <a:srgbClr val="00CC00"/>
              </a:solidFill>
              <a:latin typeface="Calibri"/>
              <a:ea typeface="Calibri"/>
              <a:cs typeface="Calibri"/>
              <a:sym typeface="Calibri"/>
            </a:endParaRPr>
          </a:p>
        </p:txBody>
      </p:sp>
      <p:pic>
        <p:nvPicPr>
          <p:cNvPr id="219" name="Google Shape;219;p12"/>
          <p:cNvPicPr preferRelativeResize="0"/>
          <p:nvPr/>
        </p:nvPicPr>
        <p:blipFill rotWithShape="1">
          <a:blip r:embed="rId3">
            <a:alphaModFix/>
          </a:blip>
          <a:srcRect/>
          <a:stretch/>
        </p:blipFill>
        <p:spPr>
          <a:xfrm>
            <a:off x="5063707" y="3623094"/>
            <a:ext cx="4002654" cy="30019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Developing Communication Skills</a:t>
            </a:r>
            <a:endParaRPr/>
          </a:p>
        </p:txBody>
      </p:sp>
      <p:sp>
        <p:nvSpPr>
          <p:cNvPr id="225" name="Google Shape;225;p13"/>
          <p:cNvSpPr txBox="1">
            <a:spLocks noGrp="1"/>
          </p:cNvSpPr>
          <p:nvPr>
            <p:ph type="body" idx="4294967295"/>
          </p:nvPr>
        </p:nvSpPr>
        <p:spPr>
          <a:xfrm>
            <a:off x="256217" y="1586482"/>
            <a:ext cx="7007225" cy="464661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GB" b="1">
                <a:latin typeface="Calibri"/>
                <a:ea typeface="Calibri"/>
                <a:cs typeface="Calibri"/>
                <a:sym typeface="Calibri"/>
              </a:rPr>
              <a:t>In the New EYFS Curriculum there is more of an emphasis on the importance of developing communication and language skills.  </a:t>
            </a:r>
            <a:endParaRPr/>
          </a:p>
          <a:p>
            <a:pPr marL="285750" lvl="0" indent="-285750" algn="l" rtl="0">
              <a:lnSpc>
                <a:spcPct val="90000"/>
              </a:lnSpc>
              <a:spcBef>
                <a:spcPts val="750"/>
              </a:spcBef>
              <a:spcAft>
                <a:spcPts val="0"/>
              </a:spcAft>
              <a:buClr>
                <a:schemeClr val="dk1"/>
              </a:buClr>
              <a:buSzPts val="2100"/>
              <a:buChar char="•"/>
            </a:pPr>
            <a:r>
              <a:rPr lang="en-GB">
                <a:latin typeface="Calibri"/>
                <a:ea typeface="Calibri"/>
                <a:cs typeface="Calibri"/>
                <a:sym typeface="Calibri"/>
              </a:rPr>
              <a:t>Children should be supported in building up vocabulary by increasing the amount of words they know and can use. </a:t>
            </a:r>
            <a:endParaRPr/>
          </a:p>
          <a:p>
            <a:pPr marL="285750" lvl="0" indent="-285750" algn="l" rtl="0">
              <a:lnSpc>
                <a:spcPct val="90000"/>
              </a:lnSpc>
              <a:spcBef>
                <a:spcPts val="750"/>
              </a:spcBef>
              <a:spcAft>
                <a:spcPts val="0"/>
              </a:spcAft>
              <a:buClr>
                <a:schemeClr val="dk1"/>
              </a:buClr>
              <a:buSzPts val="2100"/>
              <a:buChar char="•"/>
            </a:pPr>
            <a:r>
              <a:rPr lang="en-GB">
                <a:latin typeface="Calibri"/>
                <a:ea typeface="Calibri"/>
                <a:cs typeface="Calibri"/>
                <a:sym typeface="Calibri"/>
              </a:rPr>
              <a:t>Encourage more conversations between adults and children, but also children and their peers. </a:t>
            </a:r>
            <a:endParaRPr/>
          </a:p>
          <a:p>
            <a:pPr marL="285750" lvl="0" indent="-285750" algn="l" rtl="0">
              <a:lnSpc>
                <a:spcPct val="90000"/>
              </a:lnSpc>
              <a:spcBef>
                <a:spcPts val="750"/>
              </a:spcBef>
              <a:spcAft>
                <a:spcPts val="0"/>
              </a:spcAft>
              <a:buClr>
                <a:schemeClr val="dk1"/>
              </a:buClr>
              <a:buSzPts val="2100"/>
              <a:buChar char="•"/>
            </a:pPr>
            <a:r>
              <a:rPr lang="en-GB">
                <a:latin typeface="Calibri"/>
                <a:ea typeface="Calibri"/>
                <a:cs typeface="Calibri"/>
                <a:sym typeface="Calibri"/>
              </a:rPr>
              <a:t>Good language skills are the basis for all other learning and social interaction, so this is vital to focus on.  </a:t>
            </a:r>
            <a:endParaRPr/>
          </a:p>
          <a:p>
            <a:pPr marL="171450" lvl="0" indent="-3810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GB" b="1"/>
              <a:t>So at home you can…</a:t>
            </a:r>
            <a:endParaRPr b="1"/>
          </a:p>
          <a:p>
            <a:pPr marL="171450" lvl="0" indent="-171450" algn="l" rtl="0">
              <a:lnSpc>
                <a:spcPct val="90000"/>
              </a:lnSpc>
              <a:spcBef>
                <a:spcPts val="750"/>
              </a:spcBef>
              <a:spcAft>
                <a:spcPts val="0"/>
              </a:spcAft>
              <a:buClr>
                <a:schemeClr val="dk1"/>
              </a:buClr>
              <a:buSzPts val="2100"/>
              <a:buChar char="•"/>
            </a:pPr>
            <a:r>
              <a:rPr lang="en-GB"/>
              <a:t>Talk, talk and talk some more!</a:t>
            </a:r>
            <a:endParaRPr/>
          </a:p>
          <a:p>
            <a:pPr marL="171450" lvl="0" indent="-171450" algn="l" rtl="0">
              <a:lnSpc>
                <a:spcPct val="90000"/>
              </a:lnSpc>
              <a:spcBef>
                <a:spcPts val="750"/>
              </a:spcBef>
              <a:spcAft>
                <a:spcPts val="0"/>
              </a:spcAft>
              <a:buClr>
                <a:schemeClr val="dk1"/>
              </a:buClr>
              <a:buSzPts val="2100"/>
              <a:buChar char="•"/>
            </a:pPr>
            <a:r>
              <a:rPr lang="en-GB"/>
              <a:t>Think about how much of your talk is functional each day.</a:t>
            </a:r>
            <a:endParaRPr/>
          </a:p>
        </p:txBody>
      </p:sp>
      <p:pic>
        <p:nvPicPr>
          <p:cNvPr id="226" name="Google Shape;226;p13"/>
          <p:cNvPicPr preferRelativeResize="0"/>
          <p:nvPr/>
        </p:nvPicPr>
        <p:blipFill rotWithShape="1">
          <a:blip r:embed="rId3">
            <a:alphaModFix/>
          </a:blip>
          <a:srcRect/>
          <a:stretch/>
        </p:blipFill>
        <p:spPr>
          <a:xfrm>
            <a:off x="6799809" y="4364967"/>
            <a:ext cx="2214793" cy="19802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GB" sz="3600">
                <a:latin typeface="Calibri"/>
                <a:ea typeface="Calibri"/>
                <a:cs typeface="Calibri"/>
                <a:sym typeface="Calibri"/>
              </a:rPr>
              <a:t>Developing Literacy Skills</a:t>
            </a:r>
            <a:endParaRPr sz="3600">
              <a:latin typeface="Calibri"/>
              <a:ea typeface="Calibri"/>
              <a:cs typeface="Calibri"/>
              <a:sym typeface="Calibri"/>
            </a:endParaRPr>
          </a:p>
        </p:txBody>
      </p:sp>
      <p:sp>
        <p:nvSpPr>
          <p:cNvPr id="232" name="Google Shape;232;p14"/>
          <p:cNvSpPr txBox="1"/>
          <p:nvPr/>
        </p:nvSpPr>
        <p:spPr>
          <a:xfrm>
            <a:off x="791737" y="1349298"/>
            <a:ext cx="750477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Roboto"/>
                <a:ea typeface="Roboto"/>
                <a:cs typeface="Roboto"/>
                <a:sym typeface="Roboto"/>
              </a:rPr>
              <a:t> </a:t>
            </a:r>
            <a:r>
              <a:rPr lang="en-GB" sz="1800" b="1">
                <a:solidFill>
                  <a:schemeClr val="dk1"/>
                </a:solidFill>
                <a:latin typeface="Calibri"/>
                <a:ea typeface="Calibri"/>
                <a:cs typeface="Calibri"/>
                <a:sym typeface="Calibri"/>
              </a:rPr>
              <a:t>The new EYFS curriculum has a real emphasis on  the importance of reading stories to help children develop in all of Areas of Learning.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Daily reading of stories encourages an enjoyment of reading from a young age.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Lots of other learning opportunities happen when looking at books, for example comparisons of culture or the past.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Listening to stories develops imagination, ideas and language.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Reading is an essential skill and so should be shown to children, as well as practised by them regularly.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Children are also encouraged to use story ideas in their play.</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So at home you can…</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Be a reader, show how much you enjoy reading and how reading is a necessary part of your life.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Be a writer, show how much you need to write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WITH A PEN AND PAPER!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33" name="Google Shape;233;p14"/>
          <p:cNvPicPr preferRelativeResize="0"/>
          <p:nvPr/>
        </p:nvPicPr>
        <p:blipFill rotWithShape="1">
          <a:blip r:embed="rId3">
            <a:alphaModFix/>
          </a:blip>
          <a:srcRect/>
          <a:stretch/>
        </p:blipFill>
        <p:spPr>
          <a:xfrm>
            <a:off x="6268528" y="4701396"/>
            <a:ext cx="2875472" cy="21566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Developing Maths Skills</a:t>
            </a:r>
            <a:endParaRPr/>
          </a:p>
        </p:txBody>
      </p:sp>
      <p:sp>
        <p:nvSpPr>
          <p:cNvPr id="239" name="Google Shape;239;p15"/>
          <p:cNvSpPr txBox="1">
            <a:spLocks noGrp="1"/>
          </p:cNvSpPr>
          <p:nvPr>
            <p:ph type="body" idx="4294967295"/>
          </p:nvPr>
        </p:nvSpPr>
        <p:spPr>
          <a:xfrm>
            <a:off x="0" y="1957388"/>
            <a:ext cx="8162925" cy="438785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GB"/>
              <a:t>Talk about the maths you are using in your day to day life…</a:t>
            </a:r>
            <a:endParaRPr/>
          </a:p>
          <a:p>
            <a:pPr marL="514350" lvl="1" indent="-171450" algn="l" rtl="0">
              <a:lnSpc>
                <a:spcPct val="90000"/>
              </a:lnSpc>
              <a:spcBef>
                <a:spcPts val="375"/>
              </a:spcBef>
              <a:spcAft>
                <a:spcPts val="0"/>
              </a:spcAft>
              <a:buClr>
                <a:schemeClr val="dk1"/>
              </a:buClr>
              <a:buSzPts val="1800"/>
              <a:buChar char="•"/>
            </a:pPr>
            <a:r>
              <a:rPr lang="en-GB"/>
              <a:t>Telling the time</a:t>
            </a:r>
            <a:endParaRPr/>
          </a:p>
          <a:p>
            <a:pPr marL="514350" lvl="1" indent="-171450" algn="l" rtl="0">
              <a:lnSpc>
                <a:spcPct val="90000"/>
              </a:lnSpc>
              <a:spcBef>
                <a:spcPts val="375"/>
              </a:spcBef>
              <a:spcAft>
                <a:spcPts val="0"/>
              </a:spcAft>
              <a:buClr>
                <a:schemeClr val="dk1"/>
              </a:buClr>
              <a:buSzPts val="1800"/>
              <a:buChar char="•"/>
            </a:pPr>
            <a:r>
              <a:rPr lang="en-GB"/>
              <a:t>Weighing</a:t>
            </a:r>
            <a:endParaRPr/>
          </a:p>
          <a:p>
            <a:pPr marL="514350" lvl="1" indent="-171450" algn="l" rtl="0">
              <a:lnSpc>
                <a:spcPct val="90000"/>
              </a:lnSpc>
              <a:spcBef>
                <a:spcPts val="375"/>
              </a:spcBef>
              <a:spcAft>
                <a:spcPts val="0"/>
              </a:spcAft>
              <a:buClr>
                <a:schemeClr val="dk1"/>
              </a:buClr>
              <a:buSzPts val="1800"/>
              <a:buChar char="•"/>
            </a:pPr>
            <a:r>
              <a:rPr lang="en-GB"/>
              <a:t>Looking at the temperature </a:t>
            </a:r>
            <a:endParaRPr/>
          </a:p>
          <a:p>
            <a:pPr marL="514350" lvl="1" indent="-171450" algn="l" rtl="0">
              <a:lnSpc>
                <a:spcPct val="90000"/>
              </a:lnSpc>
              <a:spcBef>
                <a:spcPts val="375"/>
              </a:spcBef>
              <a:spcAft>
                <a:spcPts val="0"/>
              </a:spcAft>
              <a:buClr>
                <a:schemeClr val="dk1"/>
              </a:buClr>
              <a:buSzPts val="1800"/>
              <a:buChar char="•"/>
            </a:pPr>
            <a:r>
              <a:rPr lang="en-GB"/>
              <a:t>Finding door numbers</a:t>
            </a:r>
            <a:endParaRPr/>
          </a:p>
          <a:p>
            <a:pPr marL="514350" lvl="1" indent="-171450" algn="l" rtl="0">
              <a:lnSpc>
                <a:spcPct val="90000"/>
              </a:lnSpc>
              <a:spcBef>
                <a:spcPts val="375"/>
              </a:spcBef>
              <a:spcAft>
                <a:spcPts val="0"/>
              </a:spcAft>
              <a:buClr>
                <a:schemeClr val="dk1"/>
              </a:buClr>
              <a:buSzPts val="1800"/>
              <a:buChar char="•"/>
            </a:pPr>
            <a:r>
              <a:rPr lang="en-GB"/>
              <a:t>Using phone numbers </a:t>
            </a:r>
            <a:endParaRPr/>
          </a:p>
        </p:txBody>
      </p:sp>
      <p:pic>
        <p:nvPicPr>
          <p:cNvPr id="240" name="Google Shape;240;p15"/>
          <p:cNvPicPr preferRelativeResize="0"/>
          <p:nvPr/>
        </p:nvPicPr>
        <p:blipFill rotWithShape="1">
          <a:blip r:embed="rId3">
            <a:alphaModFix/>
          </a:blip>
          <a:srcRect/>
          <a:stretch/>
        </p:blipFill>
        <p:spPr>
          <a:xfrm>
            <a:off x="4502989" y="3377242"/>
            <a:ext cx="4641010" cy="34807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GB" sz="3600">
                <a:latin typeface="Calibri"/>
                <a:ea typeface="Calibri"/>
                <a:cs typeface="Calibri"/>
                <a:sym typeface="Calibri"/>
              </a:rPr>
              <a:t>Healthy Lifestyles</a:t>
            </a:r>
            <a:endParaRPr sz="3600">
              <a:latin typeface="Calibri"/>
              <a:ea typeface="Calibri"/>
              <a:cs typeface="Calibri"/>
              <a:sym typeface="Calibri"/>
            </a:endParaRPr>
          </a:p>
        </p:txBody>
      </p:sp>
      <p:sp>
        <p:nvSpPr>
          <p:cNvPr id="246" name="Google Shape;246;p16"/>
          <p:cNvSpPr txBox="1"/>
          <p:nvPr/>
        </p:nvSpPr>
        <p:spPr>
          <a:xfrm>
            <a:off x="769434" y="1349298"/>
            <a:ext cx="7605132"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There is a focus on encouraging healthy choices overall and an understanding of oral health.</a:t>
            </a:r>
            <a:r>
              <a:rPr lang="en-GB" sz="1800" b="1">
                <a:solidFill>
                  <a:srgbClr val="1C1C1C"/>
                </a:solidFill>
                <a:latin typeface="Calibri"/>
                <a:ea typeface="Calibri"/>
                <a:cs typeface="Calibri"/>
                <a:sym typeface="Calibri"/>
              </a:rPr>
              <a:t>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Teach children the importance of brushing teeth. .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Focus on helping children to understand which choices to make that will help them to be healthy, for example which foods to eat and why.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Getting into good routines from a young age is important as these often continue into adult life. </a:t>
            </a:r>
            <a:endParaRPr/>
          </a:p>
        </p:txBody>
      </p:sp>
      <p:pic>
        <p:nvPicPr>
          <p:cNvPr id="247" name="Google Shape;247;p16"/>
          <p:cNvPicPr preferRelativeResize="0"/>
          <p:nvPr/>
        </p:nvPicPr>
        <p:blipFill rotWithShape="1">
          <a:blip r:embed="rId3">
            <a:alphaModFix/>
          </a:blip>
          <a:srcRect/>
          <a:stretch/>
        </p:blipFill>
        <p:spPr>
          <a:xfrm>
            <a:off x="1966821" y="3599370"/>
            <a:ext cx="4632385" cy="34742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Roboto"/>
              <a:buNone/>
            </a:pPr>
            <a:r>
              <a:rPr lang="en-GB" sz="3600">
                <a:latin typeface="Roboto"/>
                <a:ea typeface="Roboto"/>
                <a:cs typeface="Roboto"/>
                <a:sym typeface="Roboto"/>
              </a:rPr>
              <a:t>Changes to Informal Assessments</a:t>
            </a:r>
            <a:endParaRPr/>
          </a:p>
        </p:txBody>
      </p:sp>
      <p:sp>
        <p:nvSpPr>
          <p:cNvPr id="253" name="Google Shape;253;p17"/>
          <p:cNvSpPr txBox="1"/>
          <p:nvPr/>
        </p:nvSpPr>
        <p:spPr>
          <a:xfrm>
            <a:off x="613316" y="1349298"/>
            <a:ext cx="7906215"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Roboto"/>
                <a:ea typeface="Roboto"/>
                <a:cs typeface="Roboto"/>
                <a:sym typeface="Roboto"/>
              </a:rPr>
              <a:t>There have also been changes to a document called ‘</a:t>
            </a:r>
            <a:r>
              <a:rPr lang="en-GB" sz="1800" b="1">
                <a:solidFill>
                  <a:schemeClr val="dk1"/>
                </a:solidFill>
                <a:latin typeface="Roboto"/>
                <a:ea typeface="Roboto"/>
                <a:cs typeface="Roboto"/>
                <a:sym typeface="Roboto"/>
              </a:rPr>
              <a:t>Development Matters</a:t>
            </a:r>
            <a:r>
              <a:rPr lang="en-GB" sz="1800">
                <a:solidFill>
                  <a:schemeClr val="dk1"/>
                </a:solidFill>
                <a:latin typeface="Roboto"/>
                <a:ea typeface="Roboto"/>
                <a:cs typeface="Roboto"/>
                <a:sym typeface="Roboto"/>
              </a:rPr>
              <a:t>’. </a:t>
            </a:r>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This document is not compulsory but it can be used by staff to support them to understand child development in the different Areas of Learning. </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Linked to this document change, children are no longer assessed against an age band. It’s now accepted each child develops in different ways, so the use of the age bands before did not fit everyone fairly.  </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Staff can now use their own knowledge of child development to decide each child’s next steps and support needs. </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These changes allow more freedom for</a:t>
            </a:r>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adults to plan to the learning and interests</a:t>
            </a:r>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of the children in their class. </a:t>
            </a:r>
            <a:endParaRPr/>
          </a:p>
        </p:txBody>
      </p:sp>
      <p:pic>
        <p:nvPicPr>
          <p:cNvPr id="254" name="Google Shape;254;p17"/>
          <p:cNvPicPr preferRelativeResize="0"/>
          <p:nvPr/>
        </p:nvPicPr>
        <p:blipFill rotWithShape="1">
          <a:blip r:embed="rId3">
            <a:alphaModFix/>
          </a:blip>
          <a:srcRect/>
          <a:stretch/>
        </p:blipFill>
        <p:spPr>
          <a:xfrm>
            <a:off x="5681932" y="4261448"/>
            <a:ext cx="3462068" cy="25965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390292" y="300476"/>
            <a:ext cx="8353889" cy="994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Roboto"/>
              <a:buNone/>
            </a:pPr>
            <a:r>
              <a:rPr lang="en-GB" sz="2800">
                <a:latin typeface="Roboto"/>
                <a:ea typeface="Roboto"/>
                <a:cs typeface="Roboto"/>
                <a:sym typeface="Roboto"/>
              </a:rPr>
              <a:t>Overview of Changes to the Early Learning Goals</a:t>
            </a:r>
            <a:endParaRPr/>
          </a:p>
        </p:txBody>
      </p:sp>
      <p:sp>
        <p:nvSpPr>
          <p:cNvPr id="260" name="Google Shape;260;p18"/>
          <p:cNvSpPr txBox="1"/>
          <p:nvPr/>
        </p:nvSpPr>
        <p:spPr>
          <a:xfrm>
            <a:off x="613316" y="1025913"/>
            <a:ext cx="7906215"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Roboto"/>
                <a:ea typeface="Roboto"/>
                <a:cs typeface="Roboto"/>
                <a:sym typeface="Roboto"/>
              </a:rPr>
              <a:t>At the end of the reception year, children are assessed against the </a:t>
            </a:r>
            <a:r>
              <a:rPr lang="en-GB" sz="1800" b="1">
                <a:solidFill>
                  <a:schemeClr val="dk1"/>
                </a:solidFill>
                <a:latin typeface="Roboto"/>
                <a:ea typeface="Roboto"/>
                <a:cs typeface="Roboto"/>
                <a:sym typeface="Roboto"/>
              </a:rPr>
              <a:t>17 Early Learning Goals</a:t>
            </a:r>
            <a:r>
              <a:rPr lang="en-GB" sz="1800">
                <a:solidFill>
                  <a:schemeClr val="dk1"/>
                </a:solidFill>
                <a:latin typeface="Roboto"/>
                <a:ea typeface="Roboto"/>
                <a:cs typeface="Roboto"/>
                <a:sym typeface="Roboto"/>
              </a:rPr>
              <a:t>. </a:t>
            </a:r>
            <a:br>
              <a:rPr lang="en-GB" sz="1800">
                <a:solidFill>
                  <a:schemeClr val="dk1"/>
                </a:solidFill>
                <a:latin typeface="Roboto"/>
                <a:ea typeface="Roboto"/>
                <a:cs typeface="Roboto"/>
                <a:sym typeface="Roboto"/>
              </a:rPr>
            </a:b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It is important to remember that:</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Roboto"/>
                <a:ea typeface="Roboto"/>
                <a:cs typeface="Roboto"/>
                <a:sym typeface="Roboto"/>
              </a:rPr>
              <a:t>The ELGs are not a test. Staff will use what they already know about a child to make their decisions.</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Roboto"/>
                <a:ea typeface="Roboto"/>
                <a:cs typeface="Roboto"/>
                <a:sym typeface="Roboto"/>
              </a:rPr>
              <a:t>The ELGs are not the EYFS curriculum. They should not be used to be taught to, they are just an end point. </a:t>
            </a:r>
            <a:endParaRPr/>
          </a:p>
          <a:p>
            <a:pPr marL="742950"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Changes have been made to the Early Learning Goals so that they are now clearer, easier to use and understand.</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They have also been adapted to better match up with the national curriculum in year 1. This will help children to be better prepared for their move to the next key stage.</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Exceeding judgements have also been removed. Children are now encouraged and challenged to have a greater depth and understanding of things before moving onto new learning.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Roboto"/>
              <a:buNone/>
            </a:pPr>
            <a:r>
              <a:rPr lang="en-GB" sz="3600">
                <a:latin typeface="Roboto"/>
                <a:ea typeface="Roboto"/>
                <a:cs typeface="Roboto"/>
                <a:sym typeface="Roboto"/>
              </a:rPr>
              <a:t>What Is the EYFS?</a:t>
            </a:r>
            <a:endParaRPr/>
          </a:p>
        </p:txBody>
      </p:sp>
      <p:sp>
        <p:nvSpPr>
          <p:cNvPr id="126" name="Google Shape;126;p2"/>
          <p:cNvSpPr/>
          <p:nvPr/>
        </p:nvSpPr>
        <p:spPr>
          <a:xfrm>
            <a:off x="744497" y="1391283"/>
            <a:ext cx="7632700" cy="2991588"/>
          </a:xfrm>
          <a:prstGeom prst="rect">
            <a:avLst/>
          </a:prstGeom>
          <a:noFill/>
          <a:ln>
            <a:noFill/>
          </a:ln>
        </p:spPr>
        <p:txBody>
          <a:bodyPr spcFirstLastPara="1" wrap="square" lIns="0" tIns="0" rIns="0" bIns="0" anchor="t" anchorCtr="0">
            <a:spAutoFit/>
          </a:bodyPr>
          <a:lstStyle/>
          <a:p>
            <a:pPr marL="228600" marR="0" lvl="0" indent="-114300" algn="l" rtl="0">
              <a:lnSpc>
                <a:spcPct val="90000"/>
              </a:lnSpc>
              <a:spcBef>
                <a:spcPts val="0"/>
              </a:spcBef>
              <a:spcAft>
                <a:spcPts val="0"/>
              </a:spcAft>
              <a:buNone/>
            </a:pPr>
            <a:r>
              <a:rPr lang="en-GB" sz="1800" b="1">
                <a:solidFill>
                  <a:srgbClr val="1C1C1C"/>
                </a:solidFill>
                <a:latin typeface="Roboto"/>
                <a:ea typeface="Roboto"/>
                <a:cs typeface="Roboto"/>
                <a:sym typeface="Roboto"/>
              </a:rPr>
              <a:t>The Early Years Foundation Stage </a:t>
            </a:r>
            <a:r>
              <a:rPr lang="en-GB" sz="1800">
                <a:solidFill>
                  <a:srgbClr val="1C1C1C"/>
                </a:solidFill>
                <a:latin typeface="Roboto"/>
                <a:ea typeface="Roboto"/>
                <a:cs typeface="Roboto"/>
                <a:sym typeface="Roboto"/>
              </a:rPr>
              <a:t>cov</a:t>
            </a:r>
            <a:r>
              <a:rPr lang="en-GB" sz="1800">
                <a:solidFill>
                  <a:schemeClr val="dk1"/>
                </a:solidFill>
                <a:latin typeface="Roboto"/>
                <a:ea typeface="Roboto"/>
                <a:cs typeface="Roboto"/>
                <a:sym typeface="Roboto"/>
              </a:rPr>
              <a:t>ers the first stage of a child’s care</a:t>
            </a:r>
            <a:endParaRPr/>
          </a:p>
          <a:p>
            <a:pPr marL="228600" marR="0" lvl="0" indent="-114300" algn="l" rtl="0">
              <a:lnSpc>
                <a:spcPct val="90000"/>
              </a:lnSpc>
              <a:spcBef>
                <a:spcPts val="0"/>
              </a:spcBef>
              <a:spcAft>
                <a:spcPts val="0"/>
              </a:spcAft>
              <a:buNone/>
            </a:pPr>
            <a:r>
              <a:rPr lang="en-GB" sz="1800">
                <a:solidFill>
                  <a:schemeClr val="dk1"/>
                </a:solidFill>
                <a:latin typeface="Roboto"/>
                <a:ea typeface="Roboto"/>
                <a:cs typeface="Roboto"/>
                <a:sym typeface="Roboto"/>
              </a:rPr>
              <a:t>from birth to five years old. It sets </a:t>
            </a:r>
            <a:r>
              <a:rPr lang="en-GB" sz="1800">
                <a:solidFill>
                  <a:srgbClr val="1C1C1C"/>
                </a:solidFill>
                <a:latin typeface="Roboto"/>
                <a:ea typeface="Roboto"/>
                <a:cs typeface="Roboto"/>
                <a:sym typeface="Roboto"/>
              </a:rPr>
              <a:t>the standards to ensure that all children</a:t>
            </a:r>
            <a:endParaRPr/>
          </a:p>
          <a:p>
            <a:pPr marL="228600" marR="0" lvl="0" indent="-114300" algn="l" rtl="0">
              <a:lnSpc>
                <a:spcPct val="90000"/>
              </a:lnSpc>
              <a:spcBef>
                <a:spcPts val="0"/>
              </a:spcBef>
              <a:spcAft>
                <a:spcPts val="0"/>
              </a:spcAft>
              <a:buNone/>
            </a:pPr>
            <a:r>
              <a:rPr lang="en-GB" sz="1800">
                <a:solidFill>
                  <a:srgbClr val="1C1C1C"/>
                </a:solidFill>
                <a:latin typeface="Roboto"/>
                <a:ea typeface="Roboto"/>
                <a:cs typeface="Roboto"/>
                <a:sym typeface="Roboto"/>
              </a:rPr>
              <a:t>learn and develop, as well as keeping them healthy and safe.   </a:t>
            </a:r>
            <a:endParaRPr sz="1800">
              <a:solidFill>
                <a:schemeClr val="dk1"/>
              </a:solidFill>
              <a:latin typeface="Roboto"/>
              <a:ea typeface="Roboto"/>
              <a:cs typeface="Roboto"/>
              <a:sym typeface="Roboto"/>
            </a:endParaRPr>
          </a:p>
          <a:p>
            <a:pPr marL="228600" marR="0" lvl="0" indent="-114300" algn="l" rtl="0">
              <a:lnSpc>
                <a:spcPct val="90000"/>
              </a:lnSpc>
              <a:spcBef>
                <a:spcPts val="0"/>
              </a:spcBef>
              <a:spcAft>
                <a:spcPts val="0"/>
              </a:spcAft>
              <a:buNone/>
            </a:pPr>
            <a:endParaRPr sz="1800">
              <a:solidFill>
                <a:schemeClr val="dk1"/>
              </a:solidFill>
              <a:latin typeface="Roboto"/>
              <a:ea typeface="Roboto"/>
              <a:cs typeface="Roboto"/>
              <a:sym typeface="Roboto"/>
            </a:endParaRPr>
          </a:p>
          <a:p>
            <a:pPr marL="228600" marR="0" lvl="0" indent="-114300" algn="l" rtl="0">
              <a:lnSpc>
                <a:spcPct val="90000"/>
              </a:lnSpc>
              <a:spcBef>
                <a:spcPts val="0"/>
              </a:spcBef>
              <a:spcAft>
                <a:spcPts val="0"/>
              </a:spcAft>
              <a:buNone/>
            </a:pPr>
            <a:r>
              <a:rPr lang="en-GB" sz="1800">
                <a:solidFill>
                  <a:schemeClr val="dk1"/>
                </a:solidFill>
                <a:latin typeface="Roboto"/>
                <a:ea typeface="Roboto"/>
                <a:cs typeface="Roboto"/>
                <a:sym typeface="Roboto"/>
              </a:rPr>
              <a:t>Also included in the EYFS are the</a:t>
            </a:r>
            <a:r>
              <a:rPr lang="en-GB" sz="1800">
                <a:solidFill>
                  <a:srgbClr val="1C1C1C"/>
                </a:solidFill>
                <a:latin typeface="Roboto"/>
                <a:ea typeface="Roboto"/>
                <a:cs typeface="Roboto"/>
                <a:sym typeface="Roboto"/>
              </a:rPr>
              <a:t> </a:t>
            </a:r>
            <a:r>
              <a:rPr lang="en-GB" sz="1800" b="1">
                <a:solidFill>
                  <a:schemeClr val="dk1"/>
                </a:solidFill>
                <a:latin typeface="Roboto"/>
                <a:ea typeface="Roboto"/>
                <a:cs typeface="Roboto"/>
                <a:sym typeface="Roboto"/>
              </a:rPr>
              <a:t>seven</a:t>
            </a:r>
            <a:r>
              <a:rPr lang="en-GB" sz="1800" b="1">
                <a:solidFill>
                  <a:srgbClr val="1C1C1C"/>
                </a:solidFill>
                <a:latin typeface="Roboto"/>
                <a:ea typeface="Roboto"/>
                <a:cs typeface="Roboto"/>
                <a:sym typeface="Roboto"/>
              </a:rPr>
              <a:t> </a:t>
            </a:r>
            <a:r>
              <a:rPr lang="en-GB" sz="1800" b="1">
                <a:solidFill>
                  <a:schemeClr val="dk1"/>
                </a:solidFill>
                <a:latin typeface="Roboto"/>
                <a:ea typeface="Roboto"/>
                <a:cs typeface="Roboto"/>
                <a:sym typeface="Roboto"/>
              </a:rPr>
              <a:t>A</a:t>
            </a:r>
            <a:r>
              <a:rPr lang="en-GB" sz="1800" b="1">
                <a:solidFill>
                  <a:srgbClr val="1C1C1C"/>
                </a:solidFill>
                <a:latin typeface="Roboto"/>
                <a:ea typeface="Roboto"/>
                <a:cs typeface="Roboto"/>
                <a:sym typeface="Roboto"/>
              </a:rPr>
              <a:t>reas of </a:t>
            </a:r>
            <a:r>
              <a:rPr lang="en-GB" sz="1800" b="1">
                <a:solidFill>
                  <a:schemeClr val="dk1"/>
                </a:solidFill>
                <a:latin typeface="Roboto"/>
                <a:ea typeface="Roboto"/>
                <a:cs typeface="Roboto"/>
                <a:sym typeface="Roboto"/>
              </a:rPr>
              <a:t>L</a:t>
            </a:r>
            <a:r>
              <a:rPr lang="en-GB" sz="1800" b="1">
                <a:solidFill>
                  <a:srgbClr val="1C1C1C"/>
                </a:solidFill>
                <a:latin typeface="Roboto"/>
                <a:ea typeface="Roboto"/>
                <a:cs typeface="Roboto"/>
                <a:sym typeface="Roboto"/>
              </a:rPr>
              <a:t>earning</a:t>
            </a:r>
            <a:r>
              <a:rPr lang="en-GB" sz="1800">
                <a:solidFill>
                  <a:schemeClr val="dk1"/>
                </a:solidFill>
                <a:latin typeface="Roboto"/>
                <a:ea typeface="Roboto"/>
                <a:cs typeface="Roboto"/>
                <a:sym typeface="Roboto"/>
              </a:rPr>
              <a:t>. They are:</a:t>
            </a:r>
            <a:r>
              <a:rPr lang="en-GB" sz="1800">
                <a:solidFill>
                  <a:srgbClr val="1C1C1C"/>
                </a:solidFill>
                <a:latin typeface="Roboto"/>
                <a:ea typeface="Roboto"/>
                <a:cs typeface="Roboto"/>
                <a:sym typeface="Roboto"/>
              </a:rPr>
              <a:t> </a:t>
            </a:r>
            <a:endParaRPr sz="1800">
              <a:solidFill>
                <a:schemeClr val="dk1"/>
              </a:solidFill>
              <a:latin typeface="Roboto"/>
              <a:ea typeface="Roboto"/>
              <a:cs typeface="Roboto"/>
              <a:sym typeface="Roboto"/>
            </a:endParaRPr>
          </a:p>
          <a:p>
            <a:pPr marL="914400" marR="0" lvl="1" indent="-342900" algn="l" rtl="0">
              <a:lnSpc>
                <a:spcPct val="90000"/>
              </a:lnSpc>
              <a:spcBef>
                <a:spcPts val="0"/>
              </a:spcBef>
              <a:spcAft>
                <a:spcPts val="0"/>
              </a:spcAft>
              <a:buClr>
                <a:srgbClr val="1C1C1C"/>
              </a:buClr>
              <a:buSzPts val="1800"/>
              <a:buFont typeface="Roboto"/>
              <a:buChar char="•"/>
            </a:pPr>
            <a:r>
              <a:rPr lang="en-GB" sz="1800" b="1" i="0" u="none" strike="noStrike" cap="none">
                <a:solidFill>
                  <a:srgbClr val="45A0D9"/>
                </a:solidFill>
                <a:latin typeface="Roboto"/>
                <a:ea typeface="Roboto"/>
                <a:cs typeface="Roboto"/>
                <a:sym typeface="Roboto"/>
              </a:rPr>
              <a:t>Communication and Language</a:t>
            </a:r>
            <a:endParaRPr/>
          </a:p>
          <a:p>
            <a:pPr marL="914400" marR="0" lvl="1" indent="-342900" algn="l" rtl="0">
              <a:lnSpc>
                <a:spcPct val="90000"/>
              </a:lnSpc>
              <a:spcBef>
                <a:spcPts val="0"/>
              </a:spcBef>
              <a:spcAft>
                <a:spcPts val="0"/>
              </a:spcAft>
              <a:buClr>
                <a:srgbClr val="1C1C1C"/>
              </a:buClr>
              <a:buSzPts val="1800"/>
              <a:buFont typeface="Roboto"/>
              <a:buChar char="•"/>
            </a:pPr>
            <a:r>
              <a:rPr lang="en-GB" sz="1800" b="1" i="0" u="none" strike="noStrike" cap="none">
                <a:solidFill>
                  <a:srgbClr val="DE225C"/>
                </a:solidFill>
                <a:latin typeface="Roboto"/>
                <a:ea typeface="Roboto"/>
                <a:cs typeface="Roboto"/>
                <a:sym typeface="Roboto"/>
              </a:rPr>
              <a:t>Personal, Social and Emotional Development</a:t>
            </a:r>
            <a:endParaRPr/>
          </a:p>
          <a:p>
            <a:pPr marL="914400" marR="0" lvl="1" indent="-342900" algn="l" rtl="0">
              <a:lnSpc>
                <a:spcPct val="90000"/>
              </a:lnSpc>
              <a:spcBef>
                <a:spcPts val="0"/>
              </a:spcBef>
              <a:spcAft>
                <a:spcPts val="0"/>
              </a:spcAft>
              <a:buClr>
                <a:srgbClr val="1C1C1C"/>
              </a:buClr>
              <a:buSzPts val="1800"/>
              <a:buFont typeface="Roboto"/>
              <a:buChar char="•"/>
            </a:pPr>
            <a:r>
              <a:rPr lang="en-GB" sz="1800" b="1" i="0" u="none" strike="noStrike" cap="none">
                <a:solidFill>
                  <a:srgbClr val="F4CB4C"/>
                </a:solidFill>
                <a:latin typeface="Roboto"/>
                <a:ea typeface="Roboto"/>
                <a:cs typeface="Roboto"/>
                <a:sym typeface="Roboto"/>
              </a:rPr>
              <a:t>Physical Development</a:t>
            </a:r>
            <a:endParaRPr/>
          </a:p>
          <a:p>
            <a:pPr marL="914400" marR="0" lvl="1" indent="-342900" algn="l" rtl="0">
              <a:lnSpc>
                <a:spcPct val="90000"/>
              </a:lnSpc>
              <a:spcBef>
                <a:spcPts val="0"/>
              </a:spcBef>
              <a:spcAft>
                <a:spcPts val="0"/>
              </a:spcAft>
              <a:buClr>
                <a:srgbClr val="1C1C1C"/>
              </a:buClr>
              <a:buSzPts val="1800"/>
              <a:buFont typeface="Roboto"/>
              <a:buChar char="•"/>
            </a:pPr>
            <a:r>
              <a:rPr lang="en-GB" sz="1800" b="1" i="0" u="none" strike="noStrike" cap="none">
                <a:solidFill>
                  <a:srgbClr val="95C238"/>
                </a:solidFill>
                <a:latin typeface="Roboto"/>
                <a:ea typeface="Roboto"/>
                <a:cs typeface="Roboto"/>
                <a:sym typeface="Roboto"/>
              </a:rPr>
              <a:t>Literacy</a:t>
            </a:r>
            <a:endParaRPr/>
          </a:p>
          <a:p>
            <a:pPr marL="914400" marR="0" lvl="1" indent="-342900" algn="l" rtl="0">
              <a:lnSpc>
                <a:spcPct val="90000"/>
              </a:lnSpc>
              <a:spcBef>
                <a:spcPts val="0"/>
              </a:spcBef>
              <a:spcAft>
                <a:spcPts val="0"/>
              </a:spcAft>
              <a:buClr>
                <a:srgbClr val="1C1C1C"/>
              </a:buClr>
              <a:buSzPts val="1800"/>
              <a:buFont typeface="Roboto"/>
              <a:buChar char="•"/>
            </a:pPr>
            <a:r>
              <a:rPr lang="en-GB" sz="1800" b="1" i="0" u="none" strike="noStrike" cap="none">
                <a:solidFill>
                  <a:srgbClr val="F07E17"/>
                </a:solidFill>
                <a:latin typeface="Roboto"/>
                <a:ea typeface="Roboto"/>
                <a:cs typeface="Roboto"/>
                <a:sym typeface="Roboto"/>
              </a:rPr>
              <a:t>Mathematics</a:t>
            </a:r>
            <a:endParaRPr/>
          </a:p>
          <a:p>
            <a:pPr marL="914400" marR="0" lvl="1" indent="-342900" algn="l" rtl="0">
              <a:lnSpc>
                <a:spcPct val="90000"/>
              </a:lnSpc>
              <a:spcBef>
                <a:spcPts val="0"/>
              </a:spcBef>
              <a:spcAft>
                <a:spcPts val="0"/>
              </a:spcAft>
              <a:buClr>
                <a:srgbClr val="1C1C1C"/>
              </a:buClr>
              <a:buSzPts val="1800"/>
              <a:buFont typeface="Roboto"/>
              <a:buChar char="•"/>
            </a:pPr>
            <a:r>
              <a:rPr lang="en-GB" sz="1800" b="1" i="0" u="none" strike="noStrike" cap="none">
                <a:solidFill>
                  <a:srgbClr val="5B2987"/>
                </a:solidFill>
                <a:latin typeface="Roboto"/>
                <a:ea typeface="Roboto"/>
                <a:cs typeface="Roboto"/>
                <a:sym typeface="Roboto"/>
              </a:rPr>
              <a:t>Understanding the World</a:t>
            </a:r>
            <a:endParaRPr/>
          </a:p>
          <a:p>
            <a:pPr marL="914400" marR="0" lvl="1" indent="-342900" algn="l" rtl="0">
              <a:lnSpc>
                <a:spcPct val="90000"/>
              </a:lnSpc>
              <a:spcBef>
                <a:spcPts val="0"/>
              </a:spcBef>
              <a:spcAft>
                <a:spcPts val="0"/>
              </a:spcAft>
              <a:buClr>
                <a:srgbClr val="1C1C1C"/>
              </a:buClr>
              <a:buSzPts val="1800"/>
              <a:buFont typeface="Roboto"/>
              <a:buChar char="•"/>
            </a:pPr>
            <a:r>
              <a:rPr lang="en-GB" sz="1800" b="1" i="0" u="none" strike="noStrike" cap="none">
                <a:solidFill>
                  <a:srgbClr val="00AE97"/>
                </a:solidFill>
                <a:latin typeface="Roboto"/>
                <a:ea typeface="Roboto"/>
                <a:cs typeface="Roboto"/>
                <a:sym typeface="Roboto"/>
              </a:rPr>
              <a:t>Expressive Arts and Design</a:t>
            </a:r>
            <a:endParaRPr/>
          </a:p>
        </p:txBody>
      </p:sp>
      <p:sp>
        <p:nvSpPr>
          <p:cNvPr id="127" name="Google Shape;127;p2"/>
          <p:cNvSpPr/>
          <p:nvPr/>
        </p:nvSpPr>
        <p:spPr>
          <a:xfrm>
            <a:off x="884183" y="4386448"/>
            <a:ext cx="4619237" cy="966006"/>
          </a:xfrm>
          <a:prstGeom prst="rect">
            <a:avLst/>
          </a:prstGeom>
          <a:solidFill>
            <a:srgbClr val="EF73AA"/>
          </a:solidFill>
          <a:ln>
            <a:noFill/>
          </a:ln>
        </p:spPr>
        <p:txBody>
          <a:bodyPr spcFirstLastPara="1" wrap="square" lIns="108000" tIns="108000" rIns="108000" bIns="108000" anchor="ctr" anchorCtr="0">
            <a:spAutoFit/>
          </a:bodyPr>
          <a:lstStyle/>
          <a:p>
            <a:pPr marL="114300" marR="0" lvl="0" indent="0" algn="l" rtl="0">
              <a:lnSpc>
                <a:spcPct val="90000"/>
              </a:lnSpc>
              <a:spcBef>
                <a:spcPts val="0"/>
              </a:spcBef>
              <a:spcAft>
                <a:spcPts val="0"/>
              </a:spcAft>
              <a:buNone/>
            </a:pPr>
            <a:r>
              <a:rPr lang="en-GB" sz="1800">
                <a:solidFill>
                  <a:schemeClr val="lt1"/>
                </a:solidFill>
                <a:latin typeface="Roboto"/>
                <a:ea typeface="Roboto"/>
                <a:cs typeface="Roboto"/>
                <a:sym typeface="Roboto"/>
              </a:rPr>
              <a:t>At the end of the EYFS, there are </a:t>
            </a:r>
            <a:r>
              <a:rPr lang="en-GB" sz="1800" b="1">
                <a:solidFill>
                  <a:schemeClr val="lt1"/>
                </a:solidFill>
                <a:latin typeface="Roboto"/>
                <a:ea typeface="Roboto"/>
                <a:cs typeface="Roboto"/>
                <a:sym typeface="Roboto"/>
              </a:rPr>
              <a:t>17 Early Learning Goals </a:t>
            </a:r>
            <a:r>
              <a:rPr lang="en-GB" sz="1800">
                <a:solidFill>
                  <a:schemeClr val="lt1"/>
                </a:solidFill>
                <a:latin typeface="Roboto"/>
                <a:ea typeface="Roboto"/>
                <a:cs typeface="Roboto"/>
                <a:sym typeface="Roboto"/>
              </a:rPr>
              <a:t>that children are expected to achieve. </a:t>
            </a:r>
            <a:endParaRPr sz="1800">
              <a:solidFill>
                <a:srgbClr val="1C1C1C"/>
              </a:solidFill>
              <a:latin typeface="Roboto"/>
              <a:ea typeface="Roboto"/>
              <a:cs typeface="Roboto"/>
              <a:sym typeface="Roboto"/>
            </a:endParaRPr>
          </a:p>
        </p:txBody>
      </p:sp>
      <p:pic>
        <p:nvPicPr>
          <p:cNvPr id="128" name="Google Shape;128;p2"/>
          <p:cNvPicPr preferRelativeResize="0"/>
          <p:nvPr/>
        </p:nvPicPr>
        <p:blipFill rotWithShape="1">
          <a:blip r:embed="rId3">
            <a:alphaModFix/>
          </a:blip>
          <a:srcRect/>
          <a:stretch/>
        </p:blipFill>
        <p:spPr>
          <a:xfrm>
            <a:off x="5543908" y="4157932"/>
            <a:ext cx="3600091" cy="27000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body" idx="4294967295"/>
          </p:nvPr>
        </p:nvSpPr>
        <p:spPr>
          <a:xfrm>
            <a:off x="3408363" y="3951288"/>
            <a:ext cx="5735637" cy="237648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endParaRPr sz="2800"/>
          </a:p>
          <a:p>
            <a:pPr marL="0" lvl="0" indent="0" algn="l" rtl="0">
              <a:lnSpc>
                <a:spcPct val="150000"/>
              </a:lnSpc>
              <a:spcBef>
                <a:spcPts val="750"/>
              </a:spcBef>
              <a:spcAft>
                <a:spcPts val="0"/>
              </a:spcAft>
              <a:buClr>
                <a:schemeClr val="dk1"/>
              </a:buClr>
              <a:buSzPts val="2800"/>
              <a:buNone/>
            </a:pPr>
            <a:endParaRPr sz="2800"/>
          </a:p>
          <a:p>
            <a:pPr marL="171450" lvl="0" indent="-44450" algn="l" rtl="0">
              <a:lnSpc>
                <a:spcPct val="150000"/>
              </a:lnSpc>
              <a:spcBef>
                <a:spcPts val="750"/>
              </a:spcBef>
              <a:spcAft>
                <a:spcPts val="0"/>
              </a:spcAft>
              <a:buClr>
                <a:schemeClr val="dk1"/>
              </a:buClr>
              <a:buSzPts val="2000"/>
              <a:buNone/>
            </a:pPr>
            <a:endParaRPr sz="2000"/>
          </a:p>
        </p:txBody>
      </p:sp>
      <p:sp>
        <p:nvSpPr>
          <p:cNvPr id="134" name="Google Shape;134;p3"/>
          <p:cNvSpPr txBox="1"/>
          <p:nvPr/>
        </p:nvSpPr>
        <p:spPr>
          <a:xfrm>
            <a:off x="4589252" y="3588588"/>
            <a:ext cx="2413869" cy="3662213"/>
          </a:xfrm>
          <a:prstGeom prst="rect">
            <a:avLst/>
          </a:prstGeom>
          <a:noFill/>
          <a:ln>
            <a:noFill/>
          </a:ln>
        </p:spPr>
        <p:txBody>
          <a:bodyPr spcFirstLastPara="1" wrap="square" lIns="91425" tIns="45700" rIns="91425" bIns="45700" anchor="t" anchorCtr="0">
            <a:noAutofit/>
          </a:bodyPr>
          <a:lstStyle/>
          <a:p>
            <a:pPr marL="342900" marR="0" lvl="0" indent="-215900" algn="l" rtl="0">
              <a:lnSpc>
                <a:spcPct val="15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135" name="Google Shape;135;p3"/>
          <p:cNvSpPr/>
          <p:nvPr/>
        </p:nvSpPr>
        <p:spPr>
          <a:xfrm>
            <a:off x="455673" y="329949"/>
            <a:ext cx="5113337" cy="2554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GB" sz="3200">
                <a:solidFill>
                  <a:schemeClr val="dk1"/>
                </a:solidFill>
                <a:latin typeface="Calibri"/>
                <a:ea typeface="Calibri"/>
                <a:cs typeface="Calibri"/>
                <a:sym typeface="Calibri"/>
              </a:rPr>
              <a:t>The </a:t>
            </a:r>
            <a:r>
              <a:rPr lang="en-GB" sz="3200" b="1">
                <a:solidFill>
                  <a:srgbClr val="008000"/>
                </a:solidFill>
                <a:latin typeface="Calibri"/>
                <a:ea typeface="Calibri"/>
                <a:cs typeface="Calibri"/>
                <a:sym typeface="Calibri"/>
              </a:rPr>
              <a:t>Prime Areas </a:t>
            </a:r>
            <a:r>
              <a:rPr lang="en-GB" sz="3200">
                <a:solidFill>
                  <a:schemeClr val="dk1"/>
                </a:solidFill>
                <a:latin typeface="Calibri"/>
                <a:ea typeface="Calibri"/>
                <a:cs typeface="Calibri"/>
                <a:sym typeface="Calibri"/>
              </a:rPr>
              <a:t>are fundamental as they run through and support development and learning in all other areas.</a:t>
            </a:r>
            <a:endParaRPr/>
          </a:p>
        </p:txBody>
      </p:sp>
      <p:sp>
        <p:nvSpPr>
          <p:cNvPr id="136" name="Google Shape;136;p3"/>
          <p:cNvSpPr/>
          <p:nvPr/>
        </p:nvSpPr>
        <p:spPr>
          <a:xfrm>
            <a:off x="-224287" y="3726612"/>
            <a:ext cx="5054271" cy="1200329"/>
          </a:xfrm>
          <a:prstGeom prst="rect">
            <a:avLst/>
          </a:prstGeom>
          <a:noFill/>
          <a:ln>
            <a:noFill/>
          </a:ln>
        </p:spPr>
        <p:txBody>
          <a:bodyPr spcFirstLastPara="1" wrap="square" lIns="91425" tIns="45700" rIns="91425" bIns="45700" anchor="t" anchorCtr="0">
            <a:spAutoFit/>
          </a:bodyPr>
          <a:lstStyle/>
          <a:p>
            <a:pPr marL="914400" marR="0" lvl="1" indent="-342900" algn="l" rtl="0">
              <a:lnSpc>
                <a:spcPct val="90000"/>
              </a:lnSpc>
              <a:spcBef>
                <a:spcPts val="0"/>
              </a:spcBef>
              <a:spcAft>
                <a:spcPts val="0"/>
              </a:spcAft>
              <a:buClr>
                <a:srgbClr val="1C1C1C"/>
              </a:buClr>
              <a:buSzPts val="1800"/>
              <a:buFont typeface="Roboto"/>
              <a:buChar char="•"/>
            </a:pPr>
            <a:r>
              <a:rPr lang="en-GB" sz="2000" b="1" i="0" u="none" strike="noStrike" cap="none">
                <a:solidFill>
                  <a:srgbClr val="45A0D9"/>
                </a:solidFill>
                <a:latin typeface="Roboto"/>
                <a:ea typeface="Roboto"/>
                <a:cs typeface="Roboto"/>
                <a:sym typeface="Roboto"/>
              </a:rPr>
              <a:t>Communication and Language</a:t>
            </a:r>
            <a:endParaRPr/>
          </a:p>
          <a:p>
            <a:pPr marL="914400" marR="0" lvl="1" indent="-342900" algn="l" rtl="0">
              <a:lnSpc>
                <a:spcPct val="90000"/>
              </a:lnSpc>
              <a:spcBef>
                <a:spcPts val="0"/>
              </a:spcBef>
              <a:spcAft>
                <a:spcPts val="0"/>
              </a:spcAft>
              <a:buClr>
                <a:srgbClr val="1C1C1C"/>
              </a:buClr>
              <a:buSzPts val="1800"/>
              <a:buFont typeface="Roboto"/>
              <a:buChar char="•"/>
            </a:pPr>
            <a:r>
              <a:rPr lang="en-GB" sz="2000" b="1" i="0" u="none" strike="noStrike" cap="none">
                <a:solidFill>
                  <a:srgbClr val="DE225C"/>
                </a:solidFill>
                <a:latin typeface="Roboto"/>
                <a:ea typeface="Roboto"/>
                <a:cs typeface="Roboto"/>
                <a:sym typeface="Roboto"/>
              </a:rPr>
              <a:t>Personal, Social and Emotional Development</a:t>
            </a:r>
            <a:endParaRPr/>
          </a:p>
          <a:p>
            <a:pPr marL="914400" marR="0" lvl="1" indent="-342900" algn="l" rtl="0">
              <a:lnSpc>
                <a:spcPct val="90000"/>
              </a:lnSpc>
              <a:spcBef>
                <a:spcPts val="0"/>
              </a:spcBef>
              <a:spcAft>
                <a:spcPts val="0"/>
              </a:spcAft>
              <a:buClr>
                <a:srgbClr val="1C1C1C"/>
              </a:buClr>
              <a:buSzPts val="1800"/>
              <a:buFont typeface="Roboto"/>
              <a:buChar char="•"/>
            </a:pPr>
            <a:r>
              <a:rPr lang="en-GB" sz="2000" b="1" i="0" u="none" strike="noStrike" cap="none">
                <a:solidFill>
                  <a:srgbClr val="F4CB4C"/>
                </a:solidFill>
                <a:latin typeface="Roboto"/>
                <a:ea typeface="Roboto"/>
                <a:cs typeface="Roboto"/>
                <a:sym typeface="Roboto"/>
              </a:rPr>
              <a:t>Physical Development</a:t>
            </a:r>
            <a:endParaRPr/>
          </a:p>
        </p:txBody>
      </p:sp>
      <p:pic>
        <p:nvPicPr>
          <p:cNvPr id="137" name="Google Shape;137;p3"/>
          <p:cNvPicPr preferRelativeResize="0"/>
          <p:nvPr/>
        </p:nvPicPr>
        <p:blipFill rotWithShape="1">
          <a:blip r:embed="rId3">
            <a:alphaModFix/>
          </a:blip>
          <a:srcRect/>
          <a:stretch/>
        </p:blipFill>
        <p:spPr>
          <a:xfrm>
            <a:off x="5042179" y="3456234"/>
            <a:ext cx="3921884" cy="29414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Assessment for Learning</a:t>
            </a:r>
            <a:endParaRPr/>
          </a:p>
        </p:txBody>
      </p:sp>
      <p:sp>
        <p:nvSpPr>
          <p:cNvPr id="144" name="Google Shape;144;p4"/>
          <p:cNvSpPr txBox="1"/>
          <p:nvPr/>
        </p:nvSpPr>
        <p:spPr>
          <a:xfrm>
            <a:off x="2428875" y="1714500"/>
            <a:ext cx="3643313"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adult observes the children</a:t>
            </a:r>
            <a:endParaRPr/>
          </a:p>
        </p:txBody>
      </p:sp>
      <p:sp>
        <p:nvSpPr>
          <p:cNvPr id="145" name="Google Shape;145;p4"/>
          <p:cNvSpPr txBox="1"/>
          <p:nvPr/>
        </p:nvSpPr>
        <p:spPr>
          <a:xfrm>
            <a:off x="6858000" y="3176588"/>
            <a:ext cx="1643063" cy="647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sees what they can do</a:t>
            </a:r>
            <a:endParaRPr/>
          </a:p>
        </p:txBody>
      </p:sp>
      <p:sp>
        <p:nvSpPr>
          <p:cNvPr id="146" name="Google Shape;146;p4"/>
          <p:cNvSpPr txBox="1"/>
          <p:nvPr/>
        </p:nvSpPr>
        <p:spPr>
          <a:xfrm>
            <a:off x="3071813" y="5357813"/>
            <a:ext cx="3071812" cy="6461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thinks about  what the child needs to do next</a:t>
            </a:r>
            <a:endParaRPr/>
          </a:p>
        </p:txBody>
      </p:sp>
      <p:sp>
        <p:nvSpPr>
          <p:cNvPr id="147" name="Google Shape;147;p4"/>
          <p:cNvSpPr txBox="1"/>
          <p:nvPr/>
        </p:nvSpPr>
        <p:spPr>
          <a:xfrm>
            <a:off x="250825" y="3005138"/>
            <a:ext cx="2579688" cy="20304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asks questions, challenges, </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develops understanding,</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supports thinking,</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plans next steps</a:t>
            </a:r>
            <a:endParaRPr/>
          </a:p>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 name="Google Shape;148;p4"/>
          <p:cNvSpPr/>
          <p:nvPr/>
        </p:nvSpPr>
        <p:spPr>
          <a:xfrm rot="5400000">
            <a:off x="6822282" y="1778794"/>
            <a:ext cx="928687" cy="1069975"/>
          </a:xfrm>
          <a:prstGeom prst="bentArrow">
            <a:avLst>
              <a:gd name="adj1" fmla="val 25000"/>
              <a:gd name="adj2" fmla="val 25000"/>
              <a:gd name="adj3" fmla="val 25000"/>
              <a:gd name="adj4" fmla="val 4375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4"/>
          <p:cNvSpPr/>
          <p:nvPr/>
        </p:nvSpPr>
        <p:spPr>
          <a:xfrm>
            <a:off x="1071563" y="1785938"/>
            <a:ext cx="928687" cy="1071562"/>
          </a:xfrm>
          <a:prstGeom prst="bentArrow">
            <a:avLst>
              <a:gd name="adj1" fmla="val 25000"/>
              <a:gd name="adj2" fmla="val 25000"/>
              <a:gd name="adj3" fmla="val 25000"/>
              <a:gd name="adj4" fmla="val 4375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4"/>
          <p:cNvSpPr/>
          <p:nvPr/>
        </p:nvSpPr>
        <p:spPr>
          <a:xfrm rot="-5400000">
            <a:off x="1071563" y="4643437"/>
            <a:ext cx="928688" cy="1071563"/>
          </a:xfrm>
          <a:prstGeom prst="bentArrow">
            <a:avLst>
              <a:gd name="adj1" fmla="val 25000"/>
              <a:gd name="adj2" fmla="val 25000"/>
              <a:gd name="adj3" fmla="val 25000"/>
              <a:gd name="adj4" fmla="val 4375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4"/>
          <p:cNvSpPr/>
          <p:nvPr/>
        </p:nvSpPr>
        <p:spPr>
          <a:xfrm rot="10800000">
            <a:off x="6751638" y="4786313"/>
            <a:ext cx="927100" cy="1071562"/>
          </a:xfrm>
          <a:prstGeom prst="bentArrow">
            <a:avLst>
              <a:gd name="adj1" fmla="val 25000"/>
              <a:gd name="adj2" fmla="val 25000"/>
              <a:gd name="adj3" fmla="val 25000"/>
              <a:gd name="adj4" fmla="val 4375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52" name="Google Shape;152;p4" descr="F:\reception 23 may\reception 23 may 051.jpg"/>
          <p:cNvPicPr preferRelativeResize="0"/>
          <p:nvPr/>
        </p:nvPicPr>
        <p:blipFill rotWithShape="1">
          <a:blip r:embed="rId3">
            <a:alphaModFix/>
          </a:blip>
          <a:srcRect/>
          <a:stretch/>
        </p:blipFill>
        <p:spPr>
          <a:xfrm>
            <a:off x="2830513" y="2720975"/>
            <a:ext cx="3554412" cy="199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457198" y="478895"/>
            <a:ext cx="8220075" cy="9943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Roboto"/>
              <a:buNone/>
            </a:pPr>
            <a:r>
              <a:rPr lang="en-GB" sz="3600">
                <a:latin typeface="Roboto"/>
                <a:ea typeface="Roboto"/>
                <a:cs typeface="Roboto"/>
                <a:sym typeface="Roboto"/>
              </a:rPr>
              <a:t>Some Key Changes to the EYFS</a:t>
            </a:r>
            <a:endParaRPr sz="3600">
              <a:latin typeface="Roboto"/>
              <a:ea typeface="Roboto"/>
              <a:cs typeface="Roboto"/>
              <a:sym typeface="Roboto"/>
            </a:endParaRPr>
          </a:p>
        </p:txBody>
      </p:sp>
      <p:sp>
        <p:nvSpPr>
          <p:cNvPr id="158" name="Google Shape;158;p5"/>
          <p:cNvSpPr txBox="1"/>
          <p:nvPr/>
        </p:nvSpPr>
        <p:spPr>
          <a:xfrm>
            <a:off x="791737" y="1338146"/>
            <a:ext cx="750477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Roboto"/>
                <a:ea typeface="Roboto"/>
                <a:cs typeface="Roboto"/>
                <a:sym typeface="Roboto"/>
              </a:rPr>
              <a:t>Reduced the amount of unneeded written recordings and  assessment of children by staff.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boto"/>
                <a:ea typeface="Roboto"/>
                <a:cs typeface="Roboto"/>
                <a:sym typeface="Roboto"/>
              </a:rPr>
              <a:t>This means staff do not need to keep a large amount of written evidence that proves children are able to do lots of things.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boto"/>
                <a:ea typeface="Roboto"/>
                <a:cs typeface="Roboto"/>
                <a:sym typeface="Roboto"/>
              </a:rPr>
              <a:t>Staff still know the abilities and skills of each child, and know how to support them to develop. However, now they do not need to write this down unnecessarily.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boto"/>
                <a:ea typeface="Roboto"/>
                <a:cs typeface="Roboto"/>
                <a:sym typeface="Roboto"/>
              </a:rPr>
              <a:t>This frees up more time for staff to spend directly with the children.</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boto"/>
                <a:ea typeface="Roboto"/>
                <a:cs typeface="Roboto"/>
                <a:sym typeface="Roboto"/>
              </a:rPr>
              <a:t>By taking away the need for constant recording, it helps to develop more natural play, conversations and interaction between adults</a:t>
            </a:r>
            <a:br>
              <a:rPr lang="en-GB" sz="1800">
                <a:solidFill>
                  <a:schemeClr val="dk1"/>
                </a:solidFill>
                <a:latin typeface="Roboto"/>
                <a:ea typeface="Roboto"/>
                <a:cs typeface="Roboto"/>
                <a:sym typeface="Roboto"/>
              </a:rPr>
            </a:br>
            <a:r>
              <a:rPr lang="en-GB" sz="1800">
                <a:solidFill>
                  <a:schemeClr val="dk1"/>
                </a:solidFill>
                <a:latin typeface="Roboto"/>
                <a:ea typeface="Roboto"/>
                <a:cs typeface="Roboto"/>
                <a:sym typeface="Roboto"/>
              </a:rPr>
              <a:t>and children. </a:t>
            </a:r>
            <a:endParaRPr/>
          </a:p>
        </p:txBody>
      </p:sp>
      <p:pic>
        <p:nvPicPr>
          <p:cNvPr id="159" name="Google Shape;159;p5"/>
          <p:cNvPicPr preferRelativeResize="0"/>
          <p:nvPr/>
        </p:nvPicPr>
        <p:blipFill rotWithShape="1">
          <a:blip r:embed="rId3">
            <a:alphaModFix/>
          </a:blip>
          <a:srcRect/>
          <a:stretch/>
        </p:blipFill>
        <p:spPr>
          <a:xfrm>
            <a:off x="3844505" y="4295954"/>
            <a:ext cx="3531079" cy="26483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Play</a:t>
            </a:r>
            <a:endParaRPr/>
          </a:p>
        </p:txBody>
      </p:sp>
      <p:sp>
        <p:nvSpPr>
          <p:cNvPr id="165" name="Google Shape;165;p6"/>
          <p:cNvSpPr txBox="1"/>
          <p:nvPr/>
        </p:nvSpPr>
        <p:spPr>
          <a:xfrm>
            <a:off x="495300" y="3573463"/>
            <a:ext cx="3744913" cy="2246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Children need to play!</a:t>
            </a:r>
            <a:endParaRPr/>
          </a:p>
          <a:p>
            <a:pPr marL="0" marR="0" lvl="0" indent="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They need to practice their skills in a fun, hands on, practical way.</a:t>
            </a:r>
            <a:endParaRPr/>
          </a:p>
        </p:txBody>
      </p:sp>
      <p:sp>
        <p:nvSpPr>
          <p:cNvPr id="166" name="Google Shape;166;p6"/>
          <p:cNvSpPr txBox="1"/>
          <p:nvPr/>
        </p:nvSpPr>
        <p:spPr>
          <a:xfrm>
            <a:off x="336549" y="1646328"/>
            <a:ext cx="3744913" cy="138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GB" sz="2800" i="1">
                <a:solidFill>
                  <a:schemeClr val="dk1"/>
                </a:solidFill>
                <a:latin typeface="Calibri"/>
                <a:ea typeface="Calibri"/>
                <a:cs typeface="Calibri"/>
                <a:sym typeface="Calibri"/>
              </a:rPr>
              <a:t>Every child has the right to relax and play. (article 31)</a:t>
            </a:r>
            <a:endParaRPr/>
          </a:p>
        </p:txBody>
      </p:sp>
      <p:pic>
        <p:nvPicPr>
          <p:cNvPr id="167" name="Google Shape;167;p6"/>
          <p:cNvPicPr preferRelativeResize="0"/>
          <p:nvPr/>
        </p:nvPicPr>
        <p:blipFill rotWithShape="1">
          <a:blip r:embed="rId3">
            <a:alphaModFix/>
          </a:blip>
          <a:srcRect/>
          <a:stretch/>
        </p:blipFill>
        <p:spPr>
          <a:xfrm>
            <a:off x="4418011" y="383021"/>
            <a:ext cx="4140679" cy="3105510"/>
          </a:xfrm>
          <a:prstGeom prst="rect">
            <a:avLst/>
          </a:prstGeom>
          <a:noFill/>
          <a:ln>
            <a:noFill/>
          </a:ln>
        </p:spPr>
      </p:pic>
      <p:pic>
        <p:nvPicPr>
          <p:cNvPr id="168" name="Google Shape;168;p6"/>
          <p:cNvPicPr preferRelativeResize="0"/>
          <p:nvPr/>
        </p:nvPicPr>
        <p:blipFill rotWithShape="1">
          <a:blip r:embed="rId4">
            <a:alphaModFix/>
          </a:blip>
          <a:srcRect/>
          <a:stretch/>
        </p:blipFill>
        <p:spPr>
          <a:xfrm>
            <a:off x="4418011" y="3752491"/>
            <a:ext cx="4140679" cy="31055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p:nvPr/>
        </p:nvSpPr>
        <p:spPr>
          <a:xfrm>
            <a:off x="1187450" y="404813"/>
            <a:ext cx="7272338" cy="584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alibri"/>
                <a:ea typeface="Calibri"/>
                <a:cs typeface="Calibri"/>
                <a:sym typeface="Calibri"/>
              </a:rPr>
              <a:t>Learning in the EYFS</a:t>
            </a:r>
            <a:endParaRPr sz="3200">
              <a:solidFill>
                <a:schemeClr val="dk1"/>
              </a:solidFill>
              <a:latin typeface="Calibri"/>
              <a:ea typeface="Calibri"/>
              <a:cs typeface="Calibri"/>
              <a:sym typeface="Calibri"/>
            </a:endParaRPr>
          </a:p>
        </p:txBody>
      </p:sp>
      <p:sp>
        <p:nvSpPr>
          <p:cNvPr id="175" name="Google Shape;175;p7"/>
          <p:cNvSpPr txBox="1"/>
          <p:nvPr/>
        </p:nvSpPr>
        <p:spPr>
          <a:xfrm>
            <a:off x="358199" y="3447994"/>
            <a:ext cx="2447925" cy="369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Working with an Adult</a:t>
            </a:r>
            <a:endParaRPr sz="1800">
              <a:solidFill>
                <a:schemeClr val="dk1"/>
              </a:solidFill>
              <a:latin typeface="Calibri"/>
              <a:ea typeface="Calibri"/>
              <a:cs typeface="Calibri"/>
              <a:sym typeface="Calibri"/>
            </a:endParaRPr>
          </a:p>
        </p:txBody>
      </p:sp>
      <p:sp>
        <p:nvSpPr>
          <p:cNvPr id="176" name="Google Shape;176;p7"/>
          <p:cNvSpPr txBox="1"/>
          <p:nvPr/>
        </p:nvSpPr>
        <p:spPr>
          <a:xfrm>
            <a:off x="3434452" y="992189"/>
            <a:ext cx="2447925" cy="369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Working Independently</a:t>
            </a:r>
            <a:endParaRPr sz="1800">
              <a:solidFill>
                <a:schemeClr val="dk1"/>
              </a:solidFill>
              <a:latin typeface="Calibri"/>
              <a:ea typeface="Calibri"/>
              <a:cs typeface="Calibri"/>
              <a:sym typeface="Calibri"/>
            </a:endParaRPr>
          </a:p>
        </p:txBody>
      </p:sp>
      <p:sp>
        <p:nvSpPr>
          <p:cNvPr id="177" name="Google Shape;177;p7"/>
          <p:cNvSpPr txBox="1"/>
          <p:nvPr/>
        </p:nvSpPr>
        <p:spPr>
          <a:xfrm flipH="1">
            <a:off x="3766809" y="3589777"/>
            <a:ext cx="2447925"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Working and Playing  with Friends</a:t>
            </a:r>
            <a:endParaRPr sz="1800">
              <a:solidFill>
                <a:schemeClr val="dk1"/>
              </a:solidFill>
              <a:latin typeface="Calibri"/>
              <a:ea typeface="Calibri"/>
              <a:cs typeface="Calibri"/>
              <a:sym typeface="Calibri"/>
            </a:endParaRPr>
          </a:p>
        </p:txBody>
      </p:sp>
      <p:sp>
        <p:nvSpPr>
          <p:cNvPr id="178" name="Google Shape;178;p7"/>
          <p:cNvSpPr txBox="1"/>
          <p:nvPr/>
        </p:nvSpPr>
        <p:spPr>
          <a:xfrm flipH="1">
            <a:off x="6496901" y="2063002"/>
            <a:ext cx="2447925"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Learning Outside</a:t>
            </a:r>
            <a:endParaRPr/>
          </a:p>
        </p:txBody>
      </p:sp>
      <p:sp>
        <p:nvSpPr>
          <p:cNvPr id="179" name="Google Shape;179;p7"/>
          <p:cNvSpPr txBox="1"/>
          <p:nvPr/>
        </p:nvSpPr>
        <p:spPr>
          <a:xfrm flipH="1">
            <a:off x="505400" y="6118659"/>
            <a:ext cx="2447925"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Learning Inside</a:t>
            </a:r>
            <a:endParaRPr/>
          </a:p>
        </p:txBody>
      </p:sp>
      <p:pic>
        <p:nvPicPr>
          <p:cNvPr id="180" name="Google Shape;180;p7"/>
          <p:cNvPicPr preferRelativeResize="0"/>
          <p:nvPr/>
        </p:nvPicPr>
        <p:blipFill rotWithShape="1">
          <a:blip r:embed="rId3">
            <a:alphaModFix/>
          </a:blip>
          <a:srcRect/>
          <a:stretch/>
        </p:blipFill>
        <p:spPr>
          <a:xfrm>
            <a:off x="188624" y="1102487"/>
            <a:ext cx="2914651" cy="2185988"/>
          </a:xfrm>
          <a:prstGeom prst="rect">
            <a:avLst/>
          </a:prstGeom>
          <a:noFill/>
          <a:ln>
            <a:noFill/>
          </a:ln>
        </p:spPr>
      </p:pic>
      <p:pic>
        <p:nvPicPr>
          <p:cNvPr id="181" name="Google Shape;181;p7"/>
          <p:cNvPicPr preferRelativeResize="0"/>
          <p:nvPr/>
        </p:nvPicPr>
        <p:blipFill rotWithShape="1">
          <a:blip r:embed="rId4">
            <a:alphaModFix/>
          </a:blip>
          <a:srcRect/>
          <a:stretch/>
        </p:blipFill>
        <p:spPr>
          <a:xfrm>
            <a:off x="3434452" y="1362076"/>
            <a:ext cx="2679940" cy="2009955"/>
          </a:xfrm>
          <a:prstGeom prst="rect">
            <a:avLst/>
          </a:prstGeom>
          <a:noFill/>
          <a:ln>
            <a:noFill/>
          </a:ln>
        </p:spPr>
      </p:pic>
      <p:pic>
        <p:nvPicPr>
          <p:cNvPr id="182" name="Google Shape;182;p7"/>
          <p:cNvPicPr preferRelativeResize="0"/>
          <p:nvPr/>
        </p:nvPicPr>
        <p:blipFill rotWithShape="1">
          <a:blip r:embed="rId5">
            <a:alphaModFix/>
          </a:blip>
          <a:srcRect/>
          <a:stretch/>
        </p:blipFill>
        <p:spPr>
          <a:xfrm>
            <a:off x="3364523" y="4274808"/>
            <a:ext cx="2702944" cy="2027208"/>
          </a:xfrm>
          <a:prstGeom prst="rect">
            <a:avLst/>
          </a:prstGeom>
          <a:noFill/>
          <a:ln>
            <a:noFill/>
          </a:ln>
        </p:spPr>
      </p:pic>
      <p:pic>
        <p:nvPicPr>
          <p:cNvPr id="183" name="Google Shape;183;p7"/>
          <p:cNvPicPr preferRelativeResize="0"/>
          <p:nvPr/>
        </p:nvPicPr>
        <p:blipFill rotWithShape="1">
          <a:blip r:embed="rId6">
            <a:alphaModFix/>
          </a:blip>
          <a:srcRect/>
          <a:stretch/>
        </p:blipFill>
        <p:spPr>
          <a:xfrm rot="-5400000">
            <a:off x="5876785" y="3379213"/>
            <a:ext cx="3506332" cy="2629749"/>
          </a:xfrm>
          <a:prstGeom prst="rect">
            <a:avLst/>
          </a:prstGeom>
          <a:noFill/>
          <a:ln>
            <a:noFill/>
          </a:ln>
        </p:spPr>
      </p:pic>
      <p:pic>
        <p:nvPicPr>
          <p:cNvPr id="184" name="Google Shape;184;p7"/>
          <p:cNvPicPr preferRelativeResize="0"/>
          <p:nvPr/>
        </p:nvPicPr>
        <p:blipFill rotWithShape="1">
          <a:blip r:embed="rId7">
            <a:alphaModFix/>
          </a:blip>
          <a:srcRect/>
          <a:stretch/>
        </p:blipFill>
        <p:spPr>
          <a:xfrm>
            <a:off x="501214" y="3905424"/>
            <a:ext cx="2615699" cy="1961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Learning Activities</a:t>
            </a:r>
            <a:endParaRPr/>
          </a:p>
        </p:txBody>
      </p:sp>
      <p:sp>
        <p:nvSpPr>
          <p:cNvPr id="190" name="Google Shape;190;p8"/>
          <p:cNvSpPr txBox="1"/>
          <p:nvPr/>
        </p:nvSpPr>
        <p:spPr>
          <a:xfrm>
            <a:off x="457200" y="1600200"/>
            <a:ext cx="4546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Some Adult Led Activities </a:t>
            </a:r>
            <a:endParaRPr/>
          </a:p>
          <a:p>
            <a:pPr marL="742950" marR="0" lvl="1" indent="-285750" algn="l" rtl="0">
              <a:spcBef>
                <a:spcPts val="480"/>
              </a:spcBef>
              <a:spcAft>
                <a:spcPts val="0"/>
              </a:spcAft>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But mostly Child Initiated Activities through…</a:t>
            </a:r>
            <a:endParaRPr/>
          </a:p>
          <a:p>
            <a:pPr marL="742950" marR="0" lvl="1" indent="-285750" algn="l" rtl="0">
              <a:spcBef>
                <a:spcPts val="48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Water</a:t>
            </a:r>
            <a:endParaRPr/>
          </a:p>
          <a:p>
            <a:pPr marL="742950" marR="0" lvl="1" indent="-285750" algn="l" rtl="0">
              <a:spcBef>
                <a:spcPts val="48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Role play</a:t>
            </a:r>
            <a:endParaRPr/>
          </a:p>
          <a:p>
            <a:pPr marL="742950" marR="0" lvl="1" indent="-285750" algn="l" rtl="0">
              <a:spcBef>
                <a:spcPts val="48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Construction</a:t>
            </a:r>
            <a:endParaRPr/>
          </a:p>
          <a:p>
            <a:pPr marL="457200" marR="0" lvl="1" indent="0" algn="l" rtl="0">
              <a:spcBef>
                <a:spcPts val="480"/>
              </a:spcBef>
              <a:spcAft>
                <a:spcPts val="0"/>
              </a:spcAft>
              <a:buNone/>
            </a:pPr>
            <a:r>
              <a:rPr lang="en-GB" sz="2400" b="1" i="0" u="none" strike="noStrike" cap="none">
                <a:solidFill>
                  <a:schemeClr val="dk1"/>
                </a:solidFill>
                <a:latin typeface="Calibri"/>
                <a:ea typeface="Calibri"/>
                <a:cs typeface="Calibri"/>
                <a:sym typeface="Calibri"/>
              </a:rPr>
              <a:t>Continuous Provision</a:t>
            </a:r>
            <a:endParaRPr/>
          </a:p>
        </p:txBody>
      </p:sp>
      <p:pic>
        <p:nvPicPr>
          <p:cNvPr id="191" name="Google Shape;191;p8"/>
          <p:cNvPicPr preferRelativeResize="0"/>
          <p:nvPr/>
        </p:nvPicPr>
        <p:blipFill rotWithShape="1">
          <a:blip r:embed="rId3">
            <a:alphaModFix/>
          </a:blip>
          <a:srcRect/>
          <a:stretch/>
        </p:blipFill>
        <p:spPr>
          <a:xfrm>
            <a:off x="4166559" y="3183147"/>
            <a:ext cx="4658264" cy="34936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idx="4294967295"/>
          </p:nvPr>
        </p:nvSpPr>
        <p:spPr>
          <a:xfrm>
            <a:off x="0" y="695325"/>
            <a:ext cx="8162925" cy="115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GB"/>
              <a:t>Outdoor Play</a:t>
            </a:r>
            <a:endParaRPr/>
          </a:p>
        </p:txBody>
      </p:sp>
      <p:sp>
        <p:nvSpPr>
          <p:cNvPr id="197" name="Google Shape;197;p9"/>
          <p:cNvSpPr txBox="1">
            <a:spLocks noGrp="1"/>
          </p:cNvSpPr>
          <p:nvPr>
            <p:ph type="body" idx="4294967295"/>
          </p:nvPr>
        </p:nvSpPr>
        <p:spPr>
          <a:xfrm>
            <a:off x="0" y="1716088"/>
            <a:ext cx="3363913" cy="44100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endParaRPr sz="2800"/>
          </a:p>
          <a:p>
            <a:pPr marL="171450" lvl="0" indent="-177800" algn="l" rtl="0">
              <a:lnSpc>
                <a:spcPct val="90000"/>
              </a:lnSpc>
              <a:spcBef>
                <a:spcPts val="750"/>
              </a:spcBef>
              <a:spcAft>
                <a:spcPts val="0"/>
              </a:spcAft>
              <a:buClr>
                <a:schemeClr val="dk1"/>
              </a:buClr>
              <a:buSzPts val="2800"/>
              <a:buChar char="•"/>
            </a:pPr>
            <a:r>
              <a:rPr lang="en-GB" sz="2800"/>
              <a:t>Important part of the curriculum</a:t>
            </a:r>
            <a:endParaRPr/>
          </a:p>
          <a:p>
            <a:pPr marL="171450" lvl="0" indent="-177800" algn="l" rtl="0">
              <a:lnSpc>
                <a:spcPct val="90000"/>
              </a:lnSpc>
              <a:spcBef>
                <a:spcPts val="750"/>
              </a:spcBef>
              <a:spcAft>
                <a:spcPts val="0"/>
              </a:spcAft>
              <a:buClr>
                <a:schemeClr val="dk1"/>
              </a:buClr>
              <a:buSzPts val="2800"/>
              <a:buChar char="•"/>
            </a:pPr>
            <a:r>
              <a:rPr lang="en-GB" sz="2800"/>
              <a:t>Children go out in all weathers</a:t>
            </a:r>
            <a:endParaRPr/>
          </a:p>
          <a:p>
            <a:pPr marL="171450" lvl="0" indent="-177800" algn="l" rtl="0">
              <a:lnSpc>
                <a:spcPct val="90000"/>
              </a:lnSpc>
              <a:spcBef>
                <a:spcPts val="750"/>
              </a:spcBef>
              <a:spcAft>
                <a:spcPts val="0"/>
              </a:spcAft>
              <a:buClr>
                <a:schemeClr val="dk1"/>
              </a:buClr>
              <a:buSzPts val="2800"/>
              <a:buChar char="•"/>
            </a:pPr>
            <a:r>
              <a:rPr lang="en-GB" sz="2800"/>
              <a:t>Need for physical activity </a:t>
            </a:r>
            <a:endParaRPr/>
          </a:p>
          <a:p>
            <a:pPr marL="171450" lvl="0" indent="-171450" algn="l" rtl="0">
              <a:lnSpc>
                <a:spcPct val="90000"/>
              </a:lnSpc>
              <a:spcBef>
                <a:spcPts val="750"/>
              </a:spcBef>
              <a:spcAft>
                <a:spcPts val="0"/>
              </a:spcAft>
              <a:buClr>
                <a:schemeClr val="dk1"/>
              </a:buClr>
              <a:buSzPts val="2800"/>
              <a:buFont typeface="Calibri"/>
              <a:buNone/>
            </a:pPr>
            <a:endParaRPr sz="2800"/>
          </a:p>
        </p:txBody>
      </p:sp>
      <p:pic>
        <p:nvPicPr>
          <p:cNvPr id="198" name="Google Shape;198;p9"/>
          <p:cNvPicPr preferRelativeResize="0"/>
          <p:nvPr/>
        </p:nvPicPr>
        <p:blipFill rotWithShape="1">
          <a:blip r:embed="rId3">
            <a:alphaModFix/>
          </a:blip>
          <a:srcRect/>
          <a:stretch/>
        </p:blipFill>
        <p:spPr>
          <a:xfrm>
            <a:off x="3363913" y="1043796"/>
            <a:ext cx="5716437" cy="42873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On-screen Show (4:3)</PresentationFormat>
  <Paragraphs>137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Roboto</vt:lpstr>
      <vt:lpstr>Calibri</vt:lpstr>
      <vt:lpstr>Arial</vt:lpstr>
      <vt:lpstr>Office Theme</vt:lpstr>
      <vt:lpstr> EYFS Curriculum  at Holly Park School Meeting for Nursery and Reception Parents Wednesday 22nd September </vt:lpstr>
      <vt:lpstr>What Is the EYFS?</vt:lpstr>
      <vt:lpstr>PowerPoint Presentation</vt:lpstr>
      <vt:lpstr>Assessment for Learning</vt:lpstr>
      <vt:lpstr>Some Key Changes to the EYFS</vt:lpstr>
      <vt:lpstr>Play</vt:lpstr>
      <vt:lpstr>PowerPoint Presentation</vt:lpstr>
      <vt:lpstr>Learning Activities</vt:lpstr>
      <vt:lpstr>Outdoor Play</vt:lpstr>
      <vt:lpstr>Parents as Partners</vt:lpstr>
      <vt:lpstr>Helping Your Child to Play</vt:lpstr>
      <vt:lpstr>Developing Independence</vt:lpstr>
      <vt:lpstr>Developing Communication Skills</vt:lpstr>
      <vt:lpstr>Developing Literacy Skills</vt:lpstr>
      <vt:lpstr>Developing Maths Skills</vt:lpstr>
      <vt:lpstr>Healthy Lifestyles</vt:lpstr>
      <vt:lpstr>Changes to Informal Assessments</vt:lpstr>
      <vt:lpstr>Overview of Changes to the Early Learning Goals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EYFS Curriculum  at Holly Park School Meeting for Nursery and Reception Parents Wednesday 22nd September </dc:title>
  <dc:creator>twinkl twiknl</dc:creator>
  <cp:lastModifiedBy>User</cp:lastModifiedBy>
  <cp:revision>1</cp:revision>
  <dcterms:created xsi:type="dcterms:W3CDTF">2021-05-07T13:49:06Z</dcterms:created>
  <dcterms:modified xsi:type="dcterms:W3CDTF">2021-09-22T07:52:36Z</dcterms:modified>
</cp:coreProperties>
</file>