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01" r:id="rId2"/>
    <p:sldId id="302" r:id="rId3"/>
    <p:sldId id="256" r:id="rId4"/>
    <p:sldId id="257" r:id="rId5"/>
    <p:sldId id="259" r:id="rId6"/>
    <p:sldId id="261" r:id="rId7"/>
    <p:sldId id="263" r:id="rId8"/>
    <p:sldId id="264" r:id="rId9"/>
    <p:sldId id="298" r:id="rId10"/>
    <p:sldId id="260" r:id="rId11"/>
    <p:sldId id="265" r:id="rId12"/>
    <p:sldId id="266" r:id="rId13"/>
    <p:sldId id="268" r:id="rId14"/>
    <p:sldId id="262" r:id="rId15"/>
    <p:sldId id="281" r:id="rId16"/>
    <p:sldId id="270" r:id="rId17"/>
    <p:sldId id="271" r:id="rId18"/>
    <p:sldId id="258" r:id="rId19"/>
    <p:sldId id="269" r:id="rId20"/>
    <p:sldId id="278" r:id="rId21"/>
    <p:sldId id="279" r:id="rId22"/>
    <p:sldId id="277" r:id="rId23"/>
    <p:sldId id="280" r:id="rId24"/>
    <p:sldId id="282" r:id="rId25"/>
    <p:sldId id="284" r:id="rId26"/>
    <p:sldId id="285" r:id="rId27"/>
    <p:sldId id="300" r:id="rId28"/>
    <p:sldId id="273" r:id="rId29"/>
    <p:sldId id="272" r:id="rId30"/>
    <p:sldId id="286" r:id="rId31"/>
    <p:sldId id="289" r:id="rId32"/>
    <p:sldId id="291" r:id="rId33"/>
    <p:sldId id="292" r:id="rId34"/>
    <p:sldId id="290" r:id="rId35"/>
    <p:sldId id="293" r:id="rId36"/>
    <p:sldId id="287" r:id="rId37"/>
    <p:sldId id="267" r:id="rId38"/>
    <p:sldId id="295" r:id="rId39"/>
    <p:sldId id="274" r:id="rId40"/>
    <p:sldId id="296" r:id="rId41"/>
    <p:sldId id="297"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5" autoAdjust="0"/>
    <p:restoredTop sz="94660"/>
  </p:normalViewPr>
  <p:slideViewPr>
    <p:cSldViewPr>
      <p:cViewPr>
        <p:scale>
          <a:sx n="74" d="100"/>
          <a:sy n="74" d="100"/>
        </p:scale>
        <p:origin x="642" y="5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276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smtClean="0"/>
              <a:t>Click to edit Master text styles</a:t>
            </a:r>
          </a:p>
          <a:p>
            <a:pPr lvl="1"/>
            <a:r>
              <a:rPr lang="ru-RU" altLang="en-US" smtClean="0"/>
              <a:t>Second level</a:t>
            </a:r>
          </a:p>
          <a:p>
            <a:pPr lvl="2"/>
            <a:r>
              <a:rPr lang="ru-RU" altLang="en-US" smtClean="0"/>
              <a:t>Third level</a:t>
            </a:r>
          </a:p>
          <a:p>
            <a:pPr lvl="3"/>
            <a:r>
              <a:rPr lang="ru-RU" altLang="en-US" smtClean="0"/>
              <a:t>Fourth level</a:t>
            </a:r>
          </a:p>
          <a:p>
            <a:pPr lvl="4"/>
            <a:r>
              <a:rPr lang="ru-RU" altLang="en-US"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18ACD79-D839-41D3-90F7-84848E7C23DC}" type="slidenum">
              <a:rPr lang="ru-RU" altLang="en-US"/>
              <a:pPr/>
              <a:t>‹#›</a:t>
            </a:fld>
            <a:endParaRPr lang="ru-RU" altLang="en-US"/>
          </a:p>
        </p:txBody>
      </p:sp>
    </p:spTree>
    <p:extLst>
      <p:ext uri="{BB962C8B-B14F-4D97-AF65-F5344CB8AC3E}">
        <p14:creationId xmlns:p14="http://schemas.microsoft.com/office/powerpoint/2010/main" val="36784877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EC05E6-1848-4C79-98DC-27DD63CC71EA}" type="slidenum">
              <a:rPr lang="en-GB" smtClean="0"/>
              <a:t>16</a:t>
            </a:fld>
            <a:endParaRPr lang="en-GB"/>
          </a:p>
        </p:txBody>
      </p:sp>
    </p:spTree>
    <p:extLst>
      <p:ext uri="{BB962C8B-B14F-4D97-AF65-F5344CB8AC3E}">
        <p14:creationId xmlns:p14="http://schemas.microsoft.com/office/powerpoint/2010/main" val="134503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EC05E6-1848-4C79-98DC-27DD63CC71EA}" type="slidenum">
              <a:rPr lang="en-GB" smtClean="0"/>
              <a:t>17</a:t>
            </a:fld>
            <a:endParaRPr lang="en-GB"/>
          </a:p>
        </p:txBody>
      </p:sp>
    </p:spTree>
    <p:extLst>
      <p:ext uri="{BB962C8B-B14F-4D97-AF65-F5344CB8AC3E}">
        <p14:creationId xmlns:p14="http://schemas.microsoft.com/office/powerpoint/2010/main" val="108091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8ACD79-D839-41D3-90F7-84848E7C23DC}" type="slidenum">
              <a:rPr lang="ru-RU" altLang="en-US" smtClean="0"/>
              <a:pPr/>
              <a:t>21</a:t>
            </a:fld>
            <a:endParaRPr lang="ru-RU" altLang="en-US"/>
          </a:p>
        </p:txBody>
      </p:sp>
    </p:spTree>
    <p:extLst>
      <p:ext uri="{BB962C8B-B14F-4D97-AF65-F5344CB8AC3E}">
        <p14:creationId xmlns:p14="http://schemas.microsoft.com/office/powerpoint/2010/main" val="1731392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D7F22A-9AAF-466F-BFC6-3D2BB9E2FEC4}" type="slidenum">
              <a:rPr lang="en-GB" smtClean="0"/>
              <a:t>29</a:t>
            </a:fld>
            <a:endParaRPr lang="en-GB"/>
          </a:p>
        </p:txBody>
      </p:sp>
    </p:spTree>
    <p:extLst>
      <p:ext uri="{BB962C8B-B14F-4D97-AF65-F5344CB8AC3E}">
        <p14:creationId xmlns:p14="http://schemas.microsoft.com/office/powerpoint/2010/main" val="2920162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88925" y="3284538"/>
            <a:ext cx="7162800" cy="1109662"/>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200"/>
            </a:lvl1pPr>
          </a:lstStyle>
          <a:p>
            <a:pPr lvl="0"/>
            <a:r>
              <a:rPr lang="en-US" altLang="en-US" noProof="0" smtClean="0"/>
              <a:t>Click to edit Master title style</a:t>
            </a:r>
            <a:endParaRPr lang="ru-RU" altLang="en-US" noProof="0" smtClean="0"/>
          </a:p>
        </p:txBody>
      </p:sp>
      <p:sp>
        <p:nvSpPr>
          <p:cNvPr id="5123" name="Rectangle 3"/>
          <p:cNvSpPr>
            <a:spLocks noGrp="1" noChangeArrowheads="1"/>
          </p:cNvSpPr>
          <p:nvPr>
            <p:ph type="subTitle" idx="1"/>
          </p:nvPr>
        </p:nvSpPr>
        <p:spPr>
          <a:xfrm>
            <a:off x="288925" y="4171950"/>
            <a:ext cx="7162800" cy="696913"/>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b="1">
                <a:solidFill>
                  <a:schemeClr val="bg1"/>
                </a:solidFill>
              </a:defRPr>
            </a:lvl1pPr>
          </a:lstStyle>
          <a:p>
            <a:pPr lvl="0"/>
            <a:r>
              <a:rPr lang="en-US" altLang="en-US" noProof="0" smtClean="0"/>
              <a:t>Click to edit Master subtitle style</a:t>
            </a:r>
            <a:endParaRPr lang="ru-RU" alt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436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00050"/>
            <a:ext cx="1962150" cy="62690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16013" y="400050"/>
            <a:ext cx="5734050" cy="6269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152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4052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0774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6013" y="1412875"/>
            <a:ext cx="3848100" cy="5256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6513" y="1412875"/>
            <a:ext cx="3848100" cy="5256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7230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9956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9363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20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7323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31069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400050"/>
            <a:ext cx="7848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ru-RU" altLang="en-US" smtClean="0"/>
          </a:p>
        </p:txBody>
      </p:sp>
      <p:sp>
        <p:nvSpPr>
          <p:cNvPr id="1027" name="Rectangle 3"/>
          <p:cNvSpPr>
            <a:spLocks noGrp="1" noChangeArrowheads="1"/>
          </p:cNvSpPr>
          <p:nvPr>
            <p:ph type="body" idx="1"/>
          </p:nvPr>
        </p:nvSpPr>
        <p:spPr bwMode="auto">
          <a:xfrm>
            <a:off x="1116013" y="1412875"/>
            <a:ext cx="78486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ru-RU"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kern="1200">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panose="020B0604020202020204" pitchFamily="34" charset="0"/>
        </a:defRPr>
      </a:lvl2pPr>
      <a:lvl3pPr algn="l" rtl="0" eaLnBrk="1" fontAlgn="base" hangingPunct="1">
        <a:spcBef>
          <a:spcPct val="0"/>
        </a:spcBef>
        <a:spcAft>
          <a:spcPct val="0"/>
        </a:spcAft>
        <a:defRPr sz="3600" b="1">
          <a:solidFill>
            <a:schemeClr val="bg1"/>
          </a:solidFill>
          <a:latin typeface="Arial" panose="020B0604020202020204" pitchFamily="34" charset="0"/>
        </a:defRPr>
      </a:lvl3pPr>
      <a:lvl4pPr algn="l" rtl="0" eaLnBrk="1" fontAlgn="base" hangingPunct="1">
        <a:spcBef>
          <a:spcPct val="0"/>
        </a:spcBef>
        <a:spcAft>
          <a:spcPct val="0"/>
        </a:spcAft>
        <a:defRPr sz="3600" b="1">
          <a:solidFill>
            <a:schemeClr val="bg1"/>
          </a:solidFill>
          <a:latin typeface="Arial" panose="020B0604020202020204" pitchFamily="34" charset="0"/>
        </a:defRPr>
      </a:lvl4pPr>
      <a:lvl5pPr algn="l" rtl="0" eaLnBrk="1" fontAlgn="base" hangingPunct="1">
        <a:spcBef>
          <a:spcPct val="0"/>
        </a:spcBef>
        <a:spcAft>
          <a:spcPct val="0"/>
        </a:spcAft>
        <a:defRPr sz="3600" b="1">
          <a:solidFill>
            <a:schemeClr val="bg1"/>
          </a:solidFill>
          <a:latin typeface="Arial" panose="020B0604020202020204" pitchFamily="34" charset="0"/>
        </a:defRPr>
      </a:lvl5pPr>
      <a:lvl6pPr marL="457200" algn="l" rtl="0" eaLnBrk="1" fontAlgn="base" hangingPunct="1">
        <a:spcBef>
          <a:spcPct val="0"/>
        </a:spcBef>
        <a:spcAft>
          <a:spcPct val="0"/>
        </a:spcAft>
        <a:defRPr sz="3600" b="1">
          <a:solidFill>
            <a:schemeClr val="bg1"/>
          </a:solidFill>
          <a:latin typeface="Arial" panose="020B0604020202020204" pitchFamily="34" charset="0"/>
        </a:defRPr>
      </a:lvl6pPr>
      <a:lvl7pPr marL="914400" algn="l" rtl="0" eaLnBrk="1" fontAlgn="base" hangingPunct="1">
        <a:spcBef>
          <a:spcPct val="0"/>
        </a:spcBef>
        <a:spcAft>
          <a:spcPct val="0"/>
        </a:spcAft>
        <a:defRPr sz="3600" b="1">
          <a:solidFill>
            <a:schemeClr val="bg1"/>
          </a:solidFill>
          <a:latin typeface="Arial" panose="020B0604020202020204" pitchFamily="34" charset="0"/>
        </a:defRPr>
      </a:lvl7pPr>
      <a:lvl8pPr marL="1371600" algn="l" rtl="0" eaLnBrk="1" fontAlgn="base" hangingPunct="1">
        <a:spcBef>
          <a:spcPct val="0"/>
        </a:spcBef>
        <a:spcAft>
          <a:spcPct val="0"/>
        </a:spcAft>
        <a:defRPr sz="3600" b="1">
          <a:solidFill>
            <a:schemeClr val="bg1"/>
          </a:solidFill>
          <a:latin typeface="Arial" panose="020B0604020202020204" pitchFamily="34" charset="0"/>
        </a:defRPr>
      </a:lvl8pPr>
      <a:lvl9pPr marL="1828800" algn="l" rtl="0" eaLnBrk="1" fontAlgn="base" hangingPunct="1">
        <a:spcBef>
          <a:spcPct val="0"/>
        </a:spcBef>
        <a:spcAft>
          <a:spcPct val="0"/>
        </a:spcAft>
        <a:defRPr sz="36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8" y="299016"/>
            <a:ext cx="7848600" cy="508000"/>
          </a:xfrm>
        </p:spPr>
        <p:txBody>
          <a:bodyPr/>
          <a:lstStyle/>
          <a:p>
            <a:r>
              <a:rPr lang="en-GB" dirty="0" smtClean="0"/>
              <a:t>While we are waiting….</a:t>
            </a:r>
            <a:endParaRPr lang="en-GB" dirty="0"/>
          </a:p>
        </p:txBody>
      </p:sp>
      <p:sp>
        <p:nvSpPr>
          <p:cNvPr id="3" name="Content Placeholder 2"/>
          <p:cNvSpPr>
            <a:spLocks noGrp="1"/>
          </p:cNvSpPr>
          <p:nvPr>
            <p:ph idx="1"/>
          </p:nvPr>
        </p:nvSpPr>
        <p:spPr>
          <a:xfrm>
            <a:off x="251520" y="1484785"/>
            <a:ext cx="7848600" cy="1584176"/>
          </a:xfrm>
        </p:spPr>
        <p:txBody>
          <a:bodyPr/>
          <a:lstStyle/>
          <a:p>
            <a:pPr marL="0" indent="0" algn="ctr">
              <a:buNone/>
            </a:pPr>
            <a:r>
              <a:rPr lang="en-GB" dirty="0" smtClean="0">
                <a:solidFill>
                  <a:schemeClr val="tx2"/>
                </a:solidFill>
                <a:latin typeface="Gill Sans MT" panose="020B0502020104020203" pitchFamily="34" charset="0"/>
              </a:rPr>
              <a:t>Changing one letter at a time can you </a:t>
            </a:r>
          </a:p>
          <a:p>
            <a:pPr marL="0" indent="0" algn="ctr">
              <a:buNone/>
            </a:pPr>
            <a:r>
              <a:rPr lang="en-GB" dirty="0" smtClean="0">
                <a:solidFill>
                  <a:schemeClr val="tx2"/>
                </a:solidFill>
                <a:latin typeface="Gill Sans MT" panose="020B0502020104020203" pitchFamily="34" charset="0"/>
              </a:rPr>
              <a:t>get from         </a:t>
            </a:r>
          </a:p>
          <a:p>
            <a:pPr marL="0" indent="0" algn="ctr">
              <a:buNone/>
            </a:pPr>
            <a:r>
              <a:rPr lang="en-GB" dirty="0" smtClean="0">
                <a:solidFill>
                  <a:schemeClr val="tx2"/>
                </a:solidFill>
                <a:latin typeface="Gill Sans MT" panose="020B0502020104020203" pitchFamily="34" charset="0"/>
              </a:rPr>
              <a:t>FOUR to FIVE?</a:t>
            </a:r>
          </a:p>
          <a:p>
            <a:pPr marL="0" indent="0" algn="ctr">
              <a:buNone/>
            </a:pPr>
            <a:endParaRPr lang="en-GB" dirty="0">
              <a:solidFill>
                <a:schemeClr val="tx2"/>
              </a:solidFill>
              <a:latin typeface="Gill Sans MT" panose="020B0502020104020203" pitchFamily="34" charset="0"/>
            </a:endParaRPr>
          </a:p>
        </p:txBody>
      </p:sp>
      <p:sp>
        <p:nvSpPr>
          <p:cNvPr id="5" name="TextBox 4"/>
          <p:cNvSpPr txBox="1"/>
          <p:nvPr/>
        </p:nvSpPr>
        <p:spPr>
          <a:xfrm>
            <a:off x="2411760" y="3068961"/>
            <a:ext cx="792088" cy="646331"/>
          </a:xfrm>
          <a:prstGeom prst="rect">
            <a:avLst/>
          </a:prstGeom>
          <a:solidFill>
            <a:srgbClr val="92D050"/>
          </a:solidFill>
          <a:ln>
            <a:solidFill>
              <a:srgbClr val="0070C0"/>
            </a:solidFill>
          </a:ln>
        </p:spPr>
        <p:txBody>
          <a:bodyPr wrap="square" rtlCol="0">
            <a:spAutoFit/>
          </a:bodyPr>
          <a:lstStyle/>
          <a:p>
            <a:pPr algn="ctr"/>
            <a:r>
              <a:rPr lang="en-GB" sz="3600" dirty="0" smtClean="0">
                <a:solidFill>
                  <a:schemeClr val="tx2"/>
                </a:solidFill>
                <a:latin typeface="Gill Sans MT" panose="020B0502020104020203" pitchFamily="34" charset="0"/>
              </a:rPr>
              <a:t>F</a:t>
            </a:r>
            <a:endParaRPr lang="en-GB" sz="3600" dirty="0">
              <a:solidFill>
                <a:schemeClr val="tx2"/>
              </a:solidFill>
              <a:latin typeface="Gill Sans MT" panose="020B0502020104020203" pitchFamily="34" charset="0"/>
            </a:endParaRPr>
          </a:p>
        </p:txBody>
      </p:sp>
      <p:sp>
        <p:nvSpPr>
          <p:cNvPr id="6" name="TextBox 5"/>
          <p:cNvSpPr txBox="1"/>
          <p:nvPr/>
        </p:nvSpPr>
        <p:spPr>
          <a:xfrm>
            <a:off x="3530084" y="3068960"/>
            <a:ext cx="792088" cy="646331"/>
          </a:xfrm>
          <a:prstGeom prst="rect">
            <a:avLst/>
          </a:prstGeom>
          <a:solidFill>
            <a:srgbClr val="92D050"/>
          </a:solidFill>
          <a:ln>
            <a:solidFill>
              <a:srgbClr val="0070C0"/>
            </a:solidFill>
          </a:ln>
        </p:spPr>
        <p:txBody>
          <a:bodyPr wrap="square" rtlCol="0">
            <a:spAutoFit/>
          </a:bodyPr>
          <a:lstStyle/>
          <a:p>
            <a:pPr algn="ctr"/>
            <a:r>
              <a:rPr lang="en-GB" sz="3600" dirty="0">
                <a:solidFill>
                  <a:schemeClr val="tx2"/>
                </a:solidFill>
                <a:latin typeface="Gill Sans MT" panose="020B0502020104020203" pitchFamily="34" charset="0"/>
              </a:rPr>
              <a:t>O</a:t>
            </a:r>
            <a:endParaRPr lang="en-GB" sz="3600" dirty="0">
              <a:solidFill>
                <a:schemeClr val="tx2"/>
              </a:solidFill>
              <a:latin typeface="Gill Sans MT" panose="020B0502020104020203" pitchFamily="34" charset="0"/>
            </a:endParaRPr>
          </a:p>
        </p:txBody>
      </p:sp>
      <p:sp>
        <p:nvSpPr>
          <p:cNvPr id="7" name="TextBox 6"/>
          <p:cNvSpPr txBox="1"/>
          <p:nvPr/>
        </p:nvSpPr>
        <p:spPr>
          <a:xfrm>
            <a:off x="4616520" y="3068961"/>
            <a:ext cx="792088" cy="646331"/>
          </a:xfrm>
          <a:prstGeom prst="rect">
            <a:avLst/>
          </a:prstGeom>
          <a:solidFill>
            <a:srgbClr val="92D050"/>
          </a:solidFill>
          <a:ln>
            <a:solidFill>
              <a:srgbClr val="0070C0"/>
            </a:solidFill>
          </a:ln>
        </p:spPr>
        <p:txBody>
          <a:bodyPr wrap="square" rtlCol="0">
            <a:spAutoFit/>
          </a:bodyPr>
          <a:lstStyle/>
          <a:p>
            <a:pPr algn="ctr"/>
            <a:r>
              <a:rPr lang="en-GB" sz="3600" dirty="0">
                <a:solidFill>
                  <a:schemeClr val="tx2"/>
                </a:solidFill>
                <a:latin typeface="Gill Sans MT" panose="020B0502020104020203" pitchFamily="34" charset="0"/>
              </a:rPr>
              <a:t>U</a:t>
            </a:r>
            <a:endParaRPr lang="en-GB" sz="3600" dirty="0">
              <a:solidFill>
                <a:schemeClr val="tx2"/>
              </a:solidFill>
              <a:latin typeface="Gill Sans MT" panose="020B0502020104020203" pitchFamily="34" charset="0"/>
            </a:endParaRPr>
          </a:p>
        </p:txBody>
      </p:sp>
      <p:sp>
        <p:nvSpPr>
          <p:cNvPr id="8" name="TextBox 7"/>
          <p:cNvSpPr txBox="1"/>
          <p:nvPr/>
        </p:nvSpPr>
        <p:spPr>
          <a:xfrm>
            <a:off x="5724128" y="3077996"/>
            <a:ext cx="792088" cy="646331"/>
          </a:xfrm>
          <a:prstGeom prst="rect">
            <a:avLst/>
          </a:prstGeom>
          <a:solidFill>
            <a:srgbClr val="92D050"/>
          </a:solidFill>
          <a:ln>
            <a:solidFill>
              <a:srgbClr val="0070C0"/>
            </a:solidFill>
          </a:ln>
        </p:spPr>
        <p:txBody>
          <a:bodyPr wrap="square" rtlCol="0">
            <a:spAutoFit/>
          </a:bodyPr>
          <a:lstStyle/>
          <a:p>
            <a:pPr algn="ctr"/>
            <a:r>
              <a:rPr lang="en-GB" sz="3600" dirty="0">
                <a:solidFill>
                  <a:schemeClr val="tx2"/>
                </a:solidFill>
                <a:latin typeface="Gill Sans MT" panose="020B0502020104020203" pitchFamily="34" charset="0"/>
              </a:rPr>
              <a:t>R</a:t>
            </a:r>
            <a:endParaRPr lang="en-GB" sz="3600" dirty="0">
              <a:solidFill>
                <a:schemeClr val="tx2"/>
              </a:solidFill>
              <a:latin typeface="Gill Sans MT" panose="020B0502020104020203" pitchFamily="34" charset="0"/>
            </a:endParaRPr>
          </a:p>
        </p:txBody>
      </p:sp>
      <p:sp>
        <p:nvSpPr>
          <p:cNvPr id="13" name="TextBox 12"/>
          <p:cNvSpPr txBox="1"/>
          <p:nvPr/>
        </p:nvSpPr>
        <p:spPr>
          <a:xfrm>
            <a:off x="2411760" y="5589241"/>
            <a:ext cx="792088" cy="646331"/>
          </a:xfrm>
          <a:prstGeom prst="rect">
            <a:avLst/>
          </a:prstGeom>
          <a:solidFill>
            <a:srgbClr val="92D050"/>
          </a:solidFill>
          <a:ln>
            <a:solidFill>
              <a:srgbClr val="0070C0"/>
            </a:solidFill>
          </a:ln>
        </p:spPr>
        <p:txBody>
          <a:bodyPr wrap="square" rtlCol="0">
            <a:spAutoFit/>
          </a:bodyPr>
          <a:lstStyle/>
          <a:p>
            <a:pPr algn="ctr"/>
            <a:r>
              <a:rPr lang="en-GB" sz="3600" dirty="0" smtClean="0">
                <a:solidFill>
                  <a:schemeClr val="tx2"/>
                </a:solidFill>
                <a:latin typeface="Gill Sans MT" panose="020B0502020104020203" pitchFamily="34" charset="0"/>
              </a:rPr>
              <a:t>F</a:t>
            </a:r>
            <a:endParaRPr lang="en-GB" sz="3600" dirty="0">
              <a:solidFill>
                <a:schemeClr val="tx2"/>
              </a:solidFill>
              <a:latin typeface="Gill Sans MT" panose="020B0502020104020203" pitchFamily="34" charset="0"/>
            </a:endParaRPr>
          </a:p>
        </p:txBody>
      </p:sp>
      <p:sp>
        <p:nvSpPr>
          <p:cNvPr id="14" name="TextBox 13"/>
          <p:cNvSpPr txBox="1"/>
          <p:nvPr/>
        </p:nvSpPr>
        <p:spPr>
          <a:xfrm>
            <a:off x="3530084" y="5589240"/>
            <a:ext cx="792088" cy="646331"/>
          </a:xfrm>
          <a:prstGeom prst="rect">
            <a:avLst/>
          </a:prstGeom>
          <a:solidFill>
            <a:srgbClr val="92D050"/>
          </a:solidFill>
          <a:ln>
            <a:solidFill>
              <a:srgbClr val="0070C0"/>
            </a:solidFill>
          </a:ln>
        </p:spPr>
        <p:txBody>
          <a:bodyPr wrap="square" rtlCol="0">
            <a:spAutoFit/>
          </a:bodyPr>
          <a:lstStyle/>
          <a:p>
            <a:pPr algn="ctr"/>
            <a:r>
              <a:rPr lang="en-GB" sz="3600" dirty="0" smtClean="0">
                <a:solidFill>
                  <a:schemeClr val="tx2"/>
                </a:solidFill>
                <a:latin typeface="Gill Sans MT" panose="020B0502020104020203" pitchFamily="34" charset="0"/>
              </a:rPr>
              <a:t>I</a:t>
            </a:r>
            <a:endParaRPr lang="en-GB" sz="3600" dirty="0">
              <a:solidFill>
                <a:schemeClr val="tx2"/>
              </a:solidFill>
              <a:latin typeface="Gill Sans MT" panose="020B0502020104020203" pitchFamily="34" charset="0"/>
            </a:endParaRPr>
          </a:p>
        </p:txBody>
      </p:sp>
      <p:sp>
        <p:nvSpPr>
          <p:cNvPr id="15" name="TextBox 14"/>
          <p:cNvSpPr txBox="1"/>
          <p:nvPr/>
        </p:nvSpPr>
        <p:spPr>
          <a:xfrm>
            <a:off x="4616520" y="5589241"/>
            <a:ext cx="792088" cy="646331"/>
          </a:xfrm>
          <a:prstGeom prst="rect">
            <a:avLst/>
          </a:prstGeom>
          <a:solidFill>
            <a:srgbClr val="92D050"/>
          </a:solidFill>
          <a:ln>
            <a:solidFill>
              <a:srgbClr val="0070C0"/>
            </a:solidFill>
          </a:ln>
        </p:spPr>
        <p:txBody>
          <a:bodyPr wrap="square" rtlCol="0">
            <a:spAutoFit/>
          </a:bodyPr>
          <a:lstStyle/>
          <a:p>
            <a:pPr algn="ctr"/>
            <a:r>
              <a:rPr lang="en-GB" sz="3600" dirty="0" smtClean="0">
                <a:solidFill>
                  <a:schemeClr val="tx2"/>
                </a:solidFill>
                <a:latin typeface="Gill Sans MT" panose="020B0502020104020203" pitchFamily="34" charset="0"/>
              </a:rPr>
              <a:t>V</a:t>
            </a:r>
            <a:endParaRPr lang="en-GB" sz="3600" dirty="0">
              <a:solidFill>
                <a:schemeClr val="tx2"/>
              </a:solidFill>
              <a:latin typeface="Gill Sans MT" panose="020B0502020104020203" pitchFamily="34" charset="0"/>
            </a:endParaRPr>
          </a:p>
        </p:txBody>
      </p:sp>
      <p:sp>
        <p:nvSpPr>
          <p:cNvPr id="16" name="TextBox 15"/>
          <p:cNvSpPr txBox="1"/>
          <p:nvPr/>
        </p:nvSpPr>
        <p:spPr>
          <a:xfrm>
            <a:off x="5724128" y="5598276"/>
            <a:ext cx="792088" cy="646331"/>
          </a:xfrm>
          <a:prstGeom prst="rect">
            <a:avLst/>
          </a:prstGeom>
          <a:solidFill>
            <a:srgbClr val="92D050"/>
          </a:solidFill>
          <a:ln>
            <a:solidFill>
              <a:srgbClr val="0070C0"/>
            </a:solidFill>
          </a:ln>
        </p:spPr>
        <p:txBody>
          <a:bodyPr wrap="square" rtlCol="0">
            <a:spAutoFit/>
          </a:bodyPr>
          <a:lstStyle/>
          <a:p>
            <a:pPr algn="ctr"/>
            <a:r>
              <a:rPr lang="en-GB" sz="3600" dirty="0" smtClean="0">
                <a:solidFill>
                  <a:schemeClr val="tx2"/>
                </a:solidFill>
                <a:latin typeface="Gill Sans MT" panose="020B0502020104020203" pitchFamily="34" charset="0"/>
              </a:rPr>
              <a:t>E</a:t>
            </a:r>
            <a:endParaRPr lang="en-GB" sz="3600" dirty="0">
              <a:solidFill>
                <a:schemeClr val="tx2"/>
              </a:solidFill>
              <a:latin typeface="Gill Sans MT" panose="020B0502020104020203" pitchFamily="34" charset="0"/>
            </a:endParaRPr>
          </a:p>
        </p:txBody>
      </p:sp>
      <p:sp>
        <p:nvSpPr>
          <p:cNvPr id="17" name="TextBox 16"/>
          <p:cNvSpPr txBox="1"/>
          <p:nvPr/>
        </p:nvSpPr>
        <p:spPr>
          <a:xfrm>
            <a:off x="2411760" y="3916555"/>
            <a:ext cx="4284476" cy="1384995"/>
          </a:xfrm>
          <a:prstGeom prst="rect">
            <a:avLst/>
          </a:prstGeom>
          <a:noFill/>
        </p:spPr>
        <p:txBody>
          <a:bodyPr wrap="square" rtlCol="0">
            <a:spAutoFit/>
          </a:bodyPr>
          <a:lstStyle/>
          <a:p>
            <a:pPr algn="ctr"/>
            <a:r>
              <a:rPr lang="en-GB" sz="2800" i="1" dirty="0" smtClean="0">
                <a:solidFill>
                  <a:schemeClr val="tx2"/>
                </a:solidFill>
                <a:latin typeface="Gill Sans MT" panose="020B0502020104020203" pitchFamily="34" charset="0"/>
              </a:rPr>
              <a:t>Change one letter at a time</a:t>
            </a:r>
          </a:p>
          <a:p>
            <a:pPr algn="ctr"/>
            <a:endParaRPr lang="en-GB" sz="2800" i="1" dirty="0">
              <a:solidFill>
                <a:schemeClr val="tx2"/>
              </a:solidFill>
              <a:latin typeface="Gill Sans MT" panose="020B0502020104020203" pitchFamily="34" charset="0"/>
            </a:endParaRPr>
          </a:p>
          <a:p>
            <a:pPr algn="ctr"/>
            <a:r>
              <a:rPr lang="en-GB" sz="2800" i="1" dirty="0" smtClean="0">
                <a:solidFill>
                  <a:schemeClr val="tx2"/>
                </a:solidFill>
                <a:latin typeface="Gill Sans MT" panose="020B0502020104020203" pitchFamily="34" charset="0"/>
              </a:rPr>
              <a:t>How many moves?</a:t>
            </a:r>
            <a:endParaRPr lang="en-GB" sz="2800" i="1" dirty="0">
              <a:solidFill>
                <a:schemeClr val="tx2"/>
              </a:solidFill>
              <a:latin typeface="Gill Sans MT" panose="020B0502020104020203" pitchFamily="34" charset="0"/>
            </a:endParaRPr>
          </a:p>
        </p:txBody>
      </p:sp>
    </p:spTree>
    <p:extLst>
      <p:ext uri="{BB962C8B-B14F-4D97-AF65-F5344CB8AC3E}">
        <p14:creationId xmlns:p14="http://schemas.microsoft.com/office/powerpoint/2010/main" val="2635973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US" altLang="en-US" sz="4000" dirty="0" smtClean="0">
                <a:latin typeface="Gill Sans MT" panose="020B0502020104020203" pitchFamily="34" charset="0"/>
              </a:rPr>
              <a:t>Number and Place Value </a:t>
            </a:r>
            <a:br>
              <a:rPr lang="en-US" altLang="en-US" sz="4000" dirty="0" smtClean="0">
                <a:latin typeface="Gill Sans MT" panose="020B0502020104020203" pitchFamily="34" charset="0"/>
              </a:rPr>
            </a:br>
            <a:r>
              <a:rPr lang="en-US" altLang="en-US" sz="4000" dirty="0" smtClean="0">
                <a:latin typeface="Gill Sans MT" panose="020B0502020104020203" pitchFamily="34" charset="0"/>
              </a:rPr>
              <a:t>Year 4</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0" y="1268760"/>
            <a:ext cx="9144000" cy="4546724"/>
          </a:xfrm>
        </p:spPr>
        <p:txBody>
          <a:bodyPr/>
          <a:lstStyle/>
          <a:p>
            <a:pPr marL="0" indent="0">
              <a:buNone/>
            </a:pPr>
            <a:r>
              <a:rPr lang="en-GB" sz="2400" b="1" dirty="0">
                <a:solidFill>
                  <a:schemeClr val="tx2"/>
                </a:solidFill>
                <a:latin typeface="Gill Sans MT" panose="020B0502020104020203" pitchFamily="34" charset="0"/>
              </a:rPr>
              <a:t>Children will learn to:</a:t>
            </a:r>
          </a:p>
          <a:p>
            <a:r>
              <a:rPr lang="en-GB" sz="2200" dirty="0">
                <a:solidFill>
                  <a:schemeClr val="tx2"/>
                </a:solidFill>
                <a:latin typeface="Gill Sans MT" panose="020B0502020104020203" pitchFamily="34" charset="0"/>
              </a:rPr>
              <a:t>count in multiples of 6, 7, 9, 25 and 1000</a:t>
            </a:r>
          </a:p>
          <a:p>
            <a:r>
              <a:rPr lang="en-GB" sz="2200" dirty="0">
                <a:solidFill>
                  <a:schemeClr val="tx2"/>
                </a:solidFill>
                <a:latin typeface="Gill Sans MT" panose="020B0502020104020203" pitchFamily="34" charset="0"/>
              </a:rPr>
              <a:t>find 1000 more or less than a given number</a:t>
            </a:r>
          </a:p>
          <a:p>
            <a:r>
              <a:rPr lang="en-GB" sz="2200" dirty="0">
                <a:solidFill>
                  <a:schemeClr val="tx2"/>
                </a:solidFill>
                <a:latin typeface="Gill Sans MT" panose="020B0502020104020203" pitchFamily="34" charset="0"/>
              </a:rPr>
              <a:t>count backwards through zero to include negative numbers</a:t>
            </a:r>
          </a:p>
          <a:p>
            <a:r>
              <a:rPr lang="en-GB" sz="2200" dirty="0">
                <a:solidFill>
                  <a:schemeClr val="tx2"/>
                </a:solidFill>
                <a:latin typeface="Gill Sans MT" panose="020B0502020104020203" pitchFamily="34" charset="0"/>
              </a:rPr>
              <a:t>recognise the place value of each digit in a four-digit number (thousands, hundreds, tens, and ones)</a:t>
            </a:r>
          </a:p>
          <a:p>
            <a:r>
              <a:rPr lang="en-GB" sz="2200" dirty="0">
                <a:solidFill>
                  <a:schemeClr val="tx2"/>
                </a:solidFill>
                <a:latin typeface="Gill Sans MT" panose="020B0502020104020203" pitchFamily="34" charset="0"/>
              </a:rPr>
              <a:t>order and compare numbers beyond 1000</a:t>
            </a:r>
          </a:p>
          <a:p>
            <a:r>
              <a:rPr lang="en-GB" sz="2200" dirty="0">
                <a:solidFill>
                  <a:schemeClr val="tx2"/>
                </a:solidFill>
                <a:latin typeface="Gill Sans MT" panose="020B0502020104020203" pitchFamily="34" charset="0"/>
              </a:rPr>
              <a:t>identify, represent and estimate numbers using different representations</a:t>
            </a:r>
          </a:p>
          <a:p>
            <a:r>
              <a:rPr lang="en-GB" sz="2200" dirty="0">
                <a:solidFill>
                  <a:schemeClr val="tx2"/>
                </a:solidFill>
                <a:latin typeface="Gill Sans MT" panose="020B0502020104020203" pitchFamily="34" charset="0"/>
              </a:rPr>
              <a:t>round any number to the nearest 10, 100 or 1000</a:t>
            </a:r>
          </a:p>
          <a:p>
            <a:r>
              <a:rPr lang="en-GB" sz="2200" dirty="0">
                <a:solidFill>
                  <a:schemeClr val="tx2"/>
                </a:solidFill>
                <a:latin typeface="Gill Sans MT" panose="020B0502020104020203" pitchFamily="34" charset="0"/>
              </a:rPr>
              <a:t>solve number and practical problems that involve all of the above and with increasingly large positive numbers</a:t>
            </a:r>
          </a:p>
          <a:p>
            <a:r>
              <a:rPr lang="en-GB" sz="2200" dirty="0">
                <a:solidFill>
                  <a:schemeClr val="tx2"/>
                </a:solidFill>
                <a:latin typeface="Gill Sans MT" panose="020B0502020104020203" pitchFamily="34" charset="0"/>
              </a:rPr>
              <a:t>read Roman numerals to 100 (I to C) and know that over time, the numeral system changed to include the concept of zero and place value.</a:t>
            </a:r>
          </a:p>
          <a:p>
            <a:pPr marL="0" indent="0">
              <a:lnSpc>
                <a:spcPct val="80000"/>
              </a:lnSpc>
              <a:buNone/>
            </a:pPr>
            <a:endParaRPr lang="en-US" altLang="ko-KR" sz="2200" dirty="0">
              <a:solidFill>
                <a:schemeClr val="tx2"/>
              </a:solidFill>
              <a:latin typeface="Gill Sans MT" panose="020B0502020104020203" pitchFamily="34" charset="0"/>
              <a:ea typeface="굴림" charset="-127"/>
            </a:endParaRPr>
          </a:p>
        </p:txBody>
      </p:sp>
    </p:spTree>
    <p:extLst>
      <p:ext uri="{BB962C8B-B14F-4D97-AF65-F5344CB8AC3E}">
        <p14:creationId xmlns:p14="http://schemas.microsoft.com/office/powerpoint/2010/main" val="4077291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US" altLang="en-US" sz="4000" dirty="0" smtClean="0">
                <a:latin typeface="Gill Sans MT" panose="020B0502020104020203" pitchFamily="34" charset="0"/>
              </a:rPr>
              <a:t>Year 4 Math – a synopsis</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0" y="1211659"/>
            <a:ext cx="9144000" cy="4729444"/>
          </a:xfrm>
        </p:spPr>
        <p:txBody>
          <a:bodyPr/>
          <a:lstStyle/>
          <a:p>
            <a:pPr marL="0" indent="0">
              <a:buNone/>
            </a:pPr>
            <a:r>
              <a:rPr lang="en-GB" sz="2400" b="1" dirty="0">
                <a:solidFill>
                  <a:schemeClr val="tx2"/>
                </a:solidFill>
                <a:latin typeface="Gill Sans MT" panose="020B0502020104020203" pitchFamily="34" charset="0"/>
              </a:rPr>
              <a:t>Children </a:t>
            </a:r>
            <a:r>
              <a:rPr lang="en-GB" sz="2400" b="1" dirty="0" smtClean="0">
                <a:solidFill>
                  <a:schemeClr val="tx2"/>
                </a:solidFill>
                <a:latin typeface="Gill Sans MT" panose="020B0502020104020203" pitchFamily="34" charset="0"/>
              </a:rPr>
              <a:t>are taught</a:t>
            </a:r>
          </a:p>
          <a:p>
            <a:pPr>
              <a:lnSpc>
                <a:spcPct val="80000"/>
              </a:lnSpc>
            </a:pPr>
            <a:r>
              <a:rPr lang="en-US" altLang="en-US" dirty="0" smtClean="0">
                <a:solidFill>
                  <a:schemeClr val="tx2"/>
                </a:solidFill>
                <a:latin typeface="Gill Sans MT" panose="020B0502020104020203" pitchFamily="34" charset="0"/>
              </a:rPr>
              <a:t>Place Value of four-digit numbers </a:t>
            </a:r>
          </a:p>
          <a:p>
            <a:pPr marL="0" indent="0">
              <a:lnSpc>
                <a:spcPct val="80000"/>
              </a:lnSpc>
              <a:buNone/>
            </a:pPr>
            <a:r>
              <a:rPr lang="en-US" dirty="0">
                <a:solidFill>
                  <a:schemeClr val="tx2"/>
                </a:solidFill>
                <a:latin typeface="Gill Sans MT" panose="020B0502020104020203" pitchFamily="34" charset="0"/>
              </a:rPr>
              <a:t> </a:t>
            </a:r>
            <a:r>
              <a:rPr lang="en-US" dirty="0" smtClean="0">
                <a:solidFill>
                  <a:schemeClr val="tx2"/>
                </a:solidFill>
                <a:latin typeface="Gill Sans MT" panose="020B0502020104020203" pitchFamily="34" charset="0"/>
              </a:rPr>
              <a:t>  </a:t>
            </a:r>
            <a:r>
              <a:rPr lang="en-GB" dirty="0" smtClean="0">
                <a:solidFill>
                  <a:schemeClr val="tx2"/>
                </a:solidFill>
                <a:latin typeface="Gill Sans MT" panose="020B0502020104020203" pitchFamily="34" charset="0"/>
              </a:rPr>
              <a:t>(</a:t>
            </a:r>
            <a:r>
              <a:rPr lang="en-GB" dirty="0">
                <a:solidFill>
                  <a:schemeClr val="tx2"/>
                </a:solidFill>
                <a:latin typeface="Gill Sans MT" panose="020B0502020104020203" pitchFamily="34" charset="0"/>
              </a:rPr>
              <a:t>thousands, hundreds, tens, and ones)</a:t>
            </a:r>
            <a:endParaRPr lang="en-US" altLang="en-US" dirty="0" smtClean="0">
              <a:solidFill>
                <a:schemeClr val="tx2"/>
              </a:solidFill>
              <a:latin typeface="Gill Sans MT" panose="020B0502020104020203" pitchFamily="34" charset="0"/>
            </a:endParaRPr>
          </a:p>
          <a:p>
            <a:pPr>
              <a:lnSpc>
                <a:spcPct val="80000"/>
              </a:lnSpc>
            </a:pPr>
            <a:r>
              <a:rPr lang="en-US" altLang="en-US" dirty="0" smtClean="0">
                <a:solidFill>
                  <a:schemeClr val="tx2"/>
                </a:solidFill>
                <a:latin typeface="Gill Sans MT" panose="020B0502020104020203" pitchFamily="34" charset="0"/>
              </a:rPr>
              <a:t>Rounding any number to 10, 100 or1000 and decimal numbers with one decimal place to the nearest whole number</a:t>
            </a:r>
          </a:p>
          <a:p>
            <a:pPr>
              <a:lnSpc>
                <a:spcPct val="80000"/>
              </a:lnSpc>
            </a:pPr>
            <a:r>
              <a:rPr lang="en-US" altLang="en-US" dirty="0" smtClean="0">
                <a:solidFill>
                  <a:schemeClr val="tx2"/>
                </a:solidFill>
                <a:latin typeface="Gill Sans MT" panose="020B0502020104020203" pitchFamily="34" charset="0"/>
              </a:rPr>
              <a:t>Roman numerals to 100</a:t>
            </a:r>
          </a:p>
          <a:p>
            <a:pPr>
              <a:lnSpc>
                <a:spcPct val="80000"/>
              </a:lnSpc>
            </a:pPr>
            <a:r>
              <a:rPr lang="en-US" altLang="en-US" dirty="0" smtClean="0">
                <a:solidFill>
                  <a:schemeClr val="tx2"/>
                </a:solidFill>
                <a:latin typeface="Gill Sans MT" panose="020B0502020104020203" pitchFamily="34" charset="0"/>
              </a:rPr>
              <a:t>Negative numbers in context (temperature)</a:t>
            </a:r>
          </a:p>
          <a:p>
            <a:pPr>
              <a:lnSpc>
                <a:spcPct val="80000"/>
              </a:lnSpc>
            </a:pPr>
            <a:r>
              <a:rPr lang="en-US" altLang="en-US" dirty="0" smtClean="0">
                <a:solidFill>
                  <a:schemeClr val="tx2"/>
                </a:solidFill>
                <a:latin typeface="Gill Sans MT" panose="020B0502020104020203" pitchFamily="34" charset="0"/>
              </a:rPr>
              <a:t>Multiply </a:t>
            </a:r>
            <a:r>
              <a:rPr lang="en-GB" dirty="0">
                <a:solidFill>
                  <a:schemeClr val="tx2"/>
                </a:solidFill>
                <a:latin typeface="Gill Sans MT" panose="020B0502020104020203" pitchFamily="34" charset="0"/>
              </a:rPr>
              <a:t>two-digit and three-digit numbers by a one-digit number </a:t>
            </a:r>
          </a:p>
          <a:p>
            <a:pPr>
              <a:lnSpc>
                <a:spcPct val="80000"/>
              </a:lnSpc>
            </a:pPr>
            <a:r>
              <a:rPr lang="en-US" altLang="en-US" dirty="0" smtClean="0">
                <a:solidFill>
                  <a:schemeClr val="tx2"/>
                </a:solidFill>
                <a:latin typeface="Gill Sans MT" panose="020B0502020104020203" pitchFamily="34" charset="0"/>
              </a:rPr>
              <a:t>Division </a:t>
            </a:r>
            <a:r>
              <a:rPr lang="en-US" altLang="en-US" dirty="0">
                <a:solidFill>
                  <a:schemeClr val="tx2"/>
                </a:solidFill>
                <a:latin typeface="Gill Sans MT" panose="020B0502020104020203" pitchFamily="34" charset="0"/>
              </a:rPr>
              <a:t>of two and three-digit numbers by a one-digit </a:t>
            </a:r>
            <a:r>
              <a:rPr lang="en-US" altLang="en-US" dirty="0" smtClean="0">
                <a:solidFill>
                  <a:schemeClr val="tx2"/>
                </a:solidFill>
                <a:latin typeface="Gill Sans MT" panose="020B0502020104020203" pitchFamily="34" charset="0"/>
              </a:rPr>
              <a:t>number</a:t>
            </a:r>
          </a:p>
          <a:p>
            <a:pPr>
              <a:lnSpc>
                <a:spcPct val="80000"/>
              </a:lnSpc>
            </a:pPr>
            <a:r>
              <a:rPr lang="en-US" altLang="en-US" dirty="0" smtClean="0">
                <a:solidFill>
                  <a:schemeClr val="tx2"/>
                </a:solidFill>
                <a:latin typeface="Gill Sans MT" panose="020B0502020104020203" pitchFamily="34" charset="0"/>
              </a:rPr>
              <a:t>Fractions and decimal </a:t>
            </a:r>
            <a:r>
              <a:rPr lang="en-US" altLang="en-US" dirty="0">
                <a:solidFill>
                  <a:schemeClr val="tx2"/>
                </a:solidFill>
                <a:latin typeface="Gill Sans MT" panose="020B0502020104020203" pitchFamily="34" charset="0"/>
              </a:rPr>
              <a:t>e</a:t>
            </a:r>
            <a:r>
              <a:rPr lang="en-US" altLang="en-US" dirty="0" smtClean="0">
                <a:solidFill>
                  <a:schemeClr val="tx2"/>
                </a:solidFill>
                <a:latin typeface="Gill Sans MT" panose="020B0502020104020203" pitchFamily="34" charset="0"/>
              </a:rPr>
              <a:t>quivalence to    ,   ,  </a:t>
            </a:r>
          </a:p>
        </p:txBody>
      </p:sp>
      <p:pic>
        <p:nvPicPr>
          <p:cNvPr id="8" name="Picture 2" descr="\huge \frac{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3643" y="6001991"/>
            <a:ext cx="112390" cy="481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huge \frac{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728" y="6008802"/>
            <a:ext cx="110801" cy="4748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uge \frac{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831" y="6013129"/>
            <a:ext cx="112390" cy="48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83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GB" altLang="en-US" sz="4000" dirty="0" smtClean="0">
                <a:latin typeface="Tahoma" panose="020B0604030504040204" pitchFamily="34" charset="0"/>
              </a:rPr>
              <a:t>Continued…</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0" y="1916832"/>
            <a:ext cx="9144000" cy="3960440"/>
          </a:xfrm>
        </p:spPr>
        <p:txBody>
          <a:bodyPr/>
          <a:lstStyle/>
          <a:p>
            <a:pPr>
              <a:lnSpc>
                <a:spcPct val="80000"/>
              </a:lnSpc>
            </a:pPr>
            <a:r>
              <a:rPr lang="en-US" altLang="en-US" dirty="0">
                <a:solidFill>
                  <a:schemeClr val="tx2"/>
                </a:solidFill>
                <a:latin typeface="Gill Sans MT" panose="020B0502020104020203" pitchFamily="34" charset="0"/>
              </a:rPr>
              <a:t>Add and subtract fractions with the same denominator</a:t>
            </a:r>
          </a:p>
          <a:p>
            <a:pPr>
              <a:lnSpc>
                <a:spcPct val="80000"/>
              </a:lnSpc>
            </a:pPr>
            <a:r>
              <a:rPr lang="en-US" altLang="en-US" dirty="0">
                <a:solidFill>
                  <a:schemeClr val="tx2"/>
                </a:solidFill>
                <a:latin typeface="Gill Sans MT" panose="020B0502020104020203" pitchFamily="34" charset="0"/>
              </a:rPr>
              <a:t>Addition and subtraction with number up to four-digits</a:t>
            </a:r>
            <a:endParaRPr lang="en-GB" altLang="en-US" dirty="0">
              <a:solidFill>
                <a:schemeClr val="tx2"/>
              </a:solidFill>
              <a:latin typeface="Gill Sans MT" panose="020B0502020104020203" pitchFamily="34" charset="0"/>
            </a:endParaRPr>
          </a:p>
          <a:p>
            <a:pPr>
              <a:lnSpc>
                <a:spcPct val="80000"/>
              </a:lnSpc>
            </a:pPr>
            <a:r>
              <a:rPr lang="en-US" altLang="en-US" dirty="0" smtClean="0">
                <a:solidFill>
                  <a:schemeClr val="tx2"/>
                </a:solidFill>
                <a:latin typeface="Gill Sans MT" panose="020B0502020104020203" pitchFamily="34" charset="0"/>
              </a:rPr>
              <a:t>Time – Analogue and Digital</a:t>
            </a:r>
          </a:p>
          <a:p>
            <a:pPr>
              <a:lnSpc>
                <a:spcPct val="80000"/>
              </a:lnSpc>
            </a:pPr>
            <a:r>
              <a:rPr lang="en-US" altLang="en-US" dirty="0" smtClean="0">
                <a:solidFill>
                  <a:schemeClr val="tx2"/>
                </a:solidFill>
                <a:latin typeface="Gill Sans MT" panose="020B0502020104020203" pitchFamily="34" charset="0"/>
              </a:rPr>
              <a:t>Measurement (mass, length, capacity, temperature, perimeter) - problems involving fractions and decimals to two decimal places</a:t>
            </a:r>
          </a:p>
          <a:p>
            <a:pPr>
              <a:lnSpc>
                <a:spcPct val="80000"/>
              </a:lnSpc>
            </a:pPr>
            <a:r>
              <a:rPr lang="en-US" altLang="en-US" dirty="0" smtClean="0">
                <a:solidFill>
                  <a:schemeClr val="tx2"/>
                </a:solidFill>
                <a:latin typeface="Gill Sans MT" panose="020B0502020104020203" pitchFamily="34" charset="0"/>
              </a:rPr>
              <a:t>Money – problems involving fractions and decimals to two decimal places</a:t>
            </a:r>
          </a:p>
          <a:p>
            <a:pPr>
              <a:lnSpc>
                <a:spcPct val="80000"/>
              </a:lnSpc>
            </a:pPr>
            <a:r>
              <a:rPr lang="en-US" altLang="en-US" dirty="0" smtClean="0">
                <a:solidFill>
                  <a:schemeClr val="tx2"/>
                </a:solidFill>
                <a:latin typeface="Gill Sans MT" panose="020B0502020104020203" pitchFamily="34" charset="0"/>
              </a:rPr>
              <a:t>Statistics – Discrete and Continuous Data </a:t>
            </a:r>
          </a:p>
          <a:p>
            <a:pPr>
              <a:lnSpc>
                <a:spcPct val="80000"/>
              </a:lnSpc>
            </a:pPr>
            <a:r>
              <a:rPr lang="en-US" altLang="en-US" dirty="0" smtClean="0">
                <a:solidFill>
                  <a:schemeClr val="tx2"/>
                </a:solidFill>
                <a:latin typeface="Gill Sans MT" panose="020B0502020104020203" pitchFamily="34" charset="0"/>
              </a:rPr>
              <a:t>Geometry - Shape and Space,  Angles</a:t>
            </a:r>
          </a:p>
          <a:p>
            <a:pPr>
              <a:lnSpc>
                <a:spcPct val="80000"/>
              </a:lnSpc>
            </a:pPr>
            <a:r>
              <a:rPr lang="en-US" altLang="en-US" dirty="0" smtClean="0">
                <a:solidFill>
                  <a:schemeClr val="tx2"/>
                </a:solidFill>
                <a:latin typeface="Gill Sans MT" panose="020B0502020104020203" pitchFamily="34" charset="0"/>
              </a:rPr>
              <a:t>Geometry- Co-ordinates</a:t>
            </a:r>
          </a:p>
          <a:p>
            <a:pPr marL="0" indent="0">
              <a:lnSpc>
                <a:spcPct val="80000"/>
              </a:lnSpc>
              <a:buNone/>
            </a:pPr>
            <a:endParaRPr lang="en-US" altLang="ko-KR" sz="2200" dirty="0">
              <a:latin typeface="Gill Sans MT" panose="020B0502020104020203" pitchFamily="34" charset="0"/>
              <a:ea typeface="굴림" charset="-127"/>
            </a:endParaRPr>
          </a:p>
        </p:txBody>
      </p:sp>
    </p:spTree>
    <p:extLst>
      <p:ext uri="{BB962C8B-B14F-4D97-AF65-F5344CB8AC3E}">
        <p14:creationId xmlns:p14="http://schemas.microsoft.com/office/powerpoint/2010/main" val="754178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US" altLang="en-US" sz="4000" dirty="0" smtClean="0">
                <a:latin typeface="Gill Sans MT" panose="020B0502020104020203" pitchFamily="34" charset="0"/>
              </a:rPr>
              <a:t>Year 4 Math Curriculum</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0" y="1700808"/>
            <a:ext cx="9144000" cy="4546724"/>
          </a:xfrm>
        </p:spPr>
        <p:txBody>
          <a:bodyPr/>
          <a:lstStyle/>
          <a:p>
            <a:pPr marL="0" indent="0">
              <a:buNone/>
            </a:pPr>
            <a:endParaRPr lang="en-GB" sz="2200" dirty="0">
              <a:latin typeface="Gill Sans MT" panose="020B0502020104020203" pitchFamily="34" charset="0"/>
            </a:endParaRPr>
          </a:p>
          <a:p>
            <a:pPr marL="0" indent="0">
              <a:buNone/>
            </a:pPr>
            <a:r>
              <a:rPr lang="en-GB" dirty="0" smtClean="0">
                <a:solidFill>
                  <a:schemeClr val="tx2"/>
                </a:solidFill>
                <a:latin typeface="Gill Sans MT" panose="020B0502020104020203" pitchFamily="34" charset="0"/>
              </a:rPr>
              <a:t>The Year 4 Math curriculum </a:t>
            </a:r>
            <a:r>
              <a:rPr lang="en-GB" dirty="0" smtClean="0">
                <a:solidFill>
                  <a:schemeClr val="tx2"/>
                </a:solidFill>
                <a:latin typeface="Gill Sans MT" panose="020B0502020104020203" pitchFamily="34" charset="0"/>
              </a:rPr>
              <a:t>with details of all </a:t>
            </a:r>
            <a:r>
              <a:rPr lang="en-GB" dirty="0" smtClean="0">
                <a:solidFill>
                  <a:schemeClr val="tx2"/>
                </a:solidFill>
                <a:latin typeface="Gill Sans MT" panose="020B0502020104020203" pitchFamily="34" charset="0"/>
              </a:rPr>
              <a:t>the strands can be found on the Holly Park website under the links</a:t>
            </a:r>
          </a:p>
          <a:p>
            <a:pPr marL="0" indent="0" algn="ctr">
              <a:buNone/>
            </a:pPr>
            <a:endParaRPr lang="en-GB" sz="2200" dirty="0" smtClean="0">
              <a:solidFill>
                <a:schemeClr val="tx2"/>
              </a:solidFill>
              <a:latin typeface="Gill Sans MT" panose="020B0502020104020203" pitchFamily="34" charset="0"/>
            </a:endParaRPr>
          </a:p>
          <a:p>
            <a:pPr marL="0" indent="0" algn="ctr">
              <a:buNone/>
            </a:pPr>
            <a:r>
              <a:rPr lang="en-GB" dirty="0" smtClean="0">
                <a:solidFill>
                  <a:schemeClr val="tx2"/>
                </a:solidFill>
                <a:latin typeface="Gill Sans MT" panose="020B0502020104020203" pitchFamily="34" charset="0"/>
              </a:rPr>
              <a:t>Learning – Our Curriculum - Math</a:t>
            </a:r>
            <a:endParaRPr lang="en-GB" dirty="0">
              <a:solidFill>
                <a:schemeClr val="tx2"/>
              </a:solidFill>
              <a:latin typeface="Gill Sans MT" panose="020B0502020104020203" pitchFamily="34" charset="0"/>
            </a:endParaRPr>
          </a:p>
          <a:p>
            <a:pPr marL="0" indent="0">
              <a:lnSpc>
                <a:spcPct val="80000"/>
              </a:lnSpc>
              <a:buNone/>
            </a:pPr>
            <a:endParaRPr lang="en-US" altLang="ko-KR" sz="2200" dirty="0" smtClean="0">
              <a:solidFill>
                <a:schemeClr val="tx2"/>
              </a:solidFill>
              <a:latin typeface="Gill Sans MT" panose="020B0502020104020203" pitchFamily="34" charset="0"/>
              <a:ea typeface="굴림" charset="-127"/>
            </a:endParaRPr>
          </a:p>
          <a:p>
            <a:pPr marL="0" indent="0">
              <a:lnSpc>
                <a:spcPct val="80000"/>
              </a:lnSpc>
              <a:buNone/>
            </a:pPr>
            <a:endParaRPr lang="en-US" altLang="ko-KR" dirty="0" smtClean="0">
              <a:solidFill>
                <a:schemeClr val="tx2"/>
              </a:solidFill>
              <a:latin typeface="Gill Sans MT" panose="020B0502020104020203" pitchFamily="34" charset="0"/>
              <a:ea typeface="굴림" charset="-127"/>
            </a:endParaRPr>
          </a:p>
          <a:p>
            <a:pPr marL="0" indent="0">
              <a:lnSpc>
                <a:spcPct val="80000"/>
              </a:lnSpc>
              <a:buNone/>
            </a:pPr>
            <a:r>
              <a:rPr lang="en-US" altLang="ko-KR" dirty="0" smtClean="0">
                <a:solidFill>
                  <a:schemeClr val="tx2"/>
                </a:solidFill>
                <a:latin typeface="Gill Sans MT" panose="020B0502020104020203" pitchFamily="34" charset="0"/>
                <a:ea typeface="굴림" charset="-127"/>
              </a:rPr>
              <a:t>You will also find a parents guide, the progression of skills in each strand of Math and the Holly Park calculation policies under this link.</a:t>
            </a:r>
            <a:endParaRPr lang="en-US" altLang="ko-KR" dirty="0">
              <a:solidFill>
                <a:schemeClr val="tx2"/>
              </a:solidFill>
              <a:latin typeface="Gill Sans MT" panose="020B0502020104020203" pitchFamily="34" charset="0"/>
              <a:ea typeface="굴림" charset="-127"/>
            </a:endParaRPr>
          </a:p>
        </p:txBody>
      </p:sp>
      <p:pic>
        <p:nvPicPr>
          <p:cNvPr id="4" name="Picture 1" descr="https://i1.wp.com/www.hollyparkschool.co.uk/wp-content/uploads/2013/01/logo.jpg?fit=300%2C293&amp;ssl=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46" b="28907"/>
          <a:stretch/>
        </p:blipFill>
        <p:spPr bwMode="auto">
          <a:xfrm>
            <a:off x="7452320" y="5844947"/>
            <a:ext cx="1152128" cy="8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571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8964613" cy="1196752"/>
          </a:xfrm>
        </p:spPr>
        <p:txBody>
          <a:bodyPr/>
          <a:lstStyle/>
          <a:p>
            <a:r>
              <a:rPr lang="en-GB" altLang="en-US" sz="4000" dirty="0" smtClean="0">
                <a:latin typeface="Gill Sans MT" panose="020B0502020104020203" pitchFamily="34" charset="0"/>
              </a:rPr>
              <a:t>What is a good Mathematician?</a:t>
            </a:r>
            <a:endParaRPr lang="uk-UA" altLang="en-US" sz="4000" dirty="0">
              <a:latin typeface="Tahoma" panose="020B0604030504040204" pitchFamily="34" charset="0"/>
            </a:endParaRPr>
          </a:p>
        </p:txBody>
      </p:sp>
      <p:sp>
        <p:nvSpPr>
          <p:cNvPr id="5" name="Content Placeholder 4"/>
          <p:cNvSpPr>
            <a:spLocks noGrp="1"/>
          </p:cNvSpPr>
          <p:nvPr>
            <p:ph sz="half" idx="1"/>
          </p:nvPr>
        </p:nvSpPr>
        <p:spPr>
          <a:xfrm>
            <a:off x="755576" y="2132856"/>
            <a:ext cx="7488832" cy="2088232"/>
          </a:xfrm>
        </p:spPr>
        <p:txBody>
          <a:bodyPr/>
          <a:lstStyle/>
          <a:p>
            <a:pPr marL="0" indent="0">
              <a:buNone/>
            </a:pPr>
            <a:r>
              <a:rPr lang="en-GB" sz="3600" i="1" dirty="0" smtClean="0">
                <a:solidFill>
                  <a:schemeClr val="tx2"/>
                </a:solidFill>
                <a:latin typeface="Gill Sans MT" panose="020B0502020104020203" pitchFamily="34" charset="0"/>
              </a:rPr>
              <a:t>"There is a common and damaging misconception in mathematics – the idea that strong math students are fast math students“</a:t>
            </a:r>
          </a:p>
          <a:p>
            <a:pPr marL="0" indent="0">
              <a:buNone/>
            </a:pPr>
            <a:endParaRPr lang="en-GB" sz="3600" i="1" dirty="0">
              <a:latin typeface="Gill Sans MT" panose="020B0502020104020203" pitchFamily="34" charset="0"/>
            </a:endParaRPr>
          </a:p>
          <a:p>
            <a:pPr marL="0" indent="0" algn="r">
              <a:buNone/>
            </a:pPr>
            <a:r>
              <a:rPr lang="en-GB" sz="2000" dirty="0" smtClean="0">
                <a:solidFill>
                  <a:schemeClr val="tx2"/>
                </a:solidFill>
                <a:latin typeface="Gill Sans MT" panose="020B0502020104020203" pitchFamily="34" charset="0"/>
              </a:rPr>
              <a:t>Jo </a:t>
            </a:r>
            <a:r>
              <a:rPr lang="en-GB" sz="2000" dirty="0" err="1" smtClean="0">
                <a:solidFill>
                  <a:schemeClr val="tx2"/>
                </a:solidFill>
                <a:latin typeface="Gill Sans MT" panose="020B0502020104020203" pitchFamily="34" charset="0"/>
              </a:rPr>
              <a:t>Boaler</a:t>
            </a:r>
            <a:r>
              <a:rPr lang="en-GB" sz="2000" dirty="0" smtClean="0">
                <a:solidFill>
                  <a:schemeClr val="tx2"/>
                </a:solidFill>
                <a:latin typeface="Gill Sans MT" panose="020B0502020104020203" pitchFamily="34" charset="0"/>
              </a:rPr>
              <a:t> </a:t>
            </a:r>
          </a:p>
          <a:p>
            <a:pPr marL="0" indent="0" algn="r">
              <a:spcBef>
                <a:spcPts val="0"/>
              </a:spcBef>
              <a:buNone/>
            </a:pPr>
            <a:r>
              <a:rPr lang="en-GB" sz="2000" dirty="0" smtClean="0">
                <a:solidFill>
                  <a:schemeClr val="tx2"/>
                </a:solidFill>
                <a:latin typeface="Gill Sans MT" panose="020B0502020104020203" pitchFamily="34" charset="0"/>
              </a:rPr>
              <a:t>Professor </a:t>
            </a:r>
            <a:r>
              <a:rPr lang="en-GB" sz="2000" dirty="0">
                <a:solidFill>
                  <a:schemeClr val="tx2"/>
                </a:solidFill>
                <a:latin typeface="Gill Sans MT" panose="020B0502020104020203" pitchFamily="34" charset="0"/>
              </a:rPr>
              <a:t>of mathematics </a:t>
            </a:r>
            <a:r>
              <a:rPr lang="en-GB" sz="2000" dirty="0" smtClean="0">
                <a:solidFill>
                  <a:schemeClr val="tx2"/>
                </a:solidFill>
                <a:latin typeface="Gill Sans MT" panose="020B0502020104020203" pitchFamily="34" charset="0"/>
              </a:rPr>
              <a:t>education </a:t>
            </a:r>
          </a:p>
          <a:p>
            <a:pPr marL="0" indent="0" algn="r">
              <a:spcBef>
                <a:spcPts val="0"/>
              </a:spcBef>
              <a:buNone/>
            </a:pPr>
            <a:r>
              <a:rPr lang="en-GB" sz="2000" dirty="0">
                <a:solidFill>
                  <a:schemeClr val="tx2"/>
                </a:solidFill>
                <a:latin typeface="Gill Sans MT" panose="020B0502020104020203" pitchFamily="34" charset="0"/>
              </a:rPr>
              <a:t> </a:t>
            </a:r>
            <a:r>
              <a:rPr lang="en-GB" sz="2000" dirty="0" smtClean="0">
                <a:solidFill>
                  <a:schemeClr val="tx2"/>
                </a:solidFill>
                <a:latin typeface="Gill Sans MT" panose="020B0502020104020203" pitchFamily="34" charset="0"/>
              </a:rPr>
              <a:t>   </a:t>
            </a:r>
            <a:r>
              <a:rPr lang="en-GB" sz="2000" dirty="0">
                <a:solidFill>
                  <a:schemeClr val="tx2"/>
                </a:solidFill>
                <a:latin typeface="Gill Sans MT" panose="020B0502020104020203" pitchFamily="34" charset="0"/>
              </a:rPr>
              <a:t>Stanford Graduate School of Education </a:t>
            </a:r>
            <a:r>
              <a:rPr lang="en-GB" sz="3200" i="1" dirty="0" smtClean="0">
                <a:solidFill>
                  <a:schemeClr val="tx2"/>
                </a:solidFill>
                <a:latin typeface="Gill Sans MT" panose="020B0502020104020203" pitchFamily="34" charset="0"/>
              </a:rPr>
              <a:t> </a:t>
            </a:r>
          </a:p>
          <a:p>
            <a:endParaRPr lang="en-GB" sz="2400" dirty="0">
              <a:solidFill>
                <a:schemeClr val="tx2"/>
              </a:solidFill>
            </a:endParaRPr>
          </a:p>
        </p:txBody>
      </p:sp>
    </p:spTree>
    <p:extLst>
      <p:ext uri="{BB962C8B-B14F-4D97-AF65-F5344CB8AC3E}">
        <p14:creationId xmlns:p14="http://schemas.microsoft.com/office/powerpoint/2010/main" val="3066335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7848600" cy="508000"/>
          </a:xfrm>
        </p:spPr>
        <p:txBody>
          <a:bodyPr/>
          <a:lstStyle/>
          <a:p>
            <a:r>
              <a:rPr lang="en-GB" dirty="0" smtClean="0">
                <a:solidFill>
                  <a:schemeClr val="tx1"/>
                </a:solidFill>
                <a:latin typeface="Gill Sans MT" panose="020B0502020104020203" pitchFamily="34" charset="0"/>
              </a:rPr>
              <a:t>What is a good Mathematician?</a:t>
            </a:r>
            <a:endParaRPr lang="en-GB" dirty="0">
              <a:solidFill>
                <a:schemeClr val="tx1"/>
              </a:solidFill>
              <a:latin typeface="Gill Sans MT" panose="020B0502020104020203" pitchFamily="34" charset="0"/>
            </a:endParaRPr>
          </a:p>
        </p:txBody>
      </p:sp>
      <p:sp>
        <p:nvSpPr>
          <p:cNvPr id="3" name="Content Placeholder 2"/>
          <p:cNvSpPr>
            <a:spLocks noGrp="1"/>
          </p:cNvSpPr>
          <p:nvPr>
            <p:ph idx="1"/>
          </p:nvPr>
        </p:nvSpPr>
        <p:spPr>
          <a:xfrm>
            <a:off x="0" y="1268761"/>
            <a:ext cx="7848600" cy="576064"/>
          </a:xfrm>
        </p:spPr>
        <p:txBody>
          <a:bodyPr/>
          <a:lstStyle/>
          <a:p>
            <a:pPr marL="0" indent="0">
              <a:buNone/>
            </a:pPr>
            <a:r>
              <a:rPr lang="en-GB" dirty="0" smtClean="0">
                <a:solidFill>
                  <a:schemeClr val="tx2"/>
                </a:solidFill>
                <a:latin typeface="Gill Sans MT" panose="020B0502020104020203" pitchFamily="34" charset="0"/>
              </a:rPr>
              <a:t>A good mathematician needs to be able to…</a:t>
            </a:r>
          </a:p>
        </p:txBody>
      </p:sp>
      <p:sp>
        <p:nvSpPr>
          <p:cNvPr id="5" name="TextBox 4"/>
          <p:cNvSpPr txBox="1"/>
          <p:nvPr/>
        </p:nvSpPr>
        <p:spPr>
          <a:xfrm>
            <a:off x="107504" y="1844825"/>
            <a:ext cx="4752528"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Procedural and conceptual understanding</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Use of technical language</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Explain ideas and evaluate outcomes</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Make connections</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Use fluency and recall</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Solve problems (routine and non-routine) and reason</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Predict and justify</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Accept and challenge ideas</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Work systematically</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Trial and improvement</a:t>
            </a:r>
            <a:endParaRPr lang="en-GB" dirty="0">
              <a:solidFill>
                <a:schemeClr val="tx2"/>
              </a:solidFill>
              <a:latin typeface="Gill Sans MT" panose="020B0502020104020203" pitchFamily="34" charset="0"/>
            </a:endParaRPr>
          </a:p>
        </p:txBody>
      </p:sp>
      <p:sp>
        <p:nvSpPr>
          <p:cNvPr id="6" name="TextBox 5"/>
          <p:cNvSpPr txBox="1"/>
          <p:nvPr/>
        </p:nvSpPr>
        <p:spPr>
          <a:xfrm>
            <a:off x="5098547" y="1844825"/>
            <a:ext cx="4032448" cy="4801314"/>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Logical</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Spot Patterns</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Wonder and question</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Be independent</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Collaborate with others</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Not scared of making mistakes</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Show resilience</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Identify. Explain and correct mistakes</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Draw</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Use resources and be able to show thinking</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Prove</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Use prior knowledge – known facts</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Self assess</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Teach others /peer learning</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Variety of methods</a:t>
            </a:r>
          </a:p>
          <a:p>
            <a:pPr marL="285750" indent="-285750">
              <a:buFont typeface="Arial" panose="020B0604020202020204" pitchFamily="34" charset="0"/>
              <a:buChar char="•"/>
            </a:pPr>
            <a:r>
              <a:rPr lang="en-GB" dirty="0" smtClean="0">
                <a:solidFill>
                  <a:schemeClr val="tx2"/>
                </a:solidFill>
                <a:latin typeface="Gill Sans MT" panose="020B0502020104020203" pitchFamily="34" charset="0"/>
              </a:rPr>
              <a:t>Have fun!</a:t>
            </a:r>
          </a:p>
        </p:txBody>
      </p:sp>
    </p:spTree>
    <p:extLst>
      <p:ext uri="{BB962C8B-B14F-4D97-AF65-F5344CB8AC3E}">
        <p14:creationId xmlns:p14="http://schemas.microsoft.com/office/powerpoint/2010/main" val="342409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1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1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additive="base">
                                        <p:cTn id="6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 calcmode="lin" valueType="num">
                                      <p:cBhvr additive="base">
                                        <p:cTn id="7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 calcmode="lin" valueType="num">
                                      <p:cBhvr additive="base">
                                        <p:cTn id="7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xEl>
                                              <p:pRg st="3" end="3"/>
                                            </p:txEl>
                                          </p:spTgt>
                                        </p:tgtEl>
                                        <p:attrNameLst>
                                          <p:attrName>style.visibility</p:attrName>
                                        </p:attrNameLst>
                                      </p:cBhvr>
                                      <p:to>
                                        <p:strVal val="visible"/>
                                      </p:to>
                                    </p:set>
                                    <p:anim calcmode="lin" valueType="num">
                                      <p:cBhvr additive="base">
                                        <p:cTn id="8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 calcmode="lin" valueType="num">
                                      <p:cBhvr additive="base">
                                        <p:cTn id="9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
                                            <p:txEl>
                                              <p:pRg st="5" end="5"/>
                                            </p:txEl>
                                          </p:spTgt>
                                        </p:tgtEl>
                                        <p:attrNameLst>
                                          <p:attrName>style.visibility</p:attrName>
                                        </p:attrNameLst>
                                      </p:cBhvr>
                                      <p:to>
                                        <p:strVal val="visible"/>
                                      </p:to>
                                    </p:set>
                                    <p:anim calcmode="lin" valueType="num">
                                      <p:cBhvr additive="base">
                                        <p:cTn id="9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anim calcmode="lin" valueType="num">
                                      <p:cBhvr additive="base">
                                        <p:cTn id="10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6">
                                            <p:txEl>
                                              <p:pRg st="7" end="7"/>
                                            </p:txEl>
                                          </p:spTgt>
                                        </p:tgtEl>
                                        <p:attrNameLst>
                                          <p:attrName>style.visibility</p:attrName>
                                        </p:attrNameLst>
                                      </p:cBhvr>
                                      <p:to>
                                        <p:strVal val="visible"/>
                                      </p:to>
                                    </p:set>
                                    <p:anim calcmode="lin" valueType="num">
                                      <p:cBhvr additive="base">
                                        <p:cTn id="10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6">
                                            <p:txEl>
                                              <p:pRg st="8" end="8"/>
                                            </p:txEl>
                                          </p:spTgt>
                                        </p:tgtEl>
                                        <p:attrNameLst>
                                          <p:attrName>style.visibility</p:attrName>
                                        </p:attrNameLst>
                                      </p:cBhvr>
                                      <p:to>
                                        <p:strVal val="visible"/>
                                      </p:to>
                                    </p:set>
                                    <p:anim calcmode="lin" valueType="num">
                                      <p:cBhvr additive="base">
                                        <p:cTn id="11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6">
                                            <p:txEl>
                                              <p:pRg st="9" end="9"/>
                                            </p:txEl>
                                          </p:spTgt>
                                        </p:tgtEl>
                                        <p:attrNameLst>
                                          <p:attrName>style.visibility</p:attrName>
                                        </p:attrNameLst>
                                      </p:cBhvr>
                                      <p:to>
                                        <p:strVal val="visible"/>
                                      </p:to>
                                    </p:set>
                                    <p:anim calcmode="lin" valueType="num">
                                      <p:cBhvr additive="base">
                                        <p:cTn id="12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6">
                                            <p:txEl>
                                              <p:pRg st="10" end="10"/>
                                            </p:txEl>
                                          </p:spTgt>
                                        </p:tgtEl>
                                        <p:attrNameLst>
                                          <p:attrName>style.visibility</p:attrName>
                                        </p:attrNameLst>
                                      </p:cBhvr>
                                      <p:to>
                                        <p:strVal val="visible"/>
                                      </p:to>
                                    </p:set>
                                    <p:anim calcmode="lin" valueType="num">
                                      <p:cBhvr additive="base">
                                        <p:cTn id="12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6">
                                            <p:txEl>
                                              <p:pRg st="11" end="11"/>
                                            </p:txEl>
                                          </p:spTgt>
                                        </p:tgtEl>
                                        <p:attrNameLst>
                                          <p:attrName>style.visibility</p:attrName>
                                        </p:attrNameLst>
                                      </p:cBhvr>
                                      <p:to>
                                        <p:strVal val="visible"/>
                                      </p:to>
                                    </p:set>
                                    <p:anim calcmode="lin" valueType="num">
                                      <p:cBhvr additive="base">
                                        <p:cTn id="13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6">
                                            <p:txEl>
                                              <p:pRg st="12" end="12"/>
                                            </p:txEl>
                                          </p:spTgt>
                                        </p:tgtEl>
                                        <p:attrNameLst>
                                          <p:attrName>style.visibility</p:attrName>
                                        </p:attrNameLst>
                                      </p:cBhvr>
                                      <p:to>
                                        <p:strVal val="visible"/>
                                      </p:to>
                                    </p:set>
                                    <p:anim calcmode="lin" valueType="num">
                                      <p:cBhvr additive="base">
                                        <p:cTn id="13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6">
                                            <p:txEl>
                                              <p:pRg st="13" end="13"/>
                                            </p:txEl>
                                          </p:spTgt>
                                        </p:tgtEl>
                                        <p:attrNameLst>
                                          <p:attrName>style.visibility</p:attrName>
                                        </p:attrNameLst>
                                      </p:cBhvr>
                                      <p:to>
                                        <p:strVal val="visible"/>
                                      </p:to>
                                    </p:set>
                                    <p:anim calcmode="lin" valueType="num">
                                      <p:cBhvr additive="base">
                                        <p:cTn id="14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6">
                                            <p:txEl>
                                              <p:pRg st="14" end="14"/>
                                            </p:txEl>
                                          </p:spTgt>
                                        </p:tgtEl>
                                        <p:attrNameLst>
                                          <p:attrName>style.visibility</p:attrName>
                                        </p:attrNameLst>
                                      </p:cBhvr>
                                      <p:to>
                                        <p:strVal val="visible"/>
                                      </p:to>
                                    </p:set>
                                    <p:anim calcmode="lin" valueType="num">
                                      <p:cBhvr additive="base">
                                        <p:cTn id="151"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6">
                                            <p:txEl>
                                              <p:pRg st="15" end="15"/>
                                            </p:txEl>
                                          </p:spTgt>
                                        </p:tgtEl>
                                        <p:attrNameLst>
                                          <p:attrName>style.visibility</p:attrName>
                                        </p:attrNameLst>
                                      </p:cBhvr>
                                      <p:to>
                                        <p:strVal val="visible"/>
                                      </p:to>
                                    </p:set>
                                    <p:anim calcmode="lin" valueType="num">
                                      <p:cBhvr additive="base">
                                        <p:cTn id="157"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3" y="0"/>
            <a:ext cx="8229600" cy="1143000"/>
          </a:xfrm>
        </p:spPr>
        <p:txBody>
          <a:bodyPr/>
          <a:lstStyle/>
          <a:p>
            <a:r>
              <a:rPr lang="en-US" sz="3600" dirty="0" smtClean="0">
                <a:solidFill>
                  <a:sysClr val="windowText" lastClr="000000"/>
                </a:solidFill>
                <a:latin typeface="Gill Sans MT" panose="020B0502020104020203" pitchFamily="34" charset="0"/>
                <a:cs typeface="Comic Sans MS"/>
              </a:rPr>
              <a:t>In what number parking spot is the red car parked?</a:t>
            </a:r>
            <a:endParaRPr lang="en-US" sz="3600" dirty="0">
              <a:solidFill>
                <a:sysClr val="windowText" lastClr="000000"/>
              </a:solidFill>
              <a:latin typeface="Gill Sans MT" panose="020B0502020104020203" pitchFamily="34" charset="0"/>
              <a:cs typeface="Comic Sans MS"/>
            </a:endParaRPr>
          </a:p>
        </p:txBody>
      </p:sp>
      <p:cxnSp>
        <p:nvCxnSpPr>
          <p:cNvPr id="5" name="Straight Connector 4"/>
          <p:cNvCxnSpPr/>
          <p:nvPr/>
        </p:nvCxnSpPr>
        <p:spPr>
          <a:xfrm>
            <a:off x="251520"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547664"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131840"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716016"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228184"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68344"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3996" y="5085184"/>
            <a:ext cx="8878483" cy="584776"/>
          </a:xfrm>
          <a:prstGeom prst="rect">
            <a:avLst/>
          </a:prstGeom>
          <a:noFill/>
        </p:spPr>
        <p:txBody>
          <a:bodyPr wrap="square" rtlCol="0">
            <a:spAutoFit/>
          </a:bodyPr>
          <a:lstStyle/>
          <a:p>
            <a:r>
              <a:rPr lang="en-US" dirty="0" smtClean="0">
                <a:latin typeface="Gill Sans MT" panose="020B0502020104020203" pitchFamily="34" charset="0"/>
              </a:rPr>
              <a:t>    </a:t>
            </a:r>
            <a:r>
              <a:rPr lang="en-US" sz="3200" dirty="0" smtClean="0">
                <a:latin typeface="Gill Sans MT" panose="020B0502020104020203" pitchFamily="34" charset="0"/>
                <a:cs typeface="Comic Sans MS"/>
              </a:rPr>
              <a:t>  16         06           68            88                     98</a:t>
            </a:r>
            <a:endParaRPr lang="en-US" sz="3200" dirty="0">
              <a:latin typeface="Gill Sans MT" panose="020B0502020104020203" pitchFamily="34" charset="0"/>
              <a:cs typeface="Comic Sans MS"/>
            </a:endParaRPr>
          </a:p>
        </p:txBody>
      </p:sp>
      <p:cxnSp>
        <p:nvCxnSpPr>
          <p:cNvPr id="16" name="Straight Connector 15"/>
          <p:cNvCxnSpPr/>
          <p:nvPr/>
        </p:nvCxnSpPr>
        <p:spPr>
          <a:xfrm>
            <a:off x="9036496"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51520" y="5733256"/>
            <a:ext cx="878497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6425264" y="4218305"/>
            <a:ext cx="1080120" cy="144016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0" y="5733256"/>
            <a:ext cx="9254432" cy="1200329"/>
          </a:xfrm>
          <a:prstGeom prst="rect">
            <a:avLst/>
          </a:prstGeom>
          <a:solidFill>
            <a:srgbClr val="FFFF00"/>
          </a:solidFill>
        </p:spPr>
        <p:txBody>
          <a:bodyPr wrap="square" rtlCol="0">
            <a:spAutoFit/>
          </a:bodyPr>
          <a:lstStyle/>
          <a:p>
            <a:r>
              <a:rPr lang="en-US" sz="3600" dirty="0" smtClean="0">
                <a:solidFill>
                  <a:srgbClr val="FF0000"/>
                </a:solidFill>
                <a:latin typeface="Gill Sans MT" panose="020B0502020104020203" pitchFamily="34" charset="0"/>
              </a:rPr>
              <a:t>We want </a:t>
            </a:r>
            <a:r>
              <a:rPr lang="en-US" sz="3600" dirty="0" smtClean="0">
                <a:solidFill>
                  <a:srgbClr val="FF0000"/>
                </a:solidFill>
                <a:latin typeface="Gill Sans MT" panose="020B0502020104020203" pitchFamily="34" charset="0"/>
              </a:rPr>
              <a:t>children at Holly Park to </a:t>
            </a:r>
            <a:r>
              <a:rPr lang="en-US" sz="3600" dirty="0" smtClean="0">
                <a:solidFill>
                  <a:srgbClr val="FF0000"/>
                </a:solidFill>
                <a:latin typeface="Gill Sans MT" panose="020B0502020104020203" pitchFamily="34" charset="0"/>
              </a:rPr>
              <a:t>become thinkers and collaborators</a:t>
            </a:r>
            <a:r>
              <a:rPr lang="en-US" sz="3200" dirty="0" smtClean="0">
                <a:latin typeface="Gill Sans MT" panose="020B0502020104020203" pitchFamily="34" charset="0"/>
              </a:rPr>
              <a:t>.</a:t>
            </a:r>
            <a:endParaRPr lang="en-US" sz="3200" dirty="0">
              <a:latin typeface="Gill Sans MT" panose="020B0502020104020203" pitchFamily="34" charset="0"/>
            </a:endParaRPr>
          </a:p>
        </p:txBody>
      </p:sp>
    </p:spTree>
    <p:extLst>
      <p:ext uri="{BB962C8B-B14F-4D97-AF65-F5344CB8AC3E}">
        <p14:creationId xmlns:p14="http://schemas.microsoft.com/office/powerpoint/2010/main" val="3723600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4992"/>
            <a:ext cx="8229600" cy="1143000"/>
          </a:xfrm>
        </p:spPr>
        <p:txBody>
          <a:bodyPr/>
          <a:lstStyle/>
          <a:p>
            <a:r>
              <a:rPr lang="en-US" sz="3600" dirty="0" smtClean="0">
                <a:solidFill>
                  <a:sysClr val="windowText" lastClr="000000"/>
                </a:solidFill>
                <a:latin typeface="Gill Sans MT" panose="020B0502020104020203" pitchFamily="34" charset="0"/>
                <a:cs typeface="Comic Sans MS"/>
              </a:rPr>
              <a:t>In what number parking spot is the red car parked?</a:t>
            </a:r>
            <a:r>
              <a:rPr lang="en-US" sz="3600" dirty="0" smtClean="0">
                <a:latin typeface="Comic Sans MS"/>
                <a:cs typeface="Comic Sans MS"/>
              </a:rPr>
              <a:t/>
            </a:r>
            <a:br>
              <a:rPr lang="en-US" sz="3600" dirty="0" smtClean="0">
                <a:latin typeface="Comic Sans MS"/>
                <a:cs typeface="Comic Sans MS"/>
              </a:rPr>
            </a:br>
            <a:r>
              <a:rPr lang="en-US" sz="3600" dirty="0" smtClean="0">
                <a:solidFill>
                  <a:srgbClr val="FF0000"/>
                </a:solidFill>
                <a:latin typeface="Gill Sans MT" panose="020B0502020104020203" pitchFamily="34" charset="0"/>
                <a:cs typeface="Comic Sans MS"/>
              </a:rPr>
              <a:t>ANSWER: 87 </a:t>
            </a:r>
            <a:r>
              <a:rPr lang="en-US" sz="3600" dirty="0" smtClean="0">
                <a:latin typeface="Comic Sans MS"/>
                <a:cs typeface="Comic Sans MS"/>
              </a:rPr>
              <a:t>	</a:t>
            </a:r>
            <a:br>
              <a:rPr lang="en-US" sz="3600" dirty="0" smtClean="0">
                <a:latin typeface="Comic Sans MS"/>
                <a:cs typeface="Comic Sans MS"/>
              </a:rPr>
            </a:br>
            <a:r>
              <a:rPr lang="en-US" sz="3600" dirty="0" smtClean="0">
                <a:latin typeface="Comic Sans MS"/>
                <a:cs typeface="Comic Sans MS"/>
              </a:rPr>
              <a:t>7</a:t>
            </a:r>
            <a:r>
              <a:rPr lang="en-US" sz="3600" dirty="0">
                <a:latin typeface="Comic Sans MS"/>
                <a:cs typeface="Comic Sans MS"/>
              </a:rPr>
              <a:t/>
            </a:r>
            <a:br>
              <a:rPr lang="en-US" sz="3600" dirty="0">
                <a:latin typeface="Comic Sans MS"/>
                <a:cs typeface="Comic Sans MS"/>
              </a:rPr>
            </a:br>
            <a:endParaRPr lang="en-US" sz="3600" dirty="0">
              <a:latin typeface="Comic Sans MS"/>
              <a:cs typeface="Comic Sans MS"/>
            </a:endParaRPr>
          </a:p>
        </p:txBody>
      </p:sp>
      <p:cxnSp>
        <p:nvCxnSpPr>
          <p:cNvPr id="5" name="Straight Connector 4"/>
          <p:cNvCxnSpPr/>
          <p:nvPr/>
        </p:nvCxnSpPr>
        <p:spPr>
          <a:xfrm>
            <a:off x="251520"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547664"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131840"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716016"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228184"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68344"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3996" y="5085184"/>
            <a:ext cx="8878483" cy="646331"/>
          </a:xfrm>
          <a:prstGeom prst="rect">
            <a:avLst/>
          </a:prstGeom>
          <a:noFill/>
        </p:spPr>
        <p:txBody>
          <a:bodyPr wrap="square" rtlCol="0">
            <a:spAutoFit/>
          </a:bodyPr>
          <a:lstStyle/>
          <a:p>
            <a:r>
              <a:rPr lang="en-US" dirty="0" smtClean="0"/>
              <a:t>    </a:t>
            </a:r>
            <a:r>
              <a:rPr lang="en-US" sz="3200" dirty="0" smtClean="0">
                <a:latin typeface="Comic Sans MS"/>
                <a:cs typeface="Comic Sans MS"/>
              </a:rPr>
              <a:t>  </a:t>
            </a:r>
            <a:r>
              <a:rPr lang="en-US" sz="3600" dirty="0" smtClean="0">
                <a:latin typeface="Gill Sans MT" panose="020B0502020104020203" pitchFamily="34" charset="0"/>
                <a:cs typeface="Comic Sans MS"/>
              </a:rPr>
              <a:t>16        06          68          88                98</a:t>
            </a:r>
            <a:endParaRPr lang="en-US" sz="3600" dirty="0">
              <a:latin typeface="Gill Sans MT" panose="020B0502020104020203" pitchFamily="34" charset="0"/>
              <a:cs typeface="Comic Sans MS"/>
            </a:endParaRPr>
          </a:p>
        </p:txBody>
      </p:sp>
      <p:cxnSp>
        <p:nvCxnSpPr>
          <p:cNvPr id="16" name="Straight Connector 15"/>
          <p:cNvCxnSpPr/>
          <p:nvPr/>
        </p:nvCxnSpPr>
        <p:spPr>
          <a:xfrm>
            <a:off x="9036496" y="3429000"/>
            <a:ext cx="0" cy="2304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51520" y="5733256"/>
            <a:ext cx="878497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0" y="5733256"/>
            <a:ext cx="9254432" cy="1077218"/>
          </a:xfrm>
          <a:prstGeom prst="rect">
            <a:avLst/>
          </a:prstGeom>
          <a:solidFill>
            <a:srgbClr val="FFFF00"/>
          </a:solidFill>
        </p:spPr>
        <p:txBody>
          <a:bodyPr wrap="square" rtlCol="0">
            <a:spAutoFit/>
          </a:bodyPr>
          <a:lstStyle/>
          <a:p>
            <a:r>
              <a:rPr lang="en-US" sz="3200" dirty="0" smtClean="0">
                <a:solidFill>
                  <a:srgbClr val="FF0000"/>
                </a:solidFill>
                <a:latin typeface="Gill Sans MT" panose="020B0502020104020203" pitchFamily="34" charset="0"/>
              </a:rPr>
              <a:t>We want our children to become thinkers and collaborators</a:t>
            </a:r>
            <a:r>
              <a:rPr lang="en-US" sz="2800" dirty="0" smtClean="0">
                <a:latin typeface="Gill Sans MT" panose="020B0502020104020203" pitchFamily="34" charset="0"/>
              </a:rPr>
              <a:t>.</a:t>
            </a:r>
            <a:endParaRPr lang="en-US" sz="2800" dirty="0">
              <a:latin typeface="Gill Sans MT" panose="020B0502020104020203" pitchFamily="34" charset="0"/>
            </a:endParaRPr>
          </a:p>
        </p:txBody>
      </p:sp>
      <p:sp>
        <p:nvSpPr>
          <p:cNvPr id="4" name="TextBox 3"/>
          <p:cNvSpPr txBox="1"/>
          <p:nvPr/>
        </p:nvSpPr>
        <p:spPr>
          <a:xfrm>
            <a:off x="251520" y="1823396"/>
            <a:ext cx="4320480" cy="400110"/>
          </a:xfrm>
          <a:prstGeom prst="rect">
            <a:avLst/>
          </a:prstGeom>
          <a:noFill/>
        </p:spPr>
        <p:txBody>
          <a:bodyPr wrap="square" rtlCol="0">
            <a:spAutoFit/>
          </a:bodyPr>
          <a:lstStyle/>
          <a:p>
            <a:r>
              <a:rPr lang="en-GB" sz="2000" dirty="0" smtClean="0">
                <a:latin typeface="Gill Sans MT" panose="020B0502020104020203" pitchFamily="34" charset="0"/>
              </a:rPr>
              <a:t>(The number line is upside-down) </a:t>
            </a:r>
            <a:endParaRPr lang="en-GB" sz="2000" dirty="0">
              <a:latin typeface="Gill Sans MT" panose="020B0502020104020203" pitchFamily="34" charset="0"/>
            </a:endParaRPr>
          </a:p>
        </p:txBody>
      </p:sp>
      <p:sp>
        <p:nvSpPr>
          <p:cNvPr id="6" name="TextBox 5"/>
          <p:cNvSpPr txBox="1"/>
          <p:nvPr/>
        </p:nvSpPr>
        <p:spPr>
          <a:xfrm rot="10800000">
            <a:off x="6595285" y="5083443"/>
            <a:ext cx="694927" cy="646331"/>
          </a:xfrm>
          <a:prstGeom prst="rect">
            <a:avLst/>
          </a:prstGeom>
          <a:noFill/>
        </p:spPr>
        <p:txBody>
          <a:bodyPr wrap="square" rtlCol="0">
            <a:spAutoFit/>
          </a:bodyPr>
          <a:lstStyle/>
          <a:p>
            <a:r>
              <a:rPr lang="en-GB" sz="3600" dirty="0" smtClean="0">
                <a:latin typeface="Gill Sans MT" panose="020B0502020104020203" pitchFamily="34" charset="0"/>
              </a:rPr>
              <a:t>87</a:t>
            </a:r>
            <a:endParaRPr lang="en-GB" sz="3600" dirty="0">
              <a:latin typeface="Gill Sans MT" panose="020B0502020104020203" pitchFamily="34" charset="0"/>
            </a:endParaRPr>
          </a:p>
        </p:txBody>
      </p:sp>
      <p:sp>
        <p:nvSpPr>
          <p:cNvPr id="22" name="Rectangle 21"/>
          <p:cNvSpPr/>
          <p:nvPr/>
        </p:nvSpPr>
        <p:spPr>
          <a:xfrm>
            <a:off x="6394406" y="3380260"/>
            <a:ext cx="1080120" cy="144016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93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15888"/>
            <a:ext cx="7056438" cy="723900"/>
          </a:xfrm>
        </p:spPr>
        <p:txBody>
          <a:bodyPr/>
          <a:lstStyle/>
          <a:p>
            <a:r>
              <a:rPr lang="en-US" altLang="en-US" dirty="0" smtClean="0">
                <a:solidFill>
                  <a:schemeClr val="tx2"/>
                </a:solidFill>
                <a:latin typeface="Gill Sans MT" panose="020B0502020104020203" pitchFamily="34" charset="0"/>
              </a:rPr>
              <a:t>Math at Holly Park </a:t>
            </a:r>
            <a:endParaRPr lang="en-US" altLang="en-US" dirty="0">
              <a:solidFill>
                <a:schemeClr val="tx2"/>
              </a:solidFill>
              <a:latin typeface="Gill Sans MT" panose="020B0502020104020203" pitchFamily="34" charset="0"/>
            </a:endParaRPr>
          </a:p>
        </p:txBody>
      </p:sp>
      <p:sp>
        <p:nvSpPr>
          <p:cNvPr id="114691" name="Rectangle 3"/>
          <p:cNvSpPr>
            <a:spLocks noGrp="1" noChangeArrowheads="1"/>
          </p:cNvSpPr>
          <p:nvPr>
            <p:ph type="body" idx="1"/>
          </p:nvPr>
        </p:nvSpPr>
        <p:spPr>
          <a:xfrm>
            <a:off x="1908175" y="981075"/>
            <a:ext cx="7056438" cy="5688013"/>
          </a:xfrm>
        </p:spPr>
        <p:txBody>
          <a:bodyPr/>
          <a:lstStyle/>
          <a:p>
            <a:pPr marL="0" indent="0">
              <a:buNone/>
            </a:pPr>
            <a:r>
              <a:rPr lang="en-US" altLang="en-US" dirty="0" smtClean="0">
                <a:solidFill>
                  <a:schemeClr val="tx2"/>
                </a:solidFill>
                <a:latin typeface="Gill Sans MT" panose="020B0502020104020203" pitchFamily="34" charset="0"/>
              </a:rPr>
              <a:t>At Holly Park we follow the CPA approach to Math teaching</a:t>
            </a:r>
          </a:p>
          <a:p>
            <a:pPr marL="0" indent="0">
              <a:buNone/>
            </a:pPr>
            <a:endParaRPr lang="en-US" altLang="en-US" sz="1800" dirty="0" smtClean="0">
              <a:solidFill>
                <a:schemeClr val="tx2"/>
              </a:solidFill>
            </a:endParaRPr>
          </a:p>
          <a:p>
            <a:r>
              <a:rPr lang="en-US" b="1" dirty="0" smtClean="0">
                <a:solidFill>
                  <a:schemeClr val="tx2"/>
                </a:solidFill>
                <a:latin typeface="Gill Sans MT" panose="020B0502020104020203" pitchFamily="34" charset="0"/>
              </a:rPr>
              <a:t>Concrete</a:t>
            </a:r>
            <a:r>
              <a:rPr lang="en-US" dirty="0" smtClean="0">
                <a:solidFill>
                  <a:schemeClr val="tx2"/>
                </a:solidFill>
                <a:latin typeface="Gill Sans MT" panose="020B0502020104020203" pitchFamily="34" charset="0"/>
              </a:rPr>
              <a:t> </a:t>
            </a:r>
            <a:r>
              <a:rPr lang="en-US" dirty="0">
                <a:solidFill>
                  <a:schemeClr val="tx2"/>
                </a:solidFill>
                <a:latin typeface="Gill Sans MT" panose="020B0502020104020203" pitchFamily="34" charset="0"/>
              </a:rPr>
              <a:t>– real life objects, practical resources</a:t>
            </a:r>
            <a:endParaRPr lang="en-GB" dirty="0">
              <a:solidFill>
                <a:schemeClr val="tx2"/>
              </a:solidFill>
              <a:latin typeface="Gill Sans MT" panose="020B0502020104020203" pitchFamily="34" charset="0"/>
            </a:endParaRPr>
          </a:p>
          <a:p>
            <a:r>
              <a:rPr lang="en-US" b="1" dirty="0">
                <a:solidFill>
                  <a:schemeClr val="tx2"/>
                </a:solidFill>
                <a:latin typeface="Gill Sans MT" panose="020B0502020104020203" pitchFamily="34" charset="0"/>
              </a:rPr>
              <a:t>Pictorial</a:t>
            </a:r>
            <a:r>
              <a:rPr lang="en-US" dirty="0">
                <a:solidFill>
                  <a:schemeClr val="tx2"/>
                </a:solidFill>
                <a:latin typeface="Gill Sans MT" panose="020B0502020104020203" pitchFamily="34" charset="0"/>
              </a:rPr>
              <a:t> – drawing pictures of practical resources, bar models </a:t>
            </a:r>
            <a:endParaRPr lang="en-US" dirty="0" smtClean="0">
              <a:solidFill>
                <a:schemeClr val="tx2"/>
              </a:solidFill>
              <a:latin typeface="Gill Sans MT" panose="020B0502020104020203" pitchFamily="34" charset="0"/>
            </a:endParaRPr>
          </a:p>
          <a:p>
            <a:r>
              <a:rPr lang="en-US" b="1" dirty="0" smtClean="0">
                <a:solidFill>
                  <a:schemeClr val="tx2"/>
                </a:solidFill>
                <a:latin typeface="Gill Sans MT" panose="020B0502020104020203" pitchFamily="34" charset="0"/>
              </a:rPr>
              <a:t>Abstract </a:t>
            </a:r>
            <a:r>
              <a:rPr lang="en-US" dirty="0">
                <a:solidFill>
                  <a:schemeClr val="tx2"/>
                </a:solidFill>
                <a:latin typeface="Gill Sans MT" panose="020B0502020104020203" pitchFamily="34" charset="0"/>
              </a:rPr>
              <a:t>– number lines, equations with numbers and symbols</a:t>
            </a:r>
            <a:endParaRPr lang="en-GB" dirty="0">
              <a:solidFill>
                <a:schemeClr val="tx2"/>
              </a:solidFill>
              <a:latin typeface="Gill Sans MT" panose="020B0502020104020203" pitchFamily="34" charset="0"/>
            </a:endParaRPr>
          </a:p>
          <a:p>
            <a:pPr marL="0" indent="0">
              <a:buNone/>
            </a:pPr>
            <a:endParaRPr lang="en-US" sz="1600" dirty="0" smtClean="0">
              <a:solidFill>
                <a:schemeClr val="tx2"/>
              </a:solidFill>
              <a:latin typeface="Gill Sans MT" panose="020B0502020104020203" pitchFamily="34" charset="0"/>
            </a:endParaRPr>
          </a:p>
          <a:p>
            <a:pPr marL="0" indent="0">
              <a:buNone/>
            </a:pPr>
            <a:r>
              <a:rPr lang="en-US" dirty="0" smtClean="0">
                <a:solidFill>
                  <a:schemeClr val="tx2"/>
                </a:solidFill>
                <a:latin typeface="Gill Sans MT" panose="020B0502020104020203" pitchFamily="34" charset="0"/>
              </a:rPr>
              <a:t>At every stage of calculation, we need to switch between the </a:t>
            </a:r>
            <a:r>
              <a:rPr lang="en-US" b="1" dirty="0" smtClean="0">
                <a:solidFill>
                  <a:schemeClr val="tx2"/>
                </a:solidFill>
                <a:latin typeface="Gill Sans MT" panose="020B0502020104020203" pitchFamily="34" charset="0"/>
              </a:rPr>
              <a:t>concrete</a:t>
            </a:r>
            <a:r>
              <a:rPr lang="en-US" dirty="0" smtClean="0">
                <a:solidFill>
                  <a:schemeClr val="tx2"/>
                </a:solidFill>
                <a:latin typeface="Gill Sans MT" panose="020B0502020104020203" pitchFamily="34" charset="0"/>
              </a:rPr>
              <a:t>, </a:t>
            </a:r>
            <a:r>
              <a:rPr lang="en-US" b="1" dirty="0" smtClean="0">
                <a:solidFill>
                  <a:schemeClr val="tx2"/>
                </a:solidFill>
                <a:latin typeface="Gill Sans MT" panose="020B0502020104020203" pitchFamily="34" charset="0"/>
              </a:rPr>
              <a:t>pictorial </a:t>
            </a:r>
            <a:r>
              <a:rPr lang="en-US" dirty="0" smtClean="0">
                <a:solidFill>
                  <a:schemeClr val="tx2"/>
                </a:solidFill>
                <a:latin typeface="Gill Sans MT" panose="020B0502020104020203" pitchFamily="34" charset="0"/>
              </a:rPr>
              <a:t>and </a:t>
            </a:r>
            <a:r>
              <a:rPr lang="en-US" b="1" dirty="0" smtClean="0">
                <a:solidFill>
                  <a:schemeClr val="tx2"/>
                </a:solidFill>
                <a:latin typeface="Gill Sans MT" panose="020B0502020104020203" pitchFamily="34" charset="0"/>
              </a:rPr>
              <a:t>abstract </a:t>
            </a:r>
            <a:r>
              <a:rPr lang="en-US" dirty="0" smtClean="0">
                <a:solidFill>
                  <a:schemeClr val="tx2"/>
                </a:solidFill>
                <a:latin typeface="Gill Sans MT" panose="020B0502020104020203" pitchFamily="34" charset="0"/>
              </a:rPr>
              <a:t>(CPA) as appropriate.</a:t>
            </a:r>
            <a:endParaRPr lang="en-GB" dirty="0" smtClean="0">
              <a:solidFill>
                <a:schemeClr val="tx2"/>
              </a:solidFill>
              <a:latin typeface="Gill Sans MT" panose="020B0502020104020203" pitchFamily="34" charset="0"/>
            </a:endParaRPr>
          </a:p>
          <a:p>
            <a:pPr marL="0" indent="0">
              <a:buNone/>
            </a:pPr>
            <a:endParaRPr lang="en-US" altLang="en-US" dirty="0">
              <a:latin typeface="Gill Sans MT" panose="020B0502020104020203" pitchFamily="34" charset="0"/>
            </a:endParaRPr>
          </a:p>
        </p:txBody>
      </p:sp>
      <p:pic>
        <p:nvPicPr>
          <p:cNvPr id="114692" name="Picture 1" descr="https://i1.wp.com/www.hollyparkschool.co.uk/wp-content/uploads/2013/01/logo.jpg?fit=300%2C293&amp;ssl=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6" b="28907"/>
          <a:stretch/>
        </p:blipFill>
        <p:spPr bwMode="auto">
          <a:xfrm>
            <a:off x="7524328" y="115888"/>
            <a:ext cx="1152128" cy="8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15888"/>
            <a:ext cx="7056438" cy="723900"/>
          </a:xfrm>
        </p:spPr>
        <p:txBody>
          <a:bodyPr/>
          <a:lstStyle/>
          <a:p>
            <a:r>
              <a:rPr lang="en-US" altLang="en-US" dirty="0" smtClean="0">
                <a:solidFill>
                  <a:schemeClr val="tx2"/>
                </a:solidFill>
                <a:latin typeface="Gill Sans MT" panose="020B0502020104020203" pitchFamily="34" charset="0"/>
              </a:rPr>
              <a:t>Math at Holly Park </a:t>
            </a:r>
            <a:endParaRPr lang="en-US" altLang="en-US" dirty="0">
              <a:solidFill>
                <a:schemeClr val="tx2"/>
              </a:solidFill>
              <a:latin typeface="Gill Sans MT" panose="020B0502020104020203" pitchFamily="34" charset="0"/>
            </a:endParaRPr>
          </a:p>
        </p:txBody>
      </p:sp>
      <p:sp>
        <p:nvSpPr>
          <p:cNvPr id="114691" name="Rectangle 3"/>
          <p:cNvSpPr>
            <a:spLocks noGrp="1" noChangeArrowheads="1"/>
          </p:cNvSpPr>
          <p:nvPr>
            <p:ph type="body" idx="1"/>
          </p:nvPr>
        </p:nvSpPr>
        <p:spPr>
          <a:xfrm>
            <a:off x="1907388" y="1484784"/>
            <a:ext cx="7380311" cy="3312021"/>
          </a:xfrm>
        </p:spPr>
        <p:txBody>
          <a:bodyPr/>
          <a:lstStyle/>
          <a:p>
            <a:pPr marL="0" indent="0">
              <a:buNone/>
            </a:pPr>
            <a:r>
              <a:rPr lang="en-US" altLang="en-US" dirty="0" smtClean="0">
                <a:solidFill>
                  <a:schemeClr val="tx2"/>
                </a:solidFill>
                <a:latin typeface="Gill Sans MT" panose="020B0502020104020203" pitchFamily="34" charset="0"/>
              </a:rPr>
              <a:t>By the end of KS2 (Year 6) in the NC children  are expected to be using formal written methods (</a:t>
            </a:r>
            <a:r>
              <a:rPr lang="en-US" altLang="en-US" i="1" dirty="0" smtClean="0">
                <a:solidFill>
                  <a:schemeClr val="tx2"/>
                </a:solidFill>
                <a:latin typeface="Gill Sans MT" panose="020B0502020104020203" pitchFamily="34" charset="0"/>
              </a:rPr>
              <a:t>abstract</a:t>
            </a:r>
            <a:r>
              <a:rPr lang="en-US" altLang="en-US" dirty="0" smtClean="0">
                <a:solidFill>
                  <a:schemeClr val="tx2"/>
                </a:solidFill>
                <a:latin typeface="Gill Sans MT" panose="020B0502020104020203" pitchFamily="34" charset="0"/>
              </a:rPr>
              <a:t>).</a:t>
            </a:r>
          </a:p>
          <a:p>
            <a:pPr marL="0" indent="0">
              <a:buNone/>
            </a:pPr>
            <a:endParaRPr lang="en-US" altLang="en-US" dirty="0">
              <a:solidFill>
                <a:schemeClr val="tx2"/>
              </a:solidFill>
              <a:latin typeface="Gill Sans MT" panose="020B0502020104020203" pitchFamily="34" charset="0"/>
            </a:endParaRPr>
          </a:p>
          <a:p>
            <a:pPr marL="0" indent="0">
              <a:buNone/>
            </a:pPr>
            <a:r>
              <a:rPr lang="en-US" altLang="en-US" dirty="0" smtClean="0">
                <a:solidFill>
                  <a:schemeClr val="tx2"/>
                </a:solidFill>
                <a:latin typeface="Gill Sans MT" panose="020B0502020104020203" pitchFamily="34" charset="0"/>
              </a:rPr>
              <a:t>At Holly Park we believe </a:t>
            </a:r>
            <a:r>
              <a:rPr lang="en-US" dirty="0" smtClean="0">
                <a:solidFill>
                  <a:schemeClr val="tx2"/>
                </a:solidFill>
                <a:latin typeface="Gill Sans MT" panose="020B0502020104020203" pitchFamily="34" charset="0"/>
              </a:rPr>
              <a:t>it </a:t>
            </a:r>
            <a:r>
              <a:rPr lang="en-US" dirty="0">
                <a:solidFill>
                  <a:schemeClr val="tx2"/>
                </a:solidFill>
                <a:latin typeface="Gill Sans MT" panose="020B0502020104020203" pitchFamily="34" charset="0"/>
              </a:rPr>
              <a:t>is paramount that children have a sound understanding of the </a:t>
            </a:r>
            <a:r>
              <a:rPr lang="en-US" dirty="0" smtClean="0">
                <a:solidFill>
                  <a:schemeClr val="tx2"/>
                </a:solidFill>
                <a:latin typeface="Gill Sans MT" panose="020B0502020104020203" pitchFamily="34" charset="0"/>
              </a:rPr>
              <a:t>concepts, </a:t>
            </a:r>
            <a:r>
              <a:rPr lang="en-US" dirty="0">
                <a:solidFill>
                  <a:schemeClr val="tx2"/>
                </a:solidFill>
                <a:latin typeface="Gill Sans MT" panose="020B0502020104020203" pitchFamily="34" charset="0"/>
              </a:rPr>
              <a:t>before being taught the formal methods, in order to avoid misconceptions forming. </a:t>
            </a:r>
            <a:endParaRPr lang="en-US" dirty="0" smtClean="0">
              <a:solidFill>
                <a:schemeClr val="tx2"/>
              </a:solidFill>
              <a:latin typeface="Gill Sans MT" panose="020B0502020104020203" pitchFamily="34" charset="0"/>
            </a:endParaRPr>
          </a:p>
          <a:p>
            <a:pPr marL="0" indent="0">
              <a:buNone/>
            </a:pPr>
            <a:r>
              <a:rPr lang="en-US" dirty="0" smtClean="0">
                <a:solidFill>
                  <a:schemeClr val="tx2"/>
                </a:solidFill>
                <a:latin typeface="Gill Sans MT" panose="020B0502020104020203" pitchFamily="34" charset="0"/>
              </a:rPr>
              <a:t>Therefore “</a:t>
            </a:r>
            <a:r>
              <a:rPr lang="en-US" dirty="0">
                <a:solidFill>
                  <a:schemeClr val="tx2"/>
                </a:solidFill>
                <a:latin typeface="Gill Sans MT" panose="020B0502020104020203" pitchFamily="34" charset="0"/>
              </a:rPr>
              <a:t>concrete” </a:t>
            </a:r>
            <a:r>
              <a:rPr lang="en-US" dirty="0" smtClean="0">
                <a:solidFill>
                  <a:schemeClr val="tx2"/>
                </a:solidFill>
                <a:latin typeface="Gill Sans MT" panose="020B0502020104020203" pitchFamily="34" charset="0"/>
              </a:rPr>
              <a:t>and</a:t>
            </a:r>
            <a:r>
              <a:rPr lang="en-GB" dirty="0" smtClean="0">
                <a:solidFill>
                  <a:schemeClr val="tx2"/>
                </a:solidFill>
                <a:latin typeface="Gill Sans MT" panose="020B0502020104020203" pitchFamily="34" charset="0"/>
              </a:rPr>
              <a:t> </a:t>
            </a:r>
            <a:r>
              <a:rPr lang="en-US" dirty="0" smtClean="0">
                <a:solidFill>
                  <a:schemeClr val="tx2"/>
                </a:solidFill>
                <a:latin typeface="Gill Sans MT" panose="020B0502020104020203" pitchFamily="34" charset="0"/>
              </a:rPr>
              <a:t>“pictorial” </a:t>
            </a:r>
            <a:r>
              <a:rPr lang="en-US" dirty="0">
                <a:solidFill>
                  <a:schemeClr val="tx2"/>
                </a:solidFill>
                <a:latin typeface="Gill Sans MT" panose="020B0502020104020203" pitchFamily="34" charset="0"/>
              </a:rPr>
              <a:t>are taught first</a:t>
            </a:r>
            <a:r>
              <a:rPr lang="en-US" sz="2400" dirty="0">
                <a:solidFill>
                  <a:schemeClr val="tx2"/>
                </a:solidFill>
                <a:latin typeface="Gill Sans MT" panose="020B0502020104020203" pitchFamily="34" charset="0"/>
              </a:rPr>
              <a:t>. </a:t>
            </a:r>
            <a:r>
              <a:rPr lang="en-US" sz="2400" dirty="0" smtClean="0">
                <a:solidFill>
                  <a:schemeClr val="tx2"/>
                </a:solidFill>
                <a:latin typeface="Gill Sans MT" panose="020B0502020104020203" pitchFamily="34" charset="0"/>
              </a:rPr>
              <a:t> </a:t>
            </a:r>
          </a:p>
        </p:txBody>
      </p:sp>
      <p:pic>
        <p:nvPicPr>
          <p:cNvPr id="4" name="Picture 1" descr="https://i1.wp.com/www.hollyparkschool.co.uk/wp-content/uploads/2013/01/logo.jpg?fit=300%2C293&amp;ssl=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6" b="28907"/>
          <a:stretch/>
        </p:blipFill>
        <p:spPr bwMode="auto">
          <a:xfrm>
            <a:off x="7524328" y="115888"/>
            <a:ext cx="1152128" cy="8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096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8" y="299016"/>
            <a:ext cx="7848600" cy="508000"/>
          </a:xfrm>
        </p:spPr>
        <p:txBody>
          <a:bodyPr/>
          <a:lstStyle/>
          <a:p>
            <a:r>
              <a:rPr lang="en-GB" dirty="0" smtClean="0"/>
              <a:t>While we are waiting….</a:t>
            </a:r>
            <a:endParaRPr lang="en-GB" dirty="0"/>
          </a:p>
        </p:txBody>
      </p:sp>
      <p:sp>
        <p:nvSpPr>
          <p:cNvPr id="3" name="Content Placeholder 2"/>
          <p:cNvSpPr>
            <a:spLocks noGrp="1"/>
          </p:cNvSpPr>
          <p:nvPr>
            <p:ph idx="1"/>
          </p:nvPr>
        </p:nvSpPr>
        <p:spPr>
          <a:xfrm>
            <a:off x="16858" y="1210709"/>
            <a:ext cx="5510151" cy="1584176"/>
          </a:xfrm>
        </p:spPr>
        <p:txBody>
          <a:bodyPr/>
          <a:lstStyle/>
          <a:p>
            <a:pPr marL="0" indent="0" algn="ctr">
              <a:buNone/>
            </a:pPr>
            <a:r>
              <a:rPr lang="en-GB" dirty="0" smtClean="0">
                <a:solidFill>
                  <a:schemeClr val="tx2"/>
                </a:solidFill>
                <a:latin typeface="Gill Sans MT" panose="020B0502020104020203" pitchFamily="34" charset="0"/>
              </a:rPr>
              <a:t>Changing one letter at a time can you get from         </a:t>
            </a:r>
          </a:p>
          <a:p>
            <a:pPr marL="0" indent="0" algn="ctr">
              <a:buNone/>
            </a:pPr>
            <a:r>
              <a:rPr lang="en-GB" dirty="0" smtClean="0">
                <a:solidFill>
                  <a:schemeClr val="tx2"/>
                </a:solidFill>
                <a:latin typeface="Gill Sans MT" panose="020B0502020104020203" pitchFamily="34" charset="0"/>
              </a:rPr>
              <a:t>FOUR to FIVE?</a:t>
            </a:r>
          </a:p>
          <a:p>
            <a:pPr marL="0" indent="0" algn="ctr">
              <a:buNone/>
            </a:pPr>
            <a:endParaRPr lang="en-GB" dirty="0">
              <a:solidFill>
                <a:schemeClr val="tx2"/>
              </a:solidFill>
              <a:latin typeface="Gill Sans MT" panose="020B0502020104020203" pitchFamily="34" charset="0"/>
            </a:endParaRPr>
          </a:p>
        </p:txBody>
      </p:sp>
      <p:sp>
        <p:nvSpPr>
          <p:cNvPr id="5" name="TextBox 4"/>
          <p:cNvSpPr txBox="1"/>
          <p:nvPr/>
        </p:nvSpPr>
        <p:spPr>
          <a:xfrm>
            <a:off x="251520" y="3091612"/>
            <a:ext cx="792088" cy="646331"/>
          </a:xfrm>
          <a:prstGeom prst="rect">
            <a:avLst/>
          </a:prstGeom>
          <a:solidFill>
            <a:srgbClr val="92D050"/>
          </a:solidFill>
          <a:ln>
            <a:solidFill>
              <a:srgbClr val="0070C0"/>
            </a:solidFill>
          </a:ln>
        </p:spPr>
        <p:txBody>
          <a:bodyPr wrap="square" rtlCol="0">
            <a:spAutoFit/>
          </a:bodyPr>
          <a:lstStyle/>
          <a:p>
            <a:pPr algn="ctr"/>
            <a:r>
              <a:rPr lang="en-GB" sz="3600" dirty="0" smtClean="0">
                <a:solidFill>
                  <a:schemeClr val="tx2"/>
                </a:solidFill>
                <a:latin typeface="Gill Sans MT" panose="020B0502020104020203" pitchFamily="34" charset="0"/>
              </a:rPr>
              <a:t>F</a:t>
            </a:r>
            <a:endParaRPr lang="en-GB" sz="3600" dirty="0">
              <a:solidFill>
                <a:schemeClr val="tx2"/>
              </a:solidFill>
              <a:latin typeface="Gill Sans MT" panose="020B0502020104020203" pitchFamily="34" charset="0"/>
            </a:endParaRPr>
          </a:p>
        </p:txBody>
      </p:sp>
      <p:sp>
        <p:nvSpPr>
          <p:cNvPr id="6" name="TextBox 5"/>
          <p:cNvSpPr txBox="1"/>
          <p:nvPr/>
        </p:nvSpPr>
        <p:spPr>
          <a:xfrm>
            <a:off x="1369844" y="3091611"/>
            <a:ext cx="792088" cy="646331"/>
          </a:xfrm>
          <a:prstGeom prst="rect">
            <a:avLst/>
          </a:prstGeom>
          <a:solidFill>
            <a:srgbClr val="92D050"/>
          </a:solidFill>
          <a:ln>
            <a:solidFill>
              <a:srgbClr val="0070C0"/>
            </a:solidFill>
          </a:ln>
        </p:spPr>
        <p:txBody>
          <a:bodyPr wrap="square" rtlCol="0">
            <a:spAutoFit/>
          </a:bodyPr>
          <a:lstStyle/>
          <a:p>
            <a:pPr algn="ctr"/>
            <a:r>
              <a:rPr lang="en-GB" sz="3600" dirty="0">
                <a:solidFill>
                  <a:schemeClr val="tx2"/>
                </a:solidFill>
                <a:latin typeface="Gill Sans MT" panose="020B0502020104020203" pitchFamily="34" charset="0"/>
              </a:rPr>
              <a:t>O</a:t>
            </a:r>
            <a:endParaRPr lang="en-GB" sz="3600" dirty="0">
              <a:solidFill>
                <a:schemeClr val="tx2"/>
              </a:solidFill>
              <a:latin typeface="Gill Sans MT" panose="020B0502020104020203" pitchFamily="34" charset="0"/>
            </a:endParaRPr>
          </a:p>
        </p:txBody>
      </p:sp>
      <p:sp>
        <p:nvSpPr>
          <p:cNvPr id="7" name="TextBox 6"/>
          <p:cNvSpPr txBox="1"/>
          <p:nvPr/>
        </p:nvSpPr>
        <p:spPr>
          <a:xfrm>
            <a:off x="2456280" y="3091612"/>
            <a:ext cx="792088" cy="646331"/>
          </a:xfrm>
          <a:prstGeom prst="rect">
            <a:avLst/>
          </a:prstGeom>
          <a:solidFill>
            <a:srgbClr val="92D050"/>
          </a:solidFill>
          <a:ln>
            <a:solidFill>
              <a:srgbClr val="0070C0"/>
            </a:solidFill>
          </a:ln>
        </p:spPr>
        <p:txBody>
          <a:bodyPr wrap="square" rtlCol="0">
            <a:spAutoFit/>
          </a:bodyPr>
          <a:lstStyle/>
          <a:p>
            <a:pPr algn="ctr"/>
            <a:r>
              <a:rPr lang="en-GB" sz="3600" dirty="0">
                <a:solidFill>
                  <a:schemeClr val="tx2"/>
                </a:solidFill>
                <a:latin typeface="Gill Sans MT" panose="020B0502020104020203" pitchFamily="34" charset="0"/>
              </a:rPr>
              <a:t>U</a:t>
            </a:r>
            <a:endParaRPr lang="en-GB" sz="3600" dirty="0">
              <a:solidFill>
                <a:schemeClr val="tx2"/>
              </a:solidFill>
              <a:latin typeface="Gill Sans MT" panose="020B0502020104020203" pitchFamily="34" charset="0"/>
            </a:endParaRPr>
          </a:p>
        </p:txBody>
      </p:sp>
      <p:sp>
        <p:nvSpPr>
          <p:cNvPr id="8" name="TextBox 7"/>
          <p:cNvSpPr txBox="1"/>
          <p:nvPr/>
        </p:nvSpPr>
        <p:spPr>
          <a:xfrm>
            <a:off x="3563888" y="3100647"/>
            <a:ext cx="792088" cy="646331"/>
          </a:xfrm>
          <a:prstGeom prst="rect">
            <a:avLst/>
          </a:prstGeom>
          <a:solidFill>
            <a:srgbClr val="92D050"/>
          </a:solidFill>
          <a:ln>
            <a:solidFill>
              <a:srgbClr val="0070C0"/>
            </a:solidFill>
          </a:ln>
        </p:spPr>
        <p:txBody>
          <a:bodyPr wrap="square" rtlCol="0">
            <a:spAutoFit/>
          </a:bodyPr>
          <a:lstStyle/>
          <a:p>
            <a:pPr algn="ctr"/>
            <a:r>
              <a:rPr lang="en-GB" sz="3600" dirty="0">
                <a:solidFill>
                  <a:schemeClr val="tx2"/>
                </a:solidFill>
                <a:latin typeface="Gill Sans MT" panose="020B0502020104020203" pitchFamily="34" charset="0"/>
              </a:rPr>
              <a:t>R</a:t>
            </a:r>
            <a:endParaRPr lang="en-GB" sz="3600" dirty="0">
              <a:solidFill>
                <a:schemeClr val="tx2"/>
              </a:solidFill>
              <a:latin typeface="Gill Sans MT" panose="020B0502020104020203" pitchFamily="34" charset="0"/>
            </a:endParaRPr>
          </a:p>
        </p:txBody>
      </p:sp>
      <p:sp>
        <p:nvSpPr>
          <p:cNvPr id="13" name="TextBox 12"/>
          <p:cNvSpPr txBox="1"/>
          <p:nvPr/>
        </p:nvSpPr>
        <p:spPr>
          <a:xfrm>
            <a:off x="251520" y="5611892"/>
            <a:ext cx="792088" cy="646331"/>
          </a:xfrm>
          <a:prstGeom prst="rect">
            <a:avLst/>
          </a:prstGeom>
          <a:solidFill>
            <a:srgbClr val="92D050"/>
          </a:solidFill>
          <a:ln>
            <a:solidFill>
              <a:srgbClr val="0070C0"/>
            </a:solidFill>
          </a:ln>
        </p:spPr>
        <p:txBody>
          <a:bodyPr wrap="square" rtlCol="0">
            <a:spAutoFit/>
          </a:bodyPr>
          <a:lstStyle/>
          <a:p>
            <a:pPr algn="ctr"/>
            <a:r>
              <a:rPr lang="en-GB" sz="3600" dirty="0" smtClean="0">
                <a:solidFill>
                  <a:schemeClr val="tx2"/>
                </a:solidFill>
                <a:latin typeface="Gill Sans MT" panose="020B0502020104020203" pitchFamily="34" charset="0"/>
              </a:rPr>
              <a:t>F</a:t>
            </a:r>
            <a:endParaRPr lang="en-GB" sz="3600" dirty="0">
              <a:solidFill>
                <a:schemeClr val="tx2"/>
              </a:solidFill>
              <a:latin typeface="Gill Sans MT" panose="020B0502020104020203" pitchFamily="34" charset="0"/>
            </a:endParaRPr>
          </a:p>
        </p:txBody>
      </p:sp>
      <p:sp>
        <p:nvSpPr>
          <p:cNvPr id="14" name="TextBox 13"/>
          <p:cNvSpPr txBox="1"/>
          <p:nvPr/>
        </p:nvSpPr>
        <p:spPr>
          <a:xfrm>
            <a:off x="1369844" y="5611891"/>
            <a:ext cx="792088" cy="646331"/>
          </a:xfrm>
          <a:prstGeom prst="rect">
            <a:avLst/>
          </a:prstGeom>
          <a:solidFill>
            <a:srgbClr val="92D050"/>
          </a:solidFill>
          <a:ln>
            <a:solidFill>
              <a:srgbClr val="0070C0"/>
            </a:solidFill>
          </a:ln>
        </p:spPr>
        <p:txBody>
          <a:bodyPr wrap="square" rtlCol="0">
            <a:spAutoFit/>
          </a:bodyPr>
          <a:lstStyle/>
          <a:p>
            <a:pPr algn="ctr"/>
            <a:r>
              <a:rPr lang="en-GB" sz="3600" dirty="0" smtClean="0">
                <a:solidFill>
                  <a:schemeClr val="tx2"/>
                </a:solidFill>
                <a:latin typeface="Gill Sans MT" panose="020B0502020104020203" pitchFamily="34" charset="0"/>
              </a:rPr>
              <a:t>I</a:t>
            </a:r>
            <a:endParaRPr lang="en-GB" sz="3600" dirty="0">
              <a:solidFill>
                <a:schemeClr val="tx2"/>
              </a:solidFill>
              <a:latin typeface="Gill Sans MT" panose="020B0502020104020203" pitchFamily="34" charset="0"/>
            </a:endParaRPr>
          </a:p>
        </p:txBody>
      </p:sp>
      <p:sp>
        <p:nvSpPr>
          <p:cNvPr id="15" name="TextBox 14"/>
          <p:cNvSpPr txBox="1"/>
          <p:nvPr/>
        </p:nvSpPr>
        <p:spPr>
          <a:xfrm>
            <a:off x="2456280" y="5611892"/>
            <a:ext cx="792088" cy="646331"/>
          </a:xfrm>
          <a:prstGeom prst="rect">
            <a:avLst/>
          </a:prstGeom>
          <a:solidFill>
            <a:srgbClr val="92D050"/>
          </a:solidFill>
          <a:ln>
            <a:solidFill>
              <a:srgbClr val="0070C0"/>
            </a:solidFill>
          </a:ln>
        </p:spPr>
        <p:txBody>
          <a:bodyPr wrap="square" rtlCol="0">
            <a:spAutoFit/>
          </a:bodyPr>
          <a:lstStyle/>
          <a:p>
            <a:pPr algn="ctr"/>
            <a:r>
              <a:rPr lang="en-GB" sz="3600" dirty="0" smtClean="0">
                <a:solidFill>
                  <a:schemeClr val="tx2"/>
                </a:solidFill>
                <a:latin typeface="Gill Sans MT" panose="020B0502020104020203" pitchFamily="34" charset="0"/>
              </a:rPr>
              <a:t>V</a:t>
            </a:r>
            <a:endParaRPr lang="en-GB" sz="3600" dirty="0">
              <a:solidFill>
                <a:schemeClr val="tx2"/>
              </a:solidFill>
              <a:latin typeface="Gill Sans MT" panose="020B0502020104020203" pitchFamily="34" charset="0"/>
            </a:endParaRPr>
          </a:p>
        </p:txBody>
      </p:sp>
      <p:sp>
        <p:nvSpPr>
          <p:cNvPr id="16" name="TextBox 15"/>
          <p:cNvSpPr txBox="1"/>
          <p:nvPr/>
        </p:nvSpPr>
        <p:spPr>
          <a:xfrm>
            <a:off x="3563888" y="5620927"/>
            <a:ext cx="792088" cy="646331"/>
          </a:xfrm>
          <a:prstGeom prst="rect">
            <a:avLst/>
          </a:prstGeom>
          <a:solidFill>
            <a:srgbClr val="92D050"/>
          </a:solidFill>
          <a:ln>
            <a:solidFill>
              <a:srgbClr val="0070C0"/>
            </a:solidFill>
          </a:ln>
        </p:spPr>
        <p:txBody>
          <a:bodyPr wrap="square" rtlCol="0">
            <a:spAutoFit/>
          </a:bodyPr>
          <a:lstStyle/>
          <a:p>
            <a:pPr algn="ctr"/>
            <a:r>
              <a:rPr lang="en-GB" sz="3600" dirty="0" smtClean="0">
                <a:solidFill>
                  <a:schemeClr val="tx2"/>
                </a:solidFill>
                <a:latin typeface="Gill Sans MT" panose="020B0502020104020203" pitchFamily="34" charset="0"/>
              </a:rPr>
              <a:t>E</a:t>
            </a:r>
            <a:endParaRPr lang="en-GB" sz="3600" dirty="0">
              <a:solidFill>
                <a:schemeClr val="tx2"/>
              </a:solidFill>
              <a:latin typeface="Gill Sans MT" panose="020B0502020104020203" pitchFamily="34" charset="0"/>
            </a:endParaRPr>
          </a:p>
        </p:txBody>
      </p:sp>
      <p:sp>
        <p:nvSpPr>
          <p:cNvPr id="17" name="TextBox 16"/>
          <p:cNvSpPr txBox="1"/>
          <p:nvPr/>
        </p:nvSpPr>
        <p:spPr>
          <a:xfrm>
            <a:off x="251520" y="3939206"/>
            <a:ext cx="4284476" cy="1384995"/>
          </a:xfrm>
          <a:prstGeom prst="rect">
            <a:avLst/>
          </a:prstGeom>
          <a:noFill/>
        </p:spPr>
        <p:txBody>
          <a:bodyPr wrap="square" rtlCol="0">
            <a:spAutoFit/>
          </a:bodyPr>
          <a:lstStyle/>
          <a:p>
            <a:pPr algn="ctr"/>
            <a:r>
              <a:rPr lang="en-GB" sz="2800" i="1" dirty="0" smtClean="0">
                <a:solidFill>
                  <a:schemeClr val="tx2"/>
                </a:solidFill>
                <a:latin typeface="Gill Sans MT" panose="020B0502020104020203" pitchFamily="34" charset="0"/>
              </a:rPr>
              <a:t>Change one letter at a time</a:t>
            </a:r>
          </a:p>
          <a:p>
            <a:pPr algn="ctr"/>
            <a:endParaRPr lang="en-GB" sz="2800" i="1" dirty="0">
              <a:solidFill>
                <a:schemeClr val="tx2"/>
              </a:solidFill>
              <a:latin typeface="Gill Sans MT" panose="020B0502020104020203" pitchFamily="34" charset="0"/>
            </a:endParaRPr>
          </a:p>
          <a:p>
            <a:pPr algn="ctr"/>
            <a:r>
              <a:rPr lang="en-GB" sz="2800" i="1" dirty="0" smtClean="0">
                <a:solidFill>
                  <a:schemeClr val="tx2"/>
                </a:solidFill>
                <a:latin typeface="Gill Sans MT" panose="020B0502020104020203" pitchFamily="34" charset="0"/>
              </a:rPr>
              <a:t>How many moves?</a:t>
            </a:r>
            <a:endParaRPr lang="en-GB" sz="2800" i="1" dirty="0">
              <a:solidFill>
                <a:schemeClr val="tx2"/>
              </a:solidFill>
              <a:latin typeface="Gill Sans MT" panose="020B0502020104020203" pitchFamily="34" charset="0"/>
            </a:endParaRPr>
          </a:p>
        </p:txBody>
      </p:sp>
      <p:pic>
        <p:nvPicPr>
          <p:cNvPr id="4" name="Picture 3"/>
          <p:cNvPicPr>
            <a:picLocks noChangeAspect="1"/>
          </p:cNvPicPr>
          <p:nvPr/>
        </p:nvPicPr>
        <p:blipFill rotWithShape="1">
          <a:blip r:embed="rId2"/>
          <a:srcRect l="49613" t="28013" r="26762" b="29967"/>
          <a:stretch/>
        </p:blipFill>
        <p:spPr>
          <a:xfrm>
            <a:off x="4873405" y="2312812"/>
            <a:ext cx="4140523" cy="4140523"/>
          </a:xfrm>
          <a:prstGeom prst="rect">
            <a:avLst/>
          </a:prstGeom>
        </p:spPr>
      </p:pic>
    </p:spTree>
    <p:extLst>
      <p:ext uri="{BB962C8B-B14F-4D97-AF65-F5344CB8AC3E}">
        <p14:creationId xmlns:p14="http://schemas.microsoft.com/office/powerpoint/2010/main" val="2866968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1763689" y="921057"/>
            <a:ext cx="7380311" cy="5688013"/>
          </a:xfrm>
        </p:spPr>
        <p:txBody>
          <a:bodyPr/>
          <a:lstStyle/>
          <a:p>
            <a:pPr marL="0" indent="0">
              <a:buNone/>
            </a:pPr>
            <a:r>
              <a:rPr lang="en-US" sz="2400" dirty="0" smtClean="0">
                <a:solidFill>
                  <a:schemeClr val="tx2"/>
                </a:solidFill>
                <a:latin typeface="Gill Sans MT" panose="020B0502020104020203" pitchFamily="34" charset="0"/>
              </a:rPr>
              <a:t>The </a:t>
            </a:r>
            <a:r>
              <a:rPr lang="en-US" sz="2400" dirty="0">
                <a:solidFill>
                  <a:schemeClr val="tx2"/>
                </a:solidFill>
                <a:latin typeface="Gill Sans MT" panose="020B0502020104020203" pitchFamily="34" charset="0"/>
              </a:rPr>
              <a:t>first step when teaching any calculation strategy is always to demonstrate it using concrete apparatus (e.g. Dienes). This helps to ensure conceptual understanding, not just procedural recall. </a:t>
            </a:r>
            <a:endParaRPr lang="en-US" sz="2400" dirty="0" smtClean="0">
              <a:solidFill>
                <a:schemeClr val="tx2"/>
              </a:solidFill>
              <a:latin typeface="Gill Sans MT" panose="020B0502020104020203" pitchFamily="34" charset="0"/>
            </a:endParaRPr>
          </a:p>
          <a:p>
            <a:pPr marL="0" indent="0">
              <a:buNone/>
            </a:pPr>
            <a:r>
              <a:rPr lang="en-US" sz="2400" dirty="0">
                <a:solidFill>
                  <a:schemeClr val="tx2"/>
                </a:solidFill>
                <a:latin typeface="Gill Sans MT" panose="020B0502020104020203" pitchFamily="34" charset="0"/>
              </a:rPr>
              <a:t> </a:t>
            </a:r>
            <a:r>
              <a:rPr lang="en-US" sz="2400" dirty="0" smtClean="0">
                <a:solidFill>
                  <a:schemeClr val="tx2"/>
                </a:solidFill>
                <a:latin typeface="Gill Sans MT" panose="020B0502020104020203" pitchFamily="34" charset="0"/>
              </a:rPr>
              <a:t>20 + 13 =</a:t>
            </a:r>
          </a:p>
          <a:p>
            <a:pPr marL="0" indent="0">
              <a:buNone/>
            </a:pPr>
            <a:endParaRPr lang="en-US" sz="2400" dirty="0" smtClean="0">
              <a:latin typeface="Gill Sans MT" panose="020B0502020104020203" pitchFamily="34" charset="0"/>
            </a:endParaRPr>
          </a:p>
          <a:p>
            <a:pPr marL="0" indent="0">
              <a:buNone/>
            </a:pPr>
            <a:endParaRPr lang="en-US" sz="2400" dirty="0" smtClean="0">
              <a:latin typeface="Gill Sans MT" panose="020B0502020104020203" pitchFamily="34" charset="0"/>
            </a:endParaRPr>
          </a:p>
        </p:txBody>
      </p:sp>
      <p:pic>
        <p:nvPicPr>
          <p:cNvPr id="192514" name="Picture 2" descr="Esmeyer catering equipment | Platter divided into 3 parts FUNKTION  diameter: 25 Quality porcelain white, Eschenbach | everything for the  professional kitchen and canteen"/>
          <p:cNvPicPr>
            <a:picLocks noChangeAspect="1" noChangeArrowheads="1"/>
          </p:cNvPicPr>
          <p:nvPr/>
        </p:nvPicPr>
        <p:blipFill rotWithShape="1">
          <a:blip r:embed="rId3">
            <a:extLst>
              <a:ext uri="{28A0092B-C50C-407E-A947-70E740481C1C}">
                <a14:useLocalDpi xmlns:a14="http://schemas.microsoft.com/office/drawing/2010/main" val="0"/>
              </a:ext>
            </a:extLst>
          </a:blip>
          <a:srcRect l="6347" t="2298" r="9795"/>
          <a:stretch/>
        </p:blipFill>
        <p:spPr bwMode="auto">
          <a:xfrm rot="10800000">
            <a:off x="1836243" y="2909034"/>
            <a:ext cx="3487499" cy="3582159"/>
          </a:xfrm>
          <a:prstGeom prst="rect">
            <a:avLst/>
          </a:prstGeom>
          <a:noFill/>
          <a:extLst>
            <a:ext uri="{909E8E84-426E-40DD-AFC4-6F175D3DCCD1}">
              <a14:hiddenFill xmlns:a14="http://schemas.microsoft.com/office/drawing/2010/main">
                <a:solidFill>
                  <a:srgbClr val="FFFFFF"/>
                </a:solidFill>
              </a14:hiddenFill>
            </a:ext>
          </a:extLst>
        </p:spPr>
      </p:pic>
      <p:sp>
        <p:nvSpPr>
          <p:cNvPr id="114690" name="Rectangle 2"/>
          <p:cNvSpPr>
            <a:spLocks noGrp="1" noChangeArrowheads="1"/>
          </p:cNvSpPr>
          <p:nvPr>
            <p:ph type="title"/>
          </p:nvPr>
        </p:nvSpPr>
        <p:spPr>
          <a:xfrm>
            <a:off x="1908175" y="115888"/>
            <a:ext cx="7056438" cy="723900"/>
          </a:xfrm>
        </p:spPr>
        <p:txBody>
          <a:bodyPr/>
          <a:lstStyle/>
          <a:p>
            <a:r>
              <a:rPr lang="en-US" altLang="en-US" dirty="0" smtClean="0">
                <a:solidFill>
                  <a:schemeClr val="tx2"/>
                </a:solidFill>
                <a:latin typeface="Gill Sans MT" panose="020B0502020104020203" pitchFamily="34" charset="0"/>
              </a:rPr>
              <a:t>CPA - concrete</a:t>
            </a:r>
            <a:endParaRPr lang="en-US" altLang="en-US" dirty="0">
              <a:solidFill>
                <a:schemeClr val="tx2"/>
              </a:solidFill>
              <a:latin typeface="Gill Sans MT" panose="020B0502020104020203" pitchFamily="34" charset="0"/>
            </a:endParaRPr>
          </a:p>
        </p:txBody>
      </p:sp>
      <p:pic>
        <p:nvPicPr>
          <p:cNvPr id="4" name="Picture 1" descr="https://i1.wp.com/www.hollyparkschool.co.uk/wp-content/uploads/2013/01/logo.jpg?fit=300%2C293&amp;ssl=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46" b="28907"/>
          <a:stretch/>
        </p:blipFill>
        <p:spPr bwMode="auto">
          <a:xfrm>
            <a:off x="7524328" y="115888"/>
            <a:ext cx="1152128" cy="8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691" y="4882094"/>
            <a:ext cx="221231" cy="111369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4524" y="5053707"/>
            <a:ext cx="260204" cy="3852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6524" y="4922417"/>
            <a:ext cx="221231" cy="111369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8004" y="5180879"/>
            <a:ext cx="260204" cy="38523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4524" y="5373497"/>
            <a:ext cx="260204" cy="385236"/>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7772" y="4953432"/>
            <a:ext cx="221231" cy="1113699"/>
          </a:xfrm>
          <a:prstGeom prst="rect">
            <a:avLst/>
          </a:prstGeom>
        </p:spPr>
      </p:pic>
      <p:pic>
        <p:nvPicPr>
          <p:cNvPr id="32" name="Picture 2" descr="Esmeyer catering equipment | Platter divided into 3 parts FUNKTION  diameter: 25 Quality porcelain white, Eschenbach | everything for the  professional kitchen and canteen"/>
          <p:cNvPicPr>
            <a:picLocks noChangeAspect="1" noChangeArrowheads="1"/>
          </p:cNvPicPr>
          <p:nvPr/>
        </p:nvPicPr>
        <p:blipFill rotWithShape="1">
          <a:blip r:embed="rId3">
            <a:extLst>
              <a:ext uri="{28A0092B-C50C-407E-A947-70E740481C1C}">
                <a14:useLocalDpi xmlns:a14="http://schemas.microsoft.com/office/drawing/2010/main" val="0"/>
              </a:ext>
            </a:extLst>
          </a:blip>
          <a:srcRect l="6347" t="2298" r="9795"/>
          <a:stretch/>
        </p:blipFill>
        <p:spPr bwMode="auto">
          <a:xfrm rot="10800000">
            <a:off x="5517541" y="2879559"/>
            <a:ext cx="3487499" cy="358215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457143"/>
            <a:ext cx="221231" cy="1113699"/>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4226" y="4250044"/>
            <a:ext cx="260204" cy="385236"/>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6487" y="3457143"/>
            <a:ext cx="221231" cy="1113699"/>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4226" y="3661145"/>
            <a:ext cx="260204" cy="385236"/>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3586" y="3932961"/>
            <a:ext cx="260204" cy="385236"/>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2422" y="3457142"/>
            <a:ext cx="221231" cy="1113699"/>
          </a:xfrm>
          <a:prstGeom prst="rect">
            <a:avLst/>
          </a:prstGeom>
        </p:spPr>
      </p:pic>
    </p:spTree>
    <p:extLst>
      <p:ext uri="{BB962C8B-B14F-4D97-AF65-F5344CB8AC3E}">
        <p14:creationId xmlns:p14="http://schemas.microsoft.com/office/powerpoint/2010/main" val="3763855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15888"/>
            <a:ext cx="7056438" cy="723900"/>
          </a:xfrm>
        </p:spPr>
        <p:txBody>
          <a:bodyPr/>
          <a:lstStyle/>
          <a:p>
            <a:r>
              <a:rPr lang="en-US" altLang="en-US" dirty="0" smtClean="0">
                <a:solidFill>
                  <a:schemeClr val="tx1"/>
                </a:solidFill>
                <a:latin typeface="Gill Sans MT" panose="020B0502020104020203" pitchFamily="34" charset="0"/>
              </a:rPr>
              <a:t>CPA - pictorial </a:t>
            </a:r>
            <a:endParaRPr lang="en-US" altLang="en-US" dirty="0">
              <a:solidFill>
                <a:schemeClr val="tx1"/>
              </a:solidFill>
              <a:latin typeface="Gill Sans MT" panose="020B0502020104020203" pitchFamily="34" charset="0"/>
            </a:endParaRPr>
          </a:p>
        </p:txBody>
      </p:sp>
      <p:sp>
        <p:nvSpPr>
          <p:cNvPr id="114691" name="Rectangle 3"/>
          <p:cNvSpPr>
            <a:spLocks noGrp="1" noChangeArrowheads="1"/>
          </p:cNvSpPr>
          <p:nvPr>
            <p:ph type="body" idx="1"/>
          </p:nvPr>
        </p:nvSpPr>
        <p:spPr>
          <a:xfrm>
            <a:off x="1746238" y="1081823"/>
            <a:ext cx="7380311" cy="5688013"/>
          </a:xfrm>
        </p:spPr>
        <p:txBody>
          <a:bodyPr/>
          <a:lstStyle/>
          <a:p>
            <a:pPr marL="0" indent="0">
              <a:buNone/>
            </a:pPr>
            <a:r>
              <a:rPr lang="en-US" dirty="0" smtClean="0">
                <a:solidFill>
                  <a:schemeClr val="tx2"/>
                </a:solidFill>
                <a:latin typeface="Gill Sans MT" panose="020B0502020104020203" pitchFamily="34" charset="0"/>
              </a:rPr>
              <a:t>Once </a:t>
            </a:r>
            <a:r>
              <a:rPr lang="en-US" dirty="0">
                <a:solidFill>
                  <a:schemeClr val="tx2"/>
                </a:solidFill>
                <a:latin typeface="Gill Sans MT" panose="020B0502020104020203" pitchFamily="34" charset="0"/>
              </a:rPr>
              <a:t>confident with the concrete, move to the pictorial - first by drawing the apparatus alongside manipulating it and then just drawing it to as a guide. </a:t>
            </a:r>
            <a:r>
              <a:rPr lang="en-US" dirty="0" smtClean="0">
                <a:solidFill>
                  <a:schemeClr val="tx2"/>
                </a:solidFill>
                <a:latin typeface="Gill Sans MT" panose="020B0502020104020203" pitchFamily="34" charset="0"/>
              </a:rPr>
              <a:t>20 + 13 =</a:t>
            </a:r>
          </a:p>
          <a:p>
            <a:pPr marL="0" indent="0">
              <a:buNone/>
            </a:pPr>
            <a:endParaRPr lang="en-US" dirty="0" smtClean="0">
              <a:latin typeface="Gill Sans MT" panose="020B0502020104020203" pitchFamily="34" charset="0"/>
            </a:endParaRPr>
          </a:p>
          <a:p>
            <a:pPr marL="0" indent="0">
              <a:buNone/>
            </a:pPr>
            <a:endParaRPr lang="en-US" sz="1600" dirty="0">
              <a:latin typeface="Gill Sans MT" panose="020B0502020104020203" pitchFamily="34" charset="0"/>
            </a:endParaRPr>
          </a:p>
          <a:p>
            <a:pPr marL="0" indent="0">
              <a:buNone/>
            </a:pPr>
            <a:endParaRPr lang="en-GB" dirty="0" smtClean="0">
              <a:latin typeface="Gill Sans MT" panose="020B0502020104020203" pitchFamily="34" charset="0"/>
            </a:endParaRPr>
          </a:p>
          <a:p>
            <a:pPr marL="0" indent="0">
              <a:buNone/>
            </a:pPr>
            <a:endParaRPr lang="en-US" altLang="en-US" dirty="0">
              <a:latin typeface="Gill Sans MT" panose="020B0502020104020203" pitchFamily="34" charset="0"/>
            </a:endParaRPr>
          </a:p>
        </p:txBody>
      </p:sp>
      <p:pic>
        <p:nvPicPr>
          <p:cNvPr id="4" name="Picture 1" descr="https://i1.wp.com/www.hollyparkschool.co.uk/wp-content/uploads/2013/01/logo.jpg?fit=300%2C293&amp;ssl=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46" b="28907"/>
          <a:stretch/>
        </p:blipFill>
        <p:spPr bwMode="auto">
          <a:xfrm>
            <a:off x="7524328" y="115888"/>
            <a:ext cx="1152128" cy="8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2715857" y="2852936"/>
            <a:ext cx="4880923" cy="3652502"/>
            <a:chOff x="268171" y="249049"/>
            <a:chExt cx="2498576" cy="2448272"/>
          </a:xfrm>
        </p:grpSpPr>
        <p:sp>
          <p:nvSpPr>
            <p:cNvPr id="6" name="Oval 5"/>
            <p:cNvSpPr/>
            <p:nvPr/>
          </p:nvSpPr>
          <p:spPr>
            <a:xfrm>
              <a:off x="1081963" y="249049"/>
              <a:ext cx="914400" cy="9144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Oval 6"/>
            <p:cNvSpPr/>
            <p:nvPr/>
          </p:nvSpPr>
          <p:spPr>
            <a:xfrm>
              <a:off x="268171" y="1782921"/>
              <a:ext cx="914400" cy="9144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p:cNvSpPr/>
            <p:nvPr/>
          </p:nvSpPr>
          <p:spPr>
            <a:xfrm>
              <a:off x="1852347" y="1782921"/>
              <a:ext cx="914400" cy="9144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 name="Straight Connector 8"/>
            <p:cNvCxnSpPr>
              <a:stCxn id="6" idx="3"/>
            </p:cNvCxnSpPr>
            <p:nvPr/>
          </p:nvCxnSpPr>
          <p:spPr>
            <a:xfrm flipH="1">
              <a:off x="844235" y="1029538"/>
              <a:ext cx="371639" cy="753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5"/>
            </p:cNvCxnSpPr>
            <p:nvPr/>
          </p:nvCxnSpPr>
          <p:spPr>
            <a:xfrm>
              <a:off x="1862452" y="1029537"/>
              <a:ext cx="349935" cy="75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9798" y="5193759"/>
            <a:ext cx="221231" cy="111369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92" y="5769356"/>
            <a:ext cx="260204" cy="38523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5705" y="5193760"/>
            <a:ext cx="221231" cy="111369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5896" y="5576738"/>
            <a:ext cx="260204" cy="38523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9927" y="5480224"/>
            <a:ext cx="260204" cy="38523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3026" y="5193759"/>
            <a:ext cx="221231" cy="1113699"/>
          </a:xfrm>
          <a:prstGeom prst="rect">
            <a:avLst/>
          </a:prstGeom>
        </p:spPr>
      </p:pic>
      <p:cxnSp>
        <p:nvCxnSpPr>
          <p:cNvPr id="19" name="Straight Connector 18"/>
          <p:cNvCxnSpPr/>
          <p:nvPr/>
        </p:nvCxnSpPr>
        <p:spPr>
          <a:xfrm>
            <a:off x="3563888" y="5480224"/>
            <a:ext cx="0" cy="5581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07904" y="5490258"/>
            <a:ext cx="0" cy="5581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13848" y="5500226"/>
            <a:ext cx="0" cy="5581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618935" y="5889974"/>
            <a:ext cx="144000" cy="14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55181" y="5906076"/>
            <a:ext cx="144000" cy="14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627335" y="5678608"/>
            <a:ext cx="144000" cy="14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a:off x="6228184" y="3119469"/>
            <a:ext cx="0" cy="5581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72200" y="3119469"/>
            <a:ext cx="0" cy="5581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522248" y="3120584"/>
            <a:ext cx="0" cy="5581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627335" y="3510332"/>
            <a:ext cx="144000" cy="14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863581" y="3526434"/>
            <a:ext cx="144000" cy="14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6635735" y="3298966"/>
            <a:ext cx="144000" cy="14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951243" y="5721132"/>
            <a:ext cx="399726" cy="646331"/>
          </a:xfrm>
          <a:prstGeom prst="rect">
            <a:avLst/>
          </a:prstGeom>
          <a:noFill/>
        </p:spPr>
        <p:txBody>
          <a:bodyPr wrap="square" rtlCol="0">
            <a:spAutoFit/>
          </a:bodyPr>
          <a:lstStyle/>
          <a:p>
            <a:r>
              <a:rPr lang="en-GB" sz="3600" b="1" dirty="0" smtClean="0">
                <a:latin typeface="Gill Sans MT" panose="020B0502020104020203" pitchFamily="34" charset="0"/>
              </a:rPr>
              <a:t>+</a:t>
            </a:r>
            <a:endParaRPr lang="en-GB" sz="3600" b="1" dirty="0">
              <a:latin typeface="Gill Sans MT" panose="020B0502020104020203" pitchFamily="34" charset="0"/>
            </a:endParaRPr>
          </a:p>
        </p:txBody>
      </p:sp>
      <p:cxnSp>
        <p:nvCxnSpPr>
          <p:cNvPr id="114688" name="Straight Arrow Connector 114687"/>
          <p:cNvCxnSpPr/>
          <p:nvPr/>
        </p:nvCxnSpPr>
        <p:spPr>
          <a:xfrm flipH="1" flipV="1">
            <a:off x="3835021" y="5104263"/>
            <a:ext cx="6167" cy="3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692" name="Straight Arrow Connector 114691"/>
          <p:cNvCxnSpPr>
            <a:endCxn id="6" idx="3"/>
          </p:cNvCxnSpPr>
          <p:nvPr/>
        </p:nvCxnSpPr>
        <p:spPr>
          <a:xfrm flipV="1">
            <a:off x="3841188" y="4017324"/>
            <a:ext cx="725989" cy="11239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695" name="Straight Arrow Connector 114694"/>
          <p:cNvCxnSpPr>
            <a:endCxn id="6" idx="5"/>
          </p:cNvCxnSpPr>
          <p:nvPr/>
        </p:nvCxnSpPr>
        <p:spPr>
          <a:xfrm flipH="1" flipV="1">
            <a:off x="5830257" y="4017324"/>
            <a:ext cx="694835" cy="11239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623791" y="3094833"/>
            <a:ext cx="1072156" cy="830997"/>
          </a:xfrm>
          <a:prstGeom prst="rect">
            <a:avLst/>
          </a:prstGeom>
          <a:noFill/>
        </p:spPr>
        <p:txBody>
          <a:bodyPr wrap="square" rtlCol="0">
            <a:spAutoFit/>
          </a:bodyPr>
          <a:lstStyle/>
          <a:p>
            <a:pPr algn="ctr"/>
            <a:r>
              <a:rPr lang="en-GB" sz="4800" dirty="0" smtClean="0">
                <a:latin typeface="Gill Sans MT" panose="020B0502020104020203" pitchFamily="34" charset="0"/>
              </a:rPr>
              <a:t>33</a:t>
            </a:r>
            <a:endParaRPr lang="en-GB" sz="4800" dirty="0">
              <a:latin typeface="Gill Sans MT" panose="020B0502020104020203" pitchFamily="34" charset="0"/>
            </a:endParaRPr>
          </a:p>
        </p:txBody>
      </p:sp>
    </p:spTree>
    <p:extLst>
      <p:ext uri="{BB962C8B-B14F-4D97-AF65-F5344CB8AC3E}">
        <p14:creationId xmlns:p14="http://schemas.microsoft.com/office/powerpoint/2010/main" val="2501306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15888"/>
            <a:ext cx="7056438" cy="723900"/>
          </a:xfrm>
        </p:spPr>
        <p:txBody>
          <a:bodyPr/>
          <a:lstStyle/>
          <a:p>
            <a:r>
              <a:rPr lang="en-US" altLang="en-US" dirty="0" smtClean="0">
                <a:solidFill>
                  <a:schemeClr val="tx2"/>
                </a:solidFill>
                <a:latin typeface="Gill Sans MT" panose="020B0502020104020203" pitchFamily="34" charset="0"/>
              </a:rPr>
              <a:t>CPA - abstract</a:t>
            </a:r>
            <a:endParaRPr lang="en-US" altLang="en-US" dirty="0">
              <a:solidFill>
                <a:schemeClr val="tx2"/>
              </a:solidFill>
              <a:latin typeface="Gill Sans MT" panose="020B0502020104020203" pitchFamily="34" charset="0"/>
            </a:endParaRPr>
          </a:p>
        </p:txBody>
      </p:sp>
      <p:sp>
        <p:nvSpPr>
          <p:cNvPr id="114691" name="Rectangle 3"/>
          <p:cNvSpPr>
            <a:spLocks noGrp="1" noChangeArrowheads="1"/>
          </p:cNvSpPr>
          <p:nvPr>
            <p:ph type="body" idx="1"/>
          </p:nvPr>
        </p:nvSpPr>
        <p:spPr>
          <a:xfrm>
            <a:off x="1771621" y="1052736"/>
            <a:ext cx="7380311" cy="5688013"/>
          </a:xfrm>
        </p:spPr>
        <p:txBody>
          <a:bodyPr/>
          <a:lstStyle/>
          <a:p>
            <a:pPr marL="0" indent="0">
              <a:buNone/>
            </a:pPr>
            <a:r>
              <a:rPr lang="en-US" dirty="0" smtClean="0">
                <a:solidFill>
                  <a:schemeClr val="tx2"/>
                </a:solidFill>
                <a:latin typeface="Gill Sans MT" panose="020B0502020104020203" pitchFamily="34" charset="0"/>
              </a:rPr>
              <a:t>When </a:t>
            </a:r>
            <a:r>
              <a:rPr lang="en-US" dirty="0">
                <a:solidFill>
                  <a:schemeClr val="tx2"/>
                </a:solidFill>
                <a:latin typeface="Gill Sans MT" panose="020B0502020104020203" pitchFamily="34" charset="0"/>
              </a:rPr>
              <a:t>the pictures are no longer needed, move to the abstract (the formal written procedures</a:t>
            </a:r>
            <a:r>
              <a:rPr lang="en-US" dirty="0">
                <a:latin typeface="Gill Sans MT" panose="020B0502020104020203" pitchFamily="34" charset="0"/>
              </a:rPr>
              <a:t>). </a:t>
            </a:r>
            <a:endParaRPr lang="en-US" dirty="0" smtClean="0">
              <a:latin typeface="Gill Sans MT" panose="020B0502020104020203" pitchFamily="34" charset="0"/>
            </a:endParaRPr>
          </a:p>
          <a:p>
            <a:pPr marL="0" indent="0" algn="ctr">
              <a:buNone/>
            </a:pPr>
            <a:endParaRPr lang="en-US" dirty="0" smtClean="0">
              <a:latin typeface="Gill Sans MT" panose="020B0502020104020203" pitchFamily="34" charset="0"/>
            </a:endParaRPr>
          </a:p>
          <a:p>
            <a:pPr marL="0" indent="0" algn="ctr">
              <a:buNone/>
            </a:pPr>
            <a:endParaRPr lang="en-US" dirty="0">
              <a:latin typeface="Gill Sans MT" panose="020B0502020104020203" pitchFamily="34" charset="0"/>
            </a:endParaRPr>
          </a:p>
          <a:p>
            <a:pPr marL="0" indent="0" algn="ctr">
              <a:buNone/>
            </a:pPr>
            <a:r>
              <a:rPr lang="en-US" dirty="0" smtClean="0">
                <a:latin typeface="Gill Sans MT" panose="020B0502020104020203" pitchFamily="34" charset="0"/>
              </a:rPr>
              <a:t>20 </a:t>
            </a:r>
            <a:r>
              <a:rPr lang="en-US" dirty="0" smtClean="0">
                <a:latin typeface="Gill Sans MT" panose="020B0502020104020203" pitchFamily="34" charset="0"/>
              </a:rPr>
              <a:t>+ 13 = </a:t>
            </a:r>
            <a:r>
              <a:rPr lang="en-US" dirty="0" smtClean="0">
                <a:latin typeface="Gill Sans MT" panose="020B0502020104020203" pitchFamily="34" charset="0"/>
              </a:rPr>
              <a:t>33</a:t>
            </a:r>
            <a:endParaRPr lang="en-US" sz="2400" dirty="0" smtClean="0">
              <a:latin typeface="Gill Sans MT" panose="020B0502020104020203" pitchFamily="34" charset="0"/>
            </a:endParaRPr>
          </a:p>
          <a:p>
            <a:pPr marL="0" indent="0">
              <a:buNone/>
            </a:pPr>
            <a:r>
              <a:rPr lang="en-US" sz="2400" dirty="0">
                <a:solidFill>
                  <a:schemeClr val="tx2"/>
                </a:solidFill>
              </a:rPr>
              <a:t>It is important that the movement between each step is flexible. </a:t>
            </a:r>
            <a:endParaRPr lang="en-US" sz="2400" dirty="0" smtClean="0">
              <a:solidFill>
                <a:schemeClr val="tx2"/>
              </a:solidFill>
            </a:endParaRPr>
          </a:p>
          <a:p>
            <a:pPr marL="0" indent="0">
              <a:buNone/>
            </a:pPr>
            <a:endParaRPr lang="en-US" sz="2400" dirty="0" smtClean="0">
              <a:solidFill>
                <a:schemeClr val="tx2"/>
              </a:solidFill>
            </a:endParaRPr>
          </a:p>
          <a:p>
            <a:pPr marL="0" indent="0">
              <a:buNone/>
            </a:pPr>
            <a:r>
              <a:rPr lang="en-US" sz="2400" dirty="0" smtClean="0">
                <a:solidFill>
                  <a:schemeClr val="tx2"/>
                </a:solidFill>
              </a:rPr>
              <a:t>For </a:t>
            </a:r>
            <a:r>
              <a:rPr lang="en-US" sz="2400" dirty="0">
                <a:solidFill>
                  <a:schemeClr val="tx2"/>
                </a:solidFill>
              </a:rPr>
              <a:t>example, when children encounter a complex problem or new situation that they are uncomfortable solving solely in the abstract, they should draw a representational picture or use concrete apparatus to guide them.</a:t>
            </a:r>
            <a:endParaRPr lang="en-GB" sz="2400" dirty="0">
              <a:solidFill>
                <a:schemeClr val="tx2"/>
              </a:solidFill>
            </a:endParaRPr>
          </a:p>
          <a:p>
            <a:pPr marL="0" indent="0">
              <a:buNone/>
            </a:pPr>
            <a:endParaRPr lang="en-US" sz="2400" dirty="0" smtClean="0">
              <a:latin typeface="Gill Sans MT" panose="020B0502020104020203" pitchFamily="34" charset="0"/>
            </a:endParaRPr>
          </a:p>
        </p:txBody>
      </p:sp>
      <p:pic>
        <p:nvPicPr>
          <p:cNvPr id="4" name="Picture 1" descr="https://i1.wp.com/www.hollyparkschool.co.uk/wp-content/uploads/2013/01/logo.jpg?fit=300%2C293&amp;ssl=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6" b="28907"/>
          <a:stretch/>
        </p:blipFill>
        <p:spPr bwMode="auto">
          <a:xfrm>
            <a:off x="7524328" y="115888"/>
            <a:ext cx="1152128" cy="8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2627784" y="2492896"/>
            <a:ext cx="5256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11760" y="2511151"/>
            <a:ext cx="432048" cy="369332"/>
          </a:xfrm>
          <a:prstGeom prst="rect">
            <a:avLst/>
          </a:prstGeom>
          <a:noFill/>
        </p:spPr>
        <p:txBody>
          <a:bodyPr wrap="square" rtlCol="0">
            <a:spAutoFit/>
          </a:bodyPr>
          <a:lstStyle/>
          <a:p>
            <a:r>
              <a:rPr lang="en-GB" dirty="0" smtClean="0">
                <a:latin typeface="Gill Sans MT" panose="020B0502020104020203" pitchFamily="34" charset="0"/>
              </a:rPr>
              <a:t>20</a:t>
            </a:r>
            <a:endParaRPr lang="en-GB" dirty="0">
              <a:latin typeface="Gill Sans MT" panose="020B0502020104020203" pitchFamily="34" charset="0"/>
            </a:endParaRPr>
          </a:p>
        </p:txBody>
      </p:sp>
      <p:sp>
        <p:nvSpPr>
          <p:cNvPr id="8" name="TextBox 7"/>
          <p:cNvSpPr txBox="1"/>
          <p:nvPr/>
        </p:nvSpPr>
        <p:spPr>
          <a:xfrm>
            <a:off x="4716016" y="2481158"/>
            <a:ext cx="432048" cy="369332"/>
          </a:xfrm>
          <a:prstGeom prst="rect">
            <a:avLst/>
          </a:prstGeom>
          <a:noFill/>
        </p:spPr>
        <p:txBody>
          <a:bodyPr wrap="square" rtlCol="0">
            <a:spAutoFit/>
          </a:bodyPr>
          <a:lstStyle/>
          <a:p>
            <a:r>
              <a:rPr lang="en-GB" dirty="0">
                <a:latin typeface="Gill Sans MT" panose="020B0502020104020203" pitchFamily="34" charset="0"/>
              </a:rPr>
              <a:t>3</a:t>
            </a:r>
            <a:r>
              <a:rPr lang="en-GB" dirty="0" smtClean="0">
                <a:latin typeface="Gill Sans MT" panose="020B0502020104020203" pitchFamily="34" charset="0"/>
              </a:rPr>
              <a:t>0</a:t>
            </a:r>
            <a:endParaRPr lang="en-GB" dirty="0">
              <a:latin typeface="Gill Sans MT" panose="020B0502020104020203" pitchFamily="34" charset="0"/>
            </a:endParaRPr>
          </a:p>
        </p:txBody>
      </p:sp>
      <p:sp>
        <p:nvSpPr>
          <p:cNvPr id="9" name="TextBox 8"/>
          <p:cNvSpPr txBox="1"/>
          <p:nvPr/>
        </p:nvSpPr>
        <p:spPr>
          <a:xfrm>
            <a:off x="5928079" y="2481158"/>
            <a:ext cx="432048" cy="369332"/>
          </a:xfrm>
          <a:prstGeom prst="rect">
            <a:avLst/>
          </a:prstGeom>
          <a:noFill/>
        </p:spPr>
        <p:txBody>
          <a:bodyPr wrap="square" rtlCol="0">
            <a:spAutoFit/>
          </a:bodyPr>
          <a:lstStyle/>
          <a:p>
            <a:r>
              <a:rPr lang="en-GB" dirty="0" smtClean="0">
                <a:latin typeface="Gill Sans MT" panose="020B0502020104020203" pitchFamily="34" charset="0"/>
              </a:rPr>
              <a:t>3</a:t>
            </a:r>
            <a:r>
              <a:rPr lang="en-GB" dirty="0">
                <a:latin typeface="Gill Sans MT" panose="020B0502020104020203" pitchFamily="34" charset="0"/>
              </a:rPr>
              <a:t>3</a:t>
            </a:r>
          </a:p>
        </p:txBody>
      </p:sp>
      <p:sp>
        <p:nvSpPr>
          <p:cNvPr id="7" name="Curved Down Arrow 6"/>
          <p:cNvSpPr/>
          <p:nvPr/>
        </p:nvSpPr>
        <p:spPr>
          <a:xfrm>
            <a:off x="2627784" y="2060848"/>
            <a:ext cx="2304256" cy="420310"/>
          </a:xfrm>
          <a:prstGeom prst="curvedDownArrow">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Down Arrow 11"/>
          <p:cNvSpPr/>
          <p:nvPr/>
        </p:nvSpPr>
        <p:spPr>
          <a:xfrm>
            <a:off x="4823205" y="2279948"/>
            <a:ext cx="433694" cy="212948"/>
          </a:xfrm>
          <a:prstGeom prst="curvedDownArrow">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Down Arrow 12"/>
          <p:cNvSpPr/>
          <p:nvPr/>
        </p:nvSpPr>
        <p:spPr>
          <a:xfrm>
            <a:off x="5273484" y="2274079"/>
            <a:ext cx="433694" cy="212948"/>
          </a:xfrm>
          <a:prstGeom prst="curvedDownArrow">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urved Down Arrow 13"/>
          <p:cNvSpPr/>
          <p:nvPr/>
        </p:nvSpPr>
        <p:spPr>
          <a:xfrm>
            <a:off x="5662768" y="2279948"/>
            <a:ext cx="433694" cy="212948"/>
          </a:xfrm>
          <a:prstGeom prst="curvedDownArrow">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p:cNvSpPr txBox="1"/>
          <p:nvPr/>
        </p:nvSpPr>
        <p:spPr>
          <a:xfrm>
            <a:off x="3419872" y="2065502"/>
            <a:ext cx="552952" cy="369332"/>
          </a:xfrm>
          <a:prstGeom prst="rect">
            <a:avLst/>
          </a:prstGeom>
          <a:noFill/>
        </p:spPr>
        <p:txBody>
          <a:bodyPr wrap="square" rtlCol="0">
            <a:spAutoFit/>
          </a:bodyPr>
          <a:lstStyle/>
          <a:p>
            <a:r>
              <a:rPr lang="en-GB" dirty="0" smtClean="0">
                <a:solidFill>
                  <a:srgbClr val="FF0000"/>
                </a:solidFill>
                <a:latin typeface="Gill Sans MT" panose="020B0502020104020203" pitchFamily="34" charset="0"/>
              </a:rPr>
              <a:t>+10</a:t>
            </a:r>
            <a:endParaRPr lang="en-GB" dirty="0">
              <a:solidFill>
                <a:srgbClr val="FF0000"/>
              </a:solidFill>
              <a:latin typeface="Gill Sans MT" panose="020B0502020104020203" pitchFamily="34" charset="0"/>
            </a:endParaRPr>
          </a:p>
        </p:txBody>
      </p:sp>
      <p:sp>
        <p:nvSpPr>
          <p:cNvPr id="16" name="TextBox 15"/>
          <p:cNvSpPr txBox="1"/>
          <p:nvPr/>
        </p:nvSpPr>
        <p:spPr>
          <a:xfrm>
            <a:off x="4777926" y="2195887"/>
            <a:ext cx="433648" cy="369332"/>
          </a:xfrm>
          <a:prstGeom prst="rect">
            <a:avLst/>
          </a:prstGeom>
          <a:noFill/>
        </p:spPr>
        <p:txBody>
          <a:bodyPr wrap="square" rtlCol="0">
            <a:spAutoFit/>
          </a:bodyPr>
          <a:lstStyle/>
          <a:p>
            <a:r>
              <a:rPr lang="en-GB" dirty="0" smtClean="0">
                <a:solidFill>
                  <a:srgbClr val="FF0000"/>
                </a:solidFill>
                <a:latin typeface="Gill Sans MT" panose="020B0502020104020203" pitchFamily="34" charset="0"/>
              </a:rPr>
              <a:t>+1</a:t>
            </a:r>
            <a:endParaRPr lang="en-GB" dirty="0">
              <a:solidFill>
                <a:srgbClr val="FF0000"/>
              </a:solidFill>
              <a:latin typeface="Gill Sans MT" panose="020B0502020104020203" pitchFamily="34" charset="0"/>
            </a:endParaRPr>
          </a:p>
        </p:txBody>
      </p:sp>
      <p:sp>
        <p:nvSpPr>
          <p:cNvPr id="17" name="TextBox 16"/>
          <p:cNvSpPr txBox="1"/>
          <p:nvPr/>
        </p:nvSpPr>
        <p:spPr>
          <a:xfrm>
            <a:off x="5260441" y="2195887"/>
            <a:ext cx="433648" cy="369332"/>
          </a:xfrm>
          <a:prstGeom prst="rect">
            <a:avLst/>
          </a:prstGeom>
          <a:noFill/>
        </p:spPr>
        <p:txBody>
          <a:bodyPr wrap="square" rtlCol="0">
            <a:spAutoFit/>
          </a:bodyPr>
          <a:lstStyle/>
          <a:p>
            <a:r>
              <a:rPr lang="en-GB" dirty="0" smtClean="0">
                <a:solidFill>
                  <a:srgbClr val="FF0000"/>
                </a:solidFill>
                <a:latin typeface="Gill Sans MT" panose="020B0502020104020203" pitchFamily="34" charset="0"/>
              </a:rPr>
              <a:t>+1</a:t>
            </a:r>
            <a:endParaRPr lang="en-GB" dirty="0">
              <a:solidFill>
                <a:srgbClr val="FF0000"/>
              </a:solidFill>
              <a:latin typeface="Gill Sans MT" panose="020B0502020104020203" pitchFamily="34" charset="0"/>
            </a:endParaRPr>
          </a:p>
        </p:txBody>
      </p:sp>
      <p:sp>
        <p:nvSpPr>
          <p:cNvPr id="18" name="TextBox 17"/>
          <p:cNvSpPr txBox="1"/>
          <p:nvPr/>
        </p:nvSpPr>
        <p:spPr>
          <a:xfrm>
            <a:off x="5675857" y="2195887"/>
            <a:ext cx="433648" cy="369332"/>
          </a:xfrm>
          <a:prstGeom prst="rect">
            <a:avLst/>
          </a:prstGeom>
          <a:noFill/>
        </p:spPr>
        <p:txBody>
          <a:bodyPr wrap="square" rtlCol="0">
            <a:spAutoFit/>
          </a:bodyPr>
          <a:lstStyle/>
          <a:p>
            <a:r>
              <a:rPr lang="en-GB" dirty="0" smtClean="0">
                <a:solidFill>
                  <a:srgbClr val="FF0000"/>
                </a:solidFill>
                <a:latin typeface="Gill Sans MT" panose="020B0502020104020203" pitchFamily="34" charset="0"/>
              </a:rPr>
              <a:t>+1</a:t>
            </a:r>
            <a:endParaRPr lang="en-GB"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1854005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763688" y="264472"/>
            <a:ext cx="5400203" cy="508000"/>
          </a:xfrm>
        </p:spPr>
        <p:txBody>
          <a:bodyPr/>
          <a:lstStyle/>
          <a:p>
            <a:r>
              <a:rPr lang="en-US" altLang="en-US" dirty="0" smtClean="0">
                <a:solidFill>
                  <a:schemeClr val="tx2"/>
                </a:solidFill>
                <a:latin typeface="Gill Sans MT" panose="020B0502020104020203" pitchFamily="34" charset="0"/>
              </a:rPr>
              <a:t>Expanded  Addition by</a:t>
            </a:r>
            <a:br>
              <a:rPr lang="en-US" altLang="en-US" dirty="0" smtClean="0">
                <a:solidFill>
                  <a:schemeClr val="tx2"/>
                </a:solidFill>
                <a:latin typeface="Gill Sans MT" panose="020B0502020104020203" pitchFamily="34" charset="0"/>
              </a:rPr>
            </a:br>
            <a:r>
              <a:rPr lang="en-US" altLang="en-US" dirty="0" smtClean="0">
                <a:solidFill>
                  <a:schemeClr val="tx2"/>
                </a:solidFill>
                <a:latin typeface="Gill Sans MT" panose="020B0502020104020203" pitchFamily="34" charset="0"/>
              </a:rPr>
              <a:t>Partitioning numbers</a:t>
            </a:r>
            <a:endParaRPr lang="en-US" altLang="en-US" dirty="0">
              <a:solidFill>
                <a:schemeClr val="tx2"/>
              </a:solidFill>
              <a:latin typeface="Gill Sans MT" panose="020B0502020104020203" pitchFamily="34" charset="0"/>
            </a:endParaRPr>
          </a:p>
        </p:txBody>
      </p:sp>
      <p:sp>
        <p:nvSpPr>
          <p:cNvPr id="114691" name="Rectangle 3"/>
          <p:cNvSpPr>
            <a:spLocks noGrp="1" noChangeArrowheads="1"/>
          </p:cNvSpPr>
          <p:nvPr>
            <p:ph idx="1"/>
          </p:nvPr>
        </p:nvSpPr>
        <p:spPr>
          <a:xfrm>
            <a:off x="1763689" y="1337632"/>
            <a:ext cx="3391516" cy="5256213"/>
          </a:xfrm>
        </p:spPr>
        <p:txBody>
          <a:bodyPr/>
          <a:lstStyle/>
          <a:p>
            <a:pPr marL="0" indent="0">
              <a:spcBef>
                <a:spcPct val="0"/>
              </a:spcBef>
              <a:buNone/>
            </a:pPr>
            <a:r>
              <a:rPr kumimoji="0" lang="en-US" altLang="en-US" sz="2400" b="0" i="0" u="none" strike="noStrike" cap="none" normalizeH="0" baseline="0" dirty="0" smtClean="0">
                <a:ln>
                  <a:noFill/>
                </a:ln>
                <a:solidFill>
                  <a:schemeClr val="tx2"/>
                </a:solidFill>
                <a:effectLst/>
                <a:latin typeface="Gill Sans MT" panose="020B0502020104020203" pitchFamily="34" charset="0"/>
                <a:ea typeface="Calibri" panose="020F0502020204030204" pitchFamily="34" charset="0"/>
              </a:rPr>
              <a:t>Partition (split up)</a:t>
            </a:r>
            <a:r>
              <a:rPr kumimoji="0" lang="en-US" altLang="en-US" sz="2400" b="0" i="0" u="none" strike="noStrike" cap="none" normalizeH="0" dirty="0" smtClean="0">
                <a:ln>
                  <a:noFill/>
                </a:ln>
                <a:solidFill>
                  <a:schemeClr val="tx2"/>
                </a:solidFill>
                <a:effectLst/>
                <a:latin typeface="Gill Sans MT" panose="020B0502020104020203" pitchFamily="34" charset="0"/>
                <a:ea typeface="Calibri" panose="020F0502020204030204" pitchFamily="34" charset="0"/>
              </a:rPr>
              <a:t> </a:t>
            </a:r>
            <a:r>
              <a:rPr kumimoji="0" lang="en-US" altLang="en-US" sz="2400" b="0" i="0" u="none" strike="noStrike" cap="none" normalizeH="0" baseline="0" dirty="0" smtClean="0">
                <a:ln>
                  <a:noFill/>
                </a:ln>
                <a:solidFill>
                  <a:schemeClr val="tx2"/>
                </a:solidFill>
                <a:effectLst/>
                <a:latin typeface="Gill Sans MT" panose="020B0502020104020203" pitchFamily="34" charset="0"/>
                <a:ea typeface="Calibri" panose="020F0502020204030204" pitchFamily="34" charset="0"/>
              </a:rPr>
              <a:t>each number according to their place value</a:t>
            </a:r>
            <a:endParaRPr kumimoji="0" lang="en-GB" altLang="en-US" sz="2400" b="0" i="0" u="none" strike="noStrike" cap="none" normalizeH="0" baseline="0" dirty="0" smtClean="0">
              <a:ln>
                <a:noFill/>
              </a:ln>
              <a:solidFill>
                <a:schemeClr val="tx2"/>
              </a:solidFill>
              <a:effectLst/>
              <a:latin typeface="Gill Sans MT" panose="020B0502020104020203" pitchFamily="34" charset="0"/>
            </a:endParaRPr>
          </a:p>
          <a:p>
            <a:pPr marL="0" indent="0" eaLnBrk="0" hangingPunct="0">
              <a:spcBef>
                <a:spcPct val="0"/>
              </a:spcBef>
              <a:buNone/>
            </a:pPr>
            <a:r>
              <a:rPr kumimoji="0" lang="en-US" altLang="en-US" sz="2400" b="0" i="0" u="none" strike="noStrike" cap="none" normalizeH="0" baseline="0" dirty="0" smtClean="0">
                <a:ln>
                  <a:noFill/>
                </a:ln>
                <a:solidFill>
                  <a:schemeClr val="tx2"/>
                </a:solidFill>
                <a:effectLst/>
                <a:latin typeface="Gill Sans MT" panose="020B0502020104020203" pitchFamily="34" charset="0"/>
                <a:ea typeface="Calibri" panose="020F0502020204030204" pitchFamily="34" charset="0"/>
              </a:rPr>
              <a:t>e.g. 148 is made up of one hundred, four tens and eight ones.</a:t>
            </a:r>
          </a:p>
          <a:p>
            <a:pPr marL="0" indent="0" eaLnBrk="0" hangingPunct="0">
              <a:spcBef>
                <a:spcPct val="0"/>
              </a:spcBef>
              <a:buNone/>
            </a:pPr>
            <a:endParaRPr kumimoji="0" lang="en-GB" altLang="en-US" sz="1100" b="0" i="0" u="none" strike="noStrike" cap="none" normalizeH="0" baseline="0" dirty="0" smtClean="0">
              <a:ln>
                <a:noFill/>
              </a:ln>
              <a:solidFill>
                <a:schemeClr val="tx2"/>
              </a:solidFill>
              <a:effectLst/>
              <a:latin typeface="Gill Sans MT" panose="020B0502020104020203" pitchFamily="34" charset="0"/>
            </a:endParaRPr>
          </a:p>
          <a:p>
            <a:pPr marL="0" indent="0" eaLnBrk="0" hangingPunct="0">
              <a:spcBef>
                <a:spcPct val="0"/>
              </a:spcBef>
              <a:buNone/>
            </a:pPr>
            <a:r>
              <a:rPr kumimoji="0" lang="en-US" altLang="en-US" sz="2400" b="0" i="0" u="none" strike="noStrike" cap="none" normalizeH="0" baseline="0" dirty="0" smtClean="0">
                <a:ln>
                  <a:noFill/>
                </a:ln>
                <a:solidFill>
                  <a:schemeClr val="tx2"/>
                </a:solidFill>
                <a:effectLst/>
                <a:latin typeface="Gill Sans MT" panose="020B0502020104020203" pitchFamily="34" charset="0"/>
                <a:ea typeface="Calibri" panose="020F0502020204030204" pitchFamily="34" charset="0"/>
              </a:rPr>
              <a:t>Line up the hundreds, tens and ones of each    number and find the total of each, starting with ones and working left. </a:t>
            </a:r>
          </a:p>
          <a:p>
            <a:pPr marL="0" indent="0" eaLnBrk="0" hangingPunct="0">
              <a:spcBef>
                <a:spcPct val="0"/>
              </a:spcBef>
              <a:buNone/>
            </a:pPr>
            <a:endParaRPr kumimoji="0" lang="en-US" altLang="en-US" sz="1000" b="0" i="0" u="none" strike="noStrike" cap="none" normalizeH="0" baseline="0" dirty="0" smtClean="0">
              <a:ln>
                <a:noFill/>
              </a:ln>
              <a:solidFill>
                <a:schemeClr val="tx2"/>
              </a:solidFill>
              <a:effectLst/>
              <a:latin typeface="Gill Sans MT" panose="020B0502020104020203" pitchFamily="34" charset="0"/>
              <a:ea typeface="Calibri" panose="020F0502020204030204" pitchFamily="34" charset="0"/>
            </a:endParaRPr>
          </a:p>
          <a:p>
            <a:pPr marL="0" indent="0" eaLnBrk="0" hangingPunct="0">
              <a:spcBef>
                <a:spcPct val="0"/>
              </a:spcBef>
              <a:buNone/>
            </a:pPr>
            <a:r>
              <a:rPr kumimoji="0" lang="en-US" altLang="en-US" sz="2400" b="0" i="0" u="none" strike="noStrike" cap="none" normalizeH="0" baseline="0" dirty="0" smtClean="0">
                <a:ln>
                  <a:noFill/>
                </a:ln>
                <a:solidFill>
                  <a:schemeClr val="tx2"/>
                </a:solidFill>
                <a:effectLst/>
                <a:latin typeface="Gill Sans MT" panose="020B0502020104020203" pitchFamily="34" charset="0"/>
                <a:ea typeface="Calibri" panose="020F0502020204030204" pitchFamily="34" charset="0"/>
              </a:rPr>
              <a:t>Recombine to give the final sum.</a:t>
            </a:r>
            <a:r>
              <a:rPr kumimoji="0" lang="en-GB" altLang="en-US" sz="2400" b="0" i="0" u="none" strike="noStrike" cap="none" normalizeH="0" baseline="0" dirty="0" smtClean="0">
                <a:ln>
                  <a:noFill/>
                </a:ln>
                <a:solidFill>
                  <a:schemeClr val="tx2"/>
                </a:solidFill>
                <a:effectLst/>
                <a:latin typeface="Gill Sans MT" panose="020B0502020104020203" pitchFamily="34" charset="0"/>
              </a:rPr>
              <a:t> </a:t>
            </a:r>
          </a:p>
          <a:p>
            <a:pPr marL="0" lvl="0" indent="0" eaLnBrk="0" hangingPunct="0">
              <a:spcBef>
                <a:spcPct val="0"/>
              </a:spcBef>
              <a:buNone/>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a:p>
            <a:pPr marL="0" indent="0">
              <a:buNone/>
            </a:pPr>
            <a:endParaRPr lang="en-US" sz="2400" dirty="0" smtClean="0">
              <a:latin typeface="Gill Sans MT" panose="020B0502020104020203" pitchFamily="34" charset="0"/>
            </a:endParaRPr>
          </a:p>
        </p:txBody>
      </p:sp>
      <p:pic>
        <p:nvPicPr>
          <p:cNvPr id="4" name="Picture 1" descr="https://i1.wp.com/www.hollyparkschool.co.uk/wp-content/uploads/2013/01/logo.jpg?fit=300%2C293&amp;ssl=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6" b="28907"/>
          <a:stretch/>
        </p:blipFill>
        <p:spPr bwMode="auto">
          <a:xfrm>
            <a:off x="7524328" y="115888"/>
            <a:ext cx="1152128" cy="8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29" name="image60.jpeg"/>
          <p:cNvPicPr>
            <a:picLocks noChangeAspect="1" noChangeArrowheads="1"/>
          </p:cNvPicPr>
          <p:nvPr/>
        </p:nvPicPr>
        <p:blipFill rotWithShape="1">
          <a:blip r:embed="rId4">
            <a:extLst>
              <a:ext uri="{28A0092B-C50C-407E-A947-70E740481C1C}">
                <a14:useLocalDpi xmlns:a14="http://schemas.microsoft.com/office/drawing/2010/main" val="0"/>
              </a:ext>
            </a:extLst>
          </a:blip>
          <a:srcRect r="8117" b="3896"/>
          <a:stretch/>
        </p:blipFill>
        <p:spPr bwMode="auto">
          <a:xfrm>
            <a:off x="5155205" y="3687157"/>
            <a:ext cx="4021673" cy="17764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srcRect l="54021" t="33192" r="19856" b="40485"/>
          <a:stretch/>
        </p:blipFill>
        <p:spPr>
          <a:xfrm>
            <a:off x="5076056" y="1197323"/>
            <a:ext cx="3960440" cy="2243645"/>
          </a:xfrm>
          <a:prstGeom prst="rect">
            <a:avLst/>
          </a:prstGeom>
        </p:spPr>
      </p:pic>
    </p:spTree>
    <p:extLst>
      <p:ext uri="{BB962C8B-B14F-4D97-AF65-F5344CB8AC3E}">
        <p14:creationId xmlns:p14="http://schemas.microsoft.com/office/powerpoint/2010/main" val="294831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835696" y="115888"/>
            <a:ext cx="5112171" cy="1152872"/>
          </a:xfrm>
        </p:spPr>
        <p:txBody>
          <a:bodyPr/>
          <a:lstStyle/>
          <a:p>
            <a:r>
              <a:rPr lang="en-US" altLang="en-US" dirty="0" smtClean="0">
                <a:solidFill>
                  <a:schemeClr val="tx2"/>
                </a:solidFill>
                <a:latin typeface="Gill Sans MT" panose="020B0502020104020203" pitchFamily="34" charset="0"/>
              </a:rPr>
              <a:t>Compact  Addition by</a:t>
            </a:r>
            <a:br>
              <a:rPr lang="en-US" altLang="en-US" dirty="0" smtClean="0">
                <a:solidFill>
                  <a:schemeClr val="tx2"/>
                </a:solidFill>
                <a:latin typeface="Gill Sans MT" panose="020B0502020104020203" pitchFamily="34" charset="0"/>
              </a:rPr>
            </a:br>
            <a:r>
              <a:rPr lang="en-US" altLang="en-US" dirty="0" smtClean="0">
                <a:solidFill>
                  <a:schemeClr val="tx2"/>
                </a:solidFill>
                <a:latin typeface="Gill Sans MT" panose="020B0502020104020203" pitchFamily="34" charset="0"/>
              </a:rPr>
              <a:t>Partitioning numbers</a:t>
            </a:r>
            <a:endParaRPr lang="en-US" altLang="en-US" dirty="0">
              <a:solidFill>
                <a:schemeClr val="tx2"/>
              </a:solidFill>
              <a:latin typeface="Gill Sans MT" panose="020B0502020104020203" pitchFamily="34" charset="0"/>
            </a:endParaRPr>
          </a:p>
        </p:txBody>
      </p:sp>
      <p:sp>
        <p:nvSpPr>
          <p:cNvPr id="114691" name="Rectangle 3"/>
          <p:cNvSpPr>
            <a:spLocks noGrp="1" noChangeArrowheads="1"/>
          </p:cNvSpPr>
          <p:nvPr>
            <p:ph idx="1"/>
          </p:nvPr>
        </p:nvSpPr>
        <p:spPr>
          <a:xfrm>
            <a:off x="1835696" y="1268760"/>
            <a:ext cx="7128917" cy="2880221"/>
          </a:xfrm>
        </p:spPr>
        <p:txBody>
          <a:bodyPr/>
          <a:lstStyle/>
          <a:p>
            <a:pPr lvl="0">
              <a:spcBef>
                <a:spcPct val="0"/>
              </a:spcBef>
            </a:pPr>
            <a:r>
              <a:rPr lang="en-US" altLang="en-US" sz="2000" dirty="0">
                <a:solidFill>
                  <a:schemeClr val="tx2"/>
                </a:solidFill>
                <a:latin typeface="Gill Sans MT" panose="020B0502020104020203" pitchFamily="34" charset="0"/>
                <a:ea typeface="Calibri" panose="020F0502020204030204" pitchFamily="34" charset="0"/>
              </a:rPr>
              <a:t>Partition </a:t>
            </a:r>
            <a:r>
              <a:rPr lang="en-US" altLang="en-US" sz="2000" dirty="0" smtClean="0">
                <a:solidFill>
                  <a:schemeClr val="tx2"/>
                </a:solidFill>
                <a:latin typeface="Gill Sans MT" panose="020B0502020104020203" pitchFamily="34" charset="0"/>
                <a:ea typeface="Calibri" panose="020F0502020204030204" pitchFamily="34" charset="0"/>
              </a:rPr>
              <a:t>each number according </a:t>
            </a:r>
            <a:r>
              <a:rPr lang="en-US" altLang="en-US" sz="2000" dirty="0">
                <a:solidFill>
                  <a:schemeClr val="tx2"/>
                </a:solidFill>
                <a:latin typeface="Gill Sans MT" panose="020B0502020104020203" pitchFamily="34" charset="0"/>
                <a:ea typeface="Calibri" panose="020F0502020204030204" pitchFamily="34" charset="0"/>
              </a:rPr>
              <a:t>to their place value and line up in columns.</a:t>
            </a:r>
            <a:endParaRPr lang="en-GB" altLang="en-US" sz="2000" dirty="0">
              <a:solidFill>
                <a:schemeClr val="tx2"/>
              </a:solidFill>
              <a:latin typeface="Gill Sans MT" panose="020B0502020104020203" pitchFamily="34" charset="0"/>
            </a:endParaRPr>
          </a:p>
          <a:p>
            <a:pPr lvl="0" eaLnBrk="0" hangingPunct="0">
              <a:spcBef>
                <a:spcPct val="0"/>
              </a:spcBef>
            </a:pPr>
            <a:r>
              <a:rPr lang="en-US" altLang="en-US" sz="2000" dirty="0">
                <a:solidFill>
                  <a:schemeClr val="tx2"/>
                </a:solidFill>
                <a:latin typeface="Gill Sans MT" panose="020B0502020104020203" pitchFamily="34" charset="0"/>
                <a:ea typeface="Calibri" panose="020F0502020204030204" pitchFamily="34" charset="0"/>
              </a:rPr>
              <a:t>We can ‘regroup’ the ones to make the numbers easier to work with. Bundle up ten (1) </a:t>
            </a:r>
            <a:r>
              <a:rPr lang="en-US" altLang="en-US" sz="2000" dirty="0" smtClean="0">
                <a:solidFill>
                  <a:schemeClr val="tx2"/>
                </a:solidFill>
                <a:latin typeface="Gill Sans MT" panose="020B0502020104020203" pitchFamily="34" charset="0"/>
                <a:ea typeface="Calibri" panose="020F0502020204030204" pitchFamily="34" charset="0"/>
              </a:rPr>
              <a:t>discs and </a:t>
            </a:r>
            <a:r>
              <a:rPr lang="en-US" altLang="en-US" sz="2000" dirty="0">
                <a:solidFill>
                  <a:schemeClr val="tx2"/>
                </a:solidFill>
                <a:latin typeface="Gill Sans MT" panose="020B0502020104020203" pitchFamily="34" charset="0"/>
                <a:ea typeface="Calibri" panose="020F0502020204030204" pitchFamily="34" charset="0"/>
              </a:rPr>
              <a:t>exchange them for </a:t>
            </a:r>
            <a:r>
              <a:rPr lang="en-US" altLang="en-US" sz="2000" dirty="0" smtClean="0">
                <a:solidFill>
                  <a:schemeClr val="tx2"/>
                </a:solidFill>
                <a:latin typeface="Gill Sans MT" panose="020B0502020104020203" pitchFamily="34" charset="0"/>
                <a:ea typeface="Calibri" panose="020F0502020204030204" pitchFamily="34" charset="0"/>
              </a:rPr>
              <a:t>one</a:t>
            </a:r>
            <a:r>
              <a:rPr lang="en-GB" altLang="en-US" sz="2000" dirty="0">
                <a:solidFill>
                  <a:schemeClr val="tx2"/>
                </a:solidFill>
                <a:latin typeface="Gill Sans MT" panose="020B0502020104020203" pitchFamily="34" charset="0"/>
              </a:rPr>
              <a:t> </a:t>
            </a:r>
            <a:r>
              <a:rPr lang="en-US" altLang="en-US" sz="2000" dirty="0" smtClean="0">
                <a:solidFill>
                  <a:schemeClr val="tx2"/>
                </a:solidFill>
                <a:latin typeface="Gill Sans MT" panose="020B0502020104020203" pitchFamily="34" charset="0"/>
                <a:ea typeface="Calibri" panose="020F0502020204030204" pitchFamily="34" charset="0"/>
              </a:rPr>
              <a:t>(10</a:t>
            </a:r>
            <a:r>
              <a:rPr lang="en-US" altLang="en-US" sz="2000" dirty="0">
                <a:solidFill>
                  <a:schemeClr val="tx2"/>
                </a:solidFill>
                <a:latin typeface="Gill Sans MT" panose="020B0502020104020203" pitchFamily="34" charset="0"/>
                <a:ea typeface="Calibri" panose="020F0502020204030204" pitchFamily="34" charset="0"/>
              </a:rPr>
              <a:t>) disc.</a:t>
            </a:r>
            <a:endParaRPr lang="en-GB" altLang="en-US" sz="2000" dirty="0">
              <a:solidFill>
                <a:schemeClr val="tx2"/>
              </a:solidFill>
              <a:latin typeface="Gill Sans MT" panose="020B0502020104020203" pitchFamily="34" charset="0"/>
            </a:endParaRPr>
          </a:p>
          <a:p>
            <a:pPr lvl="0" eaLnBrk="0" hangingPunct="0">
              <a:spcBef>
                <a:spcPct val="0"/>
              </a:spcBef>
            </a:pPr>
            <a:r>
              <a:rPr lang="en-US" altLang="en-US" sz="2000" dirty="0">
                <a:solidFill>
                  <a:schemeClr val="tx2"/>
                </a:solidFill>
                <a:latin typeface="Gill Sans MT" panose="020B0502020104020203" pitchFamily="34" charset="0"/>
                <a:ea typeface="Calibri" panose="020F0502020204030204" pitchFamily="34" charset="0"/>
              </a:rPr>
              <a:t>Now instead of 6 tens and 13 ones, we have 7 tens and 3 ones. The total value has not changed; we have just renamed it.</a:t>
            </a:r>
            <a:endParaRPr lang="en-GB" altLang="en-US" sz="2000" dirty="0">
              <a:solidFill>
                <a:schemeClr val="tx2"/>
              </a:solidFill>
              <a:latin typeface="Gill Sans MT" panose="020B0502020104020203" pitchFamily="34" charset="0"/>
            </a:endParaRPr>
          </a:p>
          <a:p>
            <a:pPr eaLnBrk="0" hangingPunct="0">
              <a:spcBef>
                <a:spcPct val="0"/>
              </a:spcBef>
            </a:pPr>
            <a:r>
              <a:rPr lang="en-US" altLang="en-US" sz="2000" dirty="0">
                <a:solidFill>
                  <a:schemeClr val="tx2"/>
                </a:solidFill>
                <a:latin typeface="Gill Sans MT" panose="020B0502020104020203" pitchFamily="34" charset="0"/>
                <a:ea typeface="Calibri" panose="020F0502020204030204" pitchFamily="34" charset="0"/>
              </a:rPr>
              <a:t>Add up how many </a:t>
            </a:r>
            <a:r>
              <a:rPr lang="en-US" altLang="en-US" sz="2000" dirty="0" smtClean="0">
                <a:solidFill>
                  <a:schemeClr val="tx2"/>
                </a:solidFill>
                <a:latin typeface="Gill Sans MT" panose="020B0502020104020203" pitchFamily="34" charset="0"/>
                <a:ea typeface="Calibri" panose="020F0502020204030204" pitchFamily="34" charset="0"/>
              </a:rPr>
              <a:t>hundreds, tens and ones there are altogether. Recombine to give the final sum.</a:t>
            </a:r>
            <a:endParaRPr lang="en-US" altLang="en-US" sz="2000" dirty="0" smtClean="0">
              <a:solidFill>
                <a:schemeClr val="tx2"/>
              </a:solidFill>
              <a:latin typeface="Gill Sans MT" panose="020B0502020104020203" pitchFamily="34" charset="0"/>
            </a:endParaRPr>
          </a:p>
          <a:p>
            <a:pPr marL="0" lvl="0" indent="0" eaLnBrk="0" hangingPunct="0">
              <a:spcBef>
                <a:spcPct val="0"/>
              </a:spcBef>
              <a:buNone/>
            </a:pPr>
            <a:endParaRPr kumimoji="0" lang="en-US" altLang="en-US" sz="2000" b="0" i="0" u="none" strike="noStrike" cap="none" normalizeH="0" baseline="0" dirty="0" smtClean="0">
              <a:ln>
                <a:noFill/>
              </a:ln>
              <a:solidFill>
                <a:schemeClr val="tx1"/>
              </a:solidFill>
              <a:effectLst/>
              <a:latin typeface="Gill Sans MT" panose="020B0502020104020203" pitchFamily="34" charset="0"/>
            </a:endParaRPr>
          </a:p>
          <a:p>
            <a:pPr marL="0" indent="0">
              <a:buNone/>
            </a:pPr>
            <a:endParaRPr lang="en-US" sz="2000" dirty="0" smtClean="0">
              <a:latin typeface="Gill Sans MT" panose="020B0502020104020203" pitchFamily="34" charset="0"/>
            </a:endParaRPr>
          </a:p>
        </p:txBody>
      </p:sp>
      <p:pic>
        <p:nvPicPr>
          <p:cNvPr id="4" name="Picture 1" descr="https://i1.wp.com/www.hollyparkschool.co.uk/wp-content/uploads/2013/01/logo.jpg?fit=300%2C293&amp;ssl=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6" b="28907"/>
          <a:stretch/>
        </p:blipFill>
        <p:spPr bwMode="auto">
          <a:xfrm>
            <a:off x="7524328" y="115888"/>
            <a:ext cx="1152128" cy="8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p:cNvGrpSpPr>
            <a:grpSpLocks/>
          </p:cNvGrpSpPr>
          <p:nvPr/>
        </p:nvGrpSpPr>
        <p:grpSpPr bwMode="auto">
          <a:xfrm>
            <a:off x="1879185" y="4149276"/>
            <a:ext cx="3258198" cy="2571750"/>
            <a:chOff x="12048" y="-690"/>
            <a:chExt cx="5132" cy="4051"/>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8" y="-690"/>
              <a:ext cx="5064" cy="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p:cNvSpPr>
              <a:spLocks/>
            </p:cNvSpPr>
            <p:nvPr/>
          </p:nvSpPr>
          <p:spPr bwMode="auto">
            <a:xfrm>
              <a:off x="16820" y="136"/>
              <a:ext cx="360" cy="1980"/>
            </a:xfrm>
            <a:custGeom>
              <a:avLst/>
              <a:gdLst>
                <a:gd name="T0" fmla="+- 0 14400 14220"/>
                <a:gd name="T1" fmla="*/ T0 w 360"/>
                <a:gd name="T2" fmla="+- 0 -1510 -1510"/>
                <a:gd name="T3" fmla="*/ -1510 h 1980"/>
                <a:gd name="T4" fmla="+- 0 14435 14220"/>
                <a:gd name="T5" fmla="*/ T4 w 360"/>
                <a:gd name="T6" fmla="+- 0 -1509 -1510"/>
                <a:gd name="T7" fmla="*/ -1509 h 1980"/>
                <a:gd name="T8" fmla="+- 0 14464 14220"/>
                <a:gd name="T9" fmla="*/ T8 w 360"/>
                <a:gd name="T10" fmla="+- 0 -1506 -1510"/>
                <a:gd name="T11" fmla="*/ -1506 h 1980"/>
                <a:gd name="T12" fmla="+- 0 14483 14220"/>
                <a:gd name="T13" fmla="*/ T12 w 360"/>
                <a:gd name="T14" fmla="+- 0 -1501 -1510"/>
                <a:gd name="T15" fmla="*/ -1501 h 1980"/>
                <a:gd name="T16" fmla="+- 0 14490 14220"/>
                <a:gd name="T17" fmla="*/ T16 w 360"/>
                <a:gd name="T18" fmla="+- 0 -1495 -1510"/>
                <a:gd name="T19" fmla="*/ -1495 h 1980"/>
                <a:gd name="T20" fmla="+- 0 14490 14220"/>
                <a:gd name="T21" fmla="*/ T20 w 360"/>
                <a:gd name="T22" fmla="+- 0 -1165 -1510"/>
                <a:gd name="T23" fmla="*/ -1165 h 1980"/>
                <a:gd name="T24" fmla="+- 0 14497 14220"/>
                <a:gd name="T25" fmla="*/ T24 w 360"/>
                <a:gd name="T26" fmla="+- 0 -1159 -1510"/>
                <a:gd name="T27" fmla="*/ -1159 h 1980"/>
                <a:gd name="T28" fmla="+- 0 14516 14220"/>
                <a:gd name="T29" fmla="*/ T28 w 360"/>
                <a:gd name="T30" fmla="+- 0 -1155 -1510"/>
                <a:gd name="T31" fmla="*/ -1155 h 1980"/>
                <a:gd name="T32" fmla="+- 0 14545 14220"/>
                <a:gd name="T33" fmla="*/ T32 w 360"/>
                <a:gd name="T34" fmla="+- 0 -1151 -1510"/>
                <a:gd name="T35" fmla="*/ -1151 h 1980"/>
                <a:gd name="T36" fmla="+- 0 14580 14220"/>
                <a:gd name="T37" fmla="*/ T36 w 360"/>
                <a:gd name="T38" fmla="+- 0 -1150 -1510"/>
                <a:gd name="T39" fmla="*/ -1150 h 1980"/>
                <a:gd name="T40" fmla="+- 0 14545 14220"/>
                <a:gd name="T41" fmla="*/ T40 w 360"/>
                <a:gd name="T42" fmla="+- 0 -1149 -1510"/>
                <a:gd name="T43" fmla="*/ -1149 h 1980"/>
                <a:gd name="T44" fmla="+- 0 14516 14220"/>
                <a:gd name="T45" fmla="*/ T44 w 360"/>
                <a:gd name="T46" fmla="+- 0 -1146 -1510"/>
                <a:gd name="T47" fmla="*/ -1146 h 1980"/>
                <a:gd name="T48" fmla="+- 0 14497 14220"/>
                <a:gd name="T49" fmla="*/ T48 w 360"/>
                <a:gd name="T50" fmla="+- 0 -1141 -1510"/>
                <a:gd name="T51" fmla="*/ -1141 h 1980"/>
                <a:gd name="T52" fmla="+- 0 14490 14220"/>
                <a:gd name="T53" fmla="*/ T52 w 360"/>
                <a:gd name="T54" fmla="+- 0 -1135 -1510"/>
                <a:gd name="T55" fmla="*/ -1135 h 1980"/>
                <a:gd name="T56" fmla="+- 0 14490 14220"/>
                <a:gd name="T57" fmla="*/ T56 w 360"/>
                <a:gd name="T58" fmla="+- 0 -805 -1510"/>
                <a:gd name="T59" fmla="*/ -805 h 1980"/>
                <a:gd name="T60" fmla="+- 0 14483 14220"/>
                <a:gd name="T61" fmla="*/ T60 w 360"/>
                <a:gd name="T62" fmla="+- 0 -799 -1510"/>
                <a:gd name="T63" fmla="*/ -799 h 1980"/>
                <a:gd name="T64" fmla="+- 0 14464 14220"/>
                <a:gd name="T65" fmla="*/ T64 w 360"/>
                <a:gd name="T66" fmla="+- 0 -795 -1510"/>
                <a:gd name="T67" fmla="*/ -795 h 1980"/>
                <a:gd name="T68" fmla="+- 0 14435 14220"/>
                <a:gd name="T69" fmla="*/ T68 w 360"/>
                <a:gd name="T70" fmla="+- 0 -791 -1510"/>
                <a:gd name="T71" fmla="*/ -791 h 1980"/>
                <a:gd name="T72" fmla="+- 0 14400 14220"/>
                <a:gd name="T73" fmla="*/ T72 w 360"/>
                <a:gd name="T74" fmla="+- 0 -790 -1510"/>
                <a:gd name="T75" fmla="*/ -790 h 1980"/>
                <a:gd name="T76" fmla="+- 0 14220 14220"/>
                <a:gd name="T77" fmla="*/ T76 w 360"/>
                <a:gd name="T78" fmla="+- 0 -250 -1510"/>
                <a:gd name="T79" fmla="*/ -250 h 1980"/>
                <a:gd name="T80" fmla="+- 0 14255 14220"/>
                <a:gd name="T81" fmla="*/ T80 w 360"/>
                <a:gd name="T82" fmla="+- 0 -249 -1510"/>
                <a:gd name="T83" fmla="*/ -249 h 1980"/>
                <a:gd name="T84" fmla="+- 0 14284 14220"/>
                <a:gd name="T85" fmla="*/ T84 w 360"/>
                <a:gd name="T86" fmla="+- 0 -246 -1510"/>
                <a:gd name="T87" fmla="*/ -246 h 1980"/>
                <a:gd name="T88" fmla="+- 0 14303 14220"/>
                <a:gd name="T89" fmla="*/ T88 w 360"/>
                <a:gd name="T90" fmla="+- 0 -241 -1510"/>
                <a:gd name="T91" fmla="*/ -241 h 1980"/>
                <a:gd name="T92" fmla="+- 0 14310 14220"/>
                <a:gd name="T93" fmla="*/ T92 w 360"/>
                <a:gd name="T94" fmla="+- 0 -235 -1510"/>
                <a:gd name="T95" fmla="*/ -235 h 1980"/>
                <a:gd name="T96" fmla="+- 0 14310 14220"/>
                <a:gd name="T97" fmla="*/ T96 w 360"/>
                <a:gd name="T98" fmla="+- 0 95 -1510"/>
                <a:gd name="T99" fmla="*/ 95 h 1980"/>
                <a:gd name="T100" fmla="+- 0 14317 14220"/>
                <a:gd name="T101" fmla="*/ T100 w 360"/>
                <a:gd name="T102" fmla="+- 0 101 -1510"/>
                <a:gd name="T103" fmla="*/ 101 h 1980"/>
                <a:gd name="T104" fmla="+- 0 14336 14220"/>
                <a:gd name="T105" fmla="*/ T104 w 360"/>
                <a:gd name="T106" fmla="+- 0 105 -1510"/>
                <a:gd name="T107" fmla="*/ 105 h 1980"/>
                <a:gd name="T108" fmla="+- 0 14365 14220"/>
                <a:gd name="T109" fmla="*/ T108 w 360"/>
                <a:gd name="T110" fmla="+- 0 109 -1510"/>
                <a:gd name="T111" fmla="*/ 109 h 1980"/>
                <a:gd name="T112" fmla="+- 0 14400 14220"/>
                <a:gd name="T113" fmla="*/ T112 w 360"/>
                <a:gd name="T114" fmla="+- 0 110 -1510"/>
                <a:gd name="T115" fmla="*/ 110 h 1980"/>
                <a:gd name="T116" fmla="+- 0 14365 14220"/>
                <a:gd name="T117" fmla="*/ T116 w 360"/>
                <a:gd name="T118" fmla="+- 0 111 -1510"/>
                <a:gd name="T119" fmla="*/ 111 h 1980"/>
                <a:gd name="T120" fmla="+- 0 14336 14220"/>
                <a:gd name="T121" fmla="*/ T120 w 360"/>
                <a:gd name="T122" fmla="+- 0 114 -1510"/>
                <a:gd name="T123" fmla="*/ 114 h 1980"/>
                <a:gd name="T124" fmla="+- 0 14317 14220"/>
                <a:gd name="T125" fmla="*/ T124 w 360"/>
                <a:gd name="T126" fmla="+- 0 119 -1510"/>
                <a:gd name="T127" fmla="*/ 119 h 1980"/>
                <a:gd name="T128" fmla="+- 0 14310 14220"/>
                <a:gd name="T129" fmla="*/ T128 w 360"/>
                <a:gd name="T130" fmla="+- 0 125 -1510"/>
                <a:gd name="T131" fmla="*/ 125 h 1980"/>
                <a:gd name="T132" fmla="+- 0 14310 14220"/>
                <a:gd name="T133" fmla="*/ T132 w 360"/>
                <a:gd name="T134" fmla="+- 0 455 -1510"/>
                <a:gd name="T135" fmla="*/ 455 h 1980"/>
                <a:gd name="T136" fmla="+- 0 14303 14220"/>
                <a:gd name="T137" fmla="*/ T136 w 360"/>
                <a:gd name="T138" fmla="+- 0 461 -1510"/>
                <a:gd name="T139" fmla="*/ 461 h 1980"/>
                <a:gd name="T140" fmla="+- 0 14284 14220"/>
                <a:gd name="T141" fmla="*/ T140 w 360"/>
                <a:gd name="T142" fmla="+- 0 465 -1510"/>
                <a:gd name="T143" fmla="*/ 465 h 1980"/>
                <a:gd name="T144" fmla="+- 0 14255 14220"/>
                <a:gd name="T145" fmla="*/ T144 w 360"/>
                <a:gd name="T146" fmla="+- 0 469 -1510"/>
                <a:gd name="T147" fmla="*/ 469 h 1980"/>
                <a:gd name="T148" fmla="+- 0 14220 14220"/>
                <a:gd name="T149" fmla="*/ T148 w 360"/>
                <a:gd name="T150" fmla="+- 0 470 -1510"/>
                <a:gd name="T151" fmla="*/ 470 h 19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360" h="1980">
                  <a:moveTo>
                    <a:pt x="180" y="0"/>
                  </a:moveTo>
                  <a:lnTo>
                    <a:pt x="215" y="1"/>
                  </a:lnTo>
                  <a:lnTo>
                    <a:pt x="244" y="4"/>
                  </a:lnTo>
                  <a:lnTo>
                    <a:pt x="263" y="9"/>
                  </a:lnTo>
                  <a:lnTo>
                    <a:pt x="270" y="15"/>
                  </a:lnTo>
                  <a:lnTo>
                    <a:pt x="270" y="345"/>
                  </a:lnTo>
                  <a:lnTo>
                    <a:pt x="277" y="351"/>
                  </a:lnTo>
                  <a:lnTo>
                    <a:pt x="296" y="355"/>
                  </a:lnTo>
                  <a:lnTo>
                    <a:pt x="325" y="359"/>
                  </a:lnTo>
                  <a:lnTo>
                    <a:pt x="360" y="360"/>
                  </a:lnTo>
                  <a:lnTo>
                    <a:pt x="325" y="361"/>
                  </a:lnTo>
                  <a:lnTo>
                    <a:pt x="296" y="364"/>
                  </a:lnTo>
                  <a:lnTo>
                    <a:pt x="277" y="369"/>
                  </a:lnTo>
                  <a:lnTo>
                    <a:pt x="270" y="375"/>
                  </a:lnTo>
                  <a:lnTo>
                    <a:pt x="270" y="705"/>
                  </a:lnTo>
                  <a:lnTo>
                    <a:pt x="263" y="711"/>
                  </a:lnTo>
                  <a:lnTo>
                    <a:pt x="244" y="715"/>
                  </a:lnTo>
                  <a:lnTo>
                    <a:pt x="215" y="719"/>
                  </a:lnTo>
                  <a:lnTo>
                    <a:pt x="180" y="720"/>
                  </a:lnTo>
                  <a:moveTo>
                    <a:pt x="0" y="1260"/>
                  </a:moveTo>
                  <a:lnTo>
                    <a:pt x="35" y="1261"/>
                  </a:lnTo>
                  <a:lnTo>
                    <a:pt x="64" y="1264"/>
                  </a:lnTo>
                  <a:lnTo>
                    <a:pt x="83" y="1269"/>
                  </a:lnTo>
                  <a:lnTo>
                    <a:pt x="90" y="1275"/>
                  </a:lnTo>
                  <a:lnTo>
                    <a:pt x="90" y="1605"/>
                  </a:lnTo>
                  <a:lnTo>
                    <a:pt x="97" y="1611"/>
                  </a:lnTo>
                  <a:lnTo>
                    <a:pt x="116" y="1615"/>
                  </a:lnTo>
                  <a:lnTo>
                    <a:pt x="145" y="1619"/>
                  </a:lnTo>
                  <a:lnTo>
                    <a:pt x="180" y="1620"/>
                  </a:lnTo>
                  <a:lnTo>
                    <a:pt x="145" y="1621"/>
                  </a:lnTo>
                  <a:lnTo>
                    <a:pt x="116" y="1624"/>
                  </a:lnTo>
                  <a:lnTo>
                    <a:pt x="97" y="1629"/>
                  </a:lnTo>
                  <a:lnTo>
                    <a:pt x="90" y="1635"/>
                  </a:lnTo>
                  <a:lnTo>
                    <a:pt x="90" y="1965"/>
                  </a:lnTo>
                  <a:lnTo>
                    <a:pt x="83" y="1971"/>
                  </a:lnTo>
                  <a:lnTo>
                    <a:pt x="64" y="1975"/>
                  </a:lnTo>
                  <a:lnTo>
                    <a:pt x="35" y="1979"/>
                  </a:lnTo>
                  <a:lnTo>
                    <a:pt x="0" y="1980"/>
                  </a:lnTo>
                </a:path>
              </a:pathLst>
            </a:cu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 name="Group 5"/>
          <p:cNvGrpSpPr>
            <a:grpSpLocks/>
          </p:cNvGrpSpPr>
          <p:nvPr/>
        </p:nvGrpSpPr>
        <p:grpSpPr bwMode="auto">
          <a:xfrm>
            <a:off x="5436372" y="4362160"/>
            <a:ext cx="3694200" cy="2400020"/>
            <a:chOff x="8307" y="350"/>
            <a:chExt cx="5818" cy="3779"/>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9" y="350"/>
              <a:ext cx="4406" cy="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7"/>
            <p:cNvSpPr>
              <a:spLocks/>
            </p:cNvSpPr>
            <p:nvPr/>
          </p:nvSpPr>
          <p:spPr bwMode="auto">
            <a:xfrm>
              <a:off x="10438" y="2952"/>
              <a:ext cx="1157" cy="681"/>
            </a:xfrm>
            <a:custGeom>
              <a:avLst/>
              <a:gdLst>
                <a:gd name="T0" fmla="+- 0 11405 8999"/>
                <a:gd name="T1" fmla="*/ T0 w 2522"/>
                <a:gd name="T2" fmla="+- 0 3333 3264"/>
                <a:gd name="T3" fmla="*/ 3333 h 282"/>
                <a:gd name="T4" fmla="+- 0 8999 8999"/>
                <a:gd name="T5" fmla="*/ T4 w 2522"/>
                <a:gd name="T6" fmla="+- 0 3505 3264"/>
                <a:gd name="T7" fmla="*/ 3505 h 282"/>
                <a:gd name="T8" fmla="+- 0 9001 8999"/>
                <a:gd name="T9" fmla="*/ T8 w 2522"/>
                <a:gd name="T10" fmla="+- 0 3545 3264"/>
                <a:gd name="T11" fmla="*/ 3545 h 282"/>
                <a:gd name="T12" fmla="+- 0 11408 8999"/>
                <a:gd name="T13" fmla="*/ T12 w 2522"/>
                <a:gd name="T14" fmla="+- 0 3373 3264"/>
                <a:gd name="T15" fmla="*/ 3373 h 282"/>
                <a:gd name="T16" fmla="+- 0 11441 8999"/>
                <a:gd name="T17" fmla="*/ T16 w 2522"/>
                <a:gd name="T18" fmla="+- 0 3351 3264"/>
                <a:gd name="T19" fmla="*/ 3351 h 282"/>
                <a:gd name="T20" fmla="+- 0 11405 8999"/>
                <a:gd name="T21" fmla="*/ T20 w 2522"/>
                <a:gd name="T22" fmla="+- 0 3333 3264"/>
                <a:gd name="T23" fmla="*/ 3333 h 282"/>
                <a:gd name="T24" fmla="+- 0 11485 8999"/>
                <a:gd name="T25" fmla="*/ T24 w 2522"/>
                <a:gd name="T26" fmla="+- 0 3328 3264"/>
                <a:gd name="T27" fmla="*/ 3328 h 282"/>
                <a:gd name="T28" fmla="+- 0 11479 8999"/>
                <a:gd name="T29" fmla="*/ T28 w 2522"/>
                <a:gd name="T30" fmla="+- 0 3328 3264"/>
                <a:gd name="T31" fmla="*/ 3328 h 282"/>
                <a:gd name="T32" fmla="+- 0 11482 8999"/>
                <a:gd name="T33" fmla="*/ T32 w 2522"/>
                <a:gd name="T34" fmla="+- 0 3368 3264"/>
                <a:gd name="T35" fmla="*/ 3368 h 282"/>
                <a:gd name="T36" fmla="+- 0 11408 8999"/>
                <a:gd name="T37" fmla="*/ T36 w 2522"/>
                <a:gd name="T38" fmla="+- 0 3373 3264"/>
                <a:gd name="T39" fmla="*/ 3373 h 282"/>
                <a:gd name="T40" fmla="+- 0 11355 8999"/>
                <a:gd name="T41" fmla="*/ T40 w 2522"/>
                <a:gd name="T42" fmla="+- 0 3410 3264"/>
                <a:gd name="T43" fmla="*/ 3410 h 282"/>
                <a:gd name="T44" fmla="+- 0 11345 8999"/>
                <a:gd name="T45" fmla="*/ T44 w 2522"/>
                <a:gd name="T46" fmla="+- 0 3416 3264"/>
                <a:gd name="T47" fmla="*/ 3416 h 282"/>
                <a:gd name="T48" fmla="+- 0 11343 8999"/>
                <a:gd name="T49" fmla="*/ T48 w 2522"/>
                <a:gd name="T50" fmla="+- 0 3428 3264"/>
                <a:gd name="T51" fmla="*/ 3428 h 282"/>
                <a:gd name="T52" fmla="+- 0 11349 8999"/>
                <a:gd name="T53" fmla="*/ T52 w 2522"/>
                <a:gd name="T54" fmla="+- 0 3437 3264"/>
                <a:gd name="T55" fmla="*/ 3437 h 282"/>
                <a:gd name="T56" fmla="+- 0 11356 8999"/>
                <a:gd name="T57" fmla="*/ T56 w 2522"/>
                <a:gd name="T58" fmla="+- 0 3447 3264"/>
                <a:gd name="T59" fmla="*/ 3447 h 282"/>
                <a:gd name="T60" fmla="+- 0 11368 8999"/>
                <a:gd name="T61" fmla="*/ T60 w 2522"/>
                <a:gd name="T62" fmla="+- 0 3449 3264"/>
                <a:gd name="T63" fmla="*/ 3449 h 282"/>
                <a:gd name="T64" fmla="+- 0 11377 8999"/>
                <a:gd name="T65" fmla="*/ T64 w 2522"/>
                <a:gd name="T66" fmla="+- 0 3443 3264"/>
                <a:gd name="T67" fmla="*/ 3443 h 282"/>
                <a:gd name="T68" fmla="+- 0 11520 8999"/>
                <a:gd name="T69" fmla="*/ T68 w 2522"/>
                <a:gd name="T70" fmla="+- 0 3345 3264"/>
                <a:gd name="T71" fmla="*/ 3345 h 282"/>
                <a:gd name="T72" fmla="+- 0 11485 8999"/>
                <a:gd name="T73" fmla="*/ T72 w 2522"/>
                <a:gd name="T74" fmla="+- 0 3328 3264"/>
                <a:gd name="T75" fmla="*/ 3328 h 282"/>
                <a:gd name="T76" fmla="+- 0 11441 8999"/>
                <a:gd name="T77" fmla="*/ T76 w 2522"/>
                <a:gd name="T78" fmla="+- 0 3351 3264"/>
                <a:gd name="T79" fmla="*/ 3351 h 282"/>
                <a:gd name="T80" fmla="+- 0 11408 8999"/>
                <a:gd name="T81" fmla="*/ T80 w 2522"/>
                <a:gd name="T82" fmla="+- 0 3373 3264"/>
                <a:gd name="T83" fmla="*/ 3373 h 282"/>
                <a:gd name="T84" fmla="+- 0 11482 8999"/>
                <a:gd name="T85" fmla="*/ T84 w 2522"/>
                <a:gd name="T86" fmla="+- 0 3368 3264"/>
                <a:gd name="T87" fmla="*/ 3368 h 282"/>
                <a:gd name="T88" fmla="+- 0 11482 8999"/>
                <a:gd name="T89" fmla="*/ T88 w 2522"/>
                <a:gd name="T90" fmla="+- 0 3366 3264"/>
                <a:gd name="T91" fmla="*/ 3366 h 282"/>
                <a:gd name="T92" fmla="+- 0 11472 8999"/>
                <a:gd name="T93" fmla="*/ T92 w 2522"/>
                <a:gd name="T94" fmla="+- 0 3366 3264"/>
                <a:gd name="T95" fmla="*/ 3366 h 282"/>
                <a:gd name="T96" fmla="+- 0 11441 8999"/>
                <a:gd name="T97" fmla="*/ T96 w 2522"/>
                <a:gd name="T98" fmla="+- 0 3351 3264"/>
                <a:gd name="T99" fmla="*/ 3351 h 282"/>
                <a:gd name="T100" fmla="+- 0 11469 8999"/>
                <a:gd name="T101" fmla="*/ T100 w 2522"/>
                <a:gd name="T102" fmla="+- 0 3331 3264"/>
                <a:gd name="T103" fmla="*/ 3331 h 282"/>
                <a:gd name="T104" fmla="+- 0 11441 8999"/>
                <a:gd name="T105" fmla="*/ T104 w 2522"/>
                <a:gd name="T106" fmla="+- 0 3351 3264"/>
                <a:gd name="T107" fmla="*/ 3351 h 282"/>
                <a:gd name="T108" fmla="+- 0 11472 8999"/>
                <a:gd name="T109" fmla="*/ T108 w 2522"/>
                <a:gd name="T110" fmla="+- 0 3366 3264"/>
                <a:gd name="T111" fmla="*/ 3366 h 282"/>
                <a:gd name="T112" fmla="+- 0 11469 8999"/>
                <a:gd name="T113" fmla="*/ T112 w 2522"/>
                <a:gd name="T114" fmla="+- 0 3331 3264"/>
                <a:gd name="T115" fmla="*/ 3331 h 282"/>
                <a:gd name="T116" fmla="+- 0 11479 8999"/>
                <a:gd name="T117" fmla="*/ T116 w 2522"/>
                <a:gd name="T118" fmla="+- 0 3331 3264"/>
                <a:gd name="T119" fmla="*/ 3331 h 282"/>
                <a:gd name="T120" fmla="+- 0 11469 8999"/>
                <a:gd name="T121" fmla="*/ T120 w 2522"/>
                <a:gd name="T122" fmla="+- 0 3331 3264"/>
                <a:gd name="T123" fmla="*/ 3331 h 282"/>
                <a:gd name="T124" fmla="+- 0 11472 8999"/>
                <a:gd name="T125" fmla="*/ T124 w 2522"/>
                <a:gd name="T126" fmla="+- 0 3366 3264"/>
                <a:gd name="T127" fmla="*/ 3366 h 282"/>
                <a:gd name="T128" fmla="+- 0 11482 8999"/>
                <a:gd name="T129" fmla="*/ T128 w 2522"/>
                <a:gd name="T130" fmla="+- 0 3366 3264"/>
                <a:gd name="T131" fmla="*/ 3366 h 282"/>
                <a:gd name="T132" fmla="+- 0 11479 8999"/>
                <a:gd name="T133" fmla="*/ T132 w 2522"/>
                <a:gd name="T134" fmla="+- 0 3331 3264"/>
                <a:gd name="T135" fmla="*/ 3331 h 282"/>
                <a:gd name="T136" fmla="+- 0 11479 8999"/>
                <a:gd name="T137" fmla="*/ T136 w 2522"/>
                <a:gd name="T138" fmla="+- 0 3328 3264"/>
                <a:gd name="T139" fmla="*/ 3328 h 282"/>
                <a:gd name="T140" fmla="+- 0 11405 8999"/>
                <a:gd name="T141" fmla="*/ T140 w 2522"/>
                <a:gd name="T142" fmla="+- 0 3333 3264"/>
                <a:gd name="T143" fmla="*/ 3333 h 282"/>
                <a:gd name="T144" fmla="+- 0 11441 8999"/>
                <a:gd name="T145" fmla="*/ T144 w 2522"/>
                <a:gd name="T146" fmla="+- 0 3351 3264"/>
                <a:gd name="T147" fmla="*/ 3351 h 282"/>
                <a:gd name="T148" fmla="+- 0 11469 8999"/>
                <a:gd name="T149" fmla="*/ T148 w 2522"/>
                <a:gd name="T150" fmla="+- 0 3331 3264"/>
                <a:gd name="T151" fmla="*/ 3331 h 282"/>
                <a:gd name="T152" fmla="+- 0 11479 8999"/>
                <a:gd name="T153" fmla="*/ T152 w 2522"/>
                <a:gd name="T154" fmla="+- 0 3331 3264"/>
                <a:gd name="T155" fmla="*/ 3331 h 282"/>
                <a:gd name="T156" fmla="+- 0 11479 8999"/>
                <a:gd name="T157" fmla="*/ T156 w 2522"/>
                <a:gd name="T158" fmla="+- 0 3328 3264"/>
                <a:gd name="T159" fmla="*/ 3328 h 282"/>
                <a:gd name="T160" fmla="+- 0 11355 8999"/>
                <a:gd name="T161" fmla="*/ T160 w 2522"/>
                <a:gd name="T162" fmla="+- 0 3264 3264"/>
                <a:gd name="T163" fmla="*/ 3264 h 282"/>
                <a:gd name="T164" fmla="+- 0 11343 8999"/>
                <a:gd name="T165" fmla="*/ T164 w 2522"/>
                <a:gd name="T166" fmla="+- 0 3268 3264"/>
                <a:gd name="T167" fmla="*/ 3268 h 282"/>
                <a:gd name="T168" fmla="+- 0 11338 8999"/>
                <a:gd name="T169" fmla="*/ T168 w 2522"/>
                <a:gd name="T170" fmla="+- 0 3278 3264"/>
                <a:gd name="T171" fmla="*/ 3278 h 282"/>
                <a:gd name="T172" fmla="+- 0 11333 8999"/>
                <a:gd name="T173" fmla="*/ T172 w 2522"/>
                <a:gd name="T174" fmla="+- 0 3288 3264"/>
                <a:gd name="T175" fmla="*/ 3288 h 282"/>
                <a:gd name="T176" fmla="+- 0 11337 8999"/>
                <a:gd name="T177" fmla="*/ T176 w 2522"/>
                <a:gd name="T178" fmla="+- 0 3300 3264"/>
                <a:gd name="T179" fmla="*/ 3300 h 282"/>
                <a:gd name="T180" fmla="+- 0 11347 8999"/>
                <a:gd name="T181" fmla="*/ T180 w 2522"/>
                <a:gd name="T182" fmla="+- 0 3304 3264"/>
                <a:gd name="T183" fmla="*/ 3304 h 282"/>
                <a:gd name="T184" fmla="+- 0 11405 8999"/>
                <a:gd name="T185" fmla="*/ T184 w 2522"/>
                <a:gd name="T186" fmla="+- 0 3333 3264"/>
                <a:gd name="T187" fmla="*/ 3333 h 282"/>
                <a:gd name="T188" fmla="+- 0 11479 8999"/>
                <a:gd name="T189" fmla="*/ T188 w 2522"/>
                <a:gd name="T190" fmla="+- 0 3328 3264"/>
                <a:gd name="T191" fmla="*/ 3328 h 282"/>
                <a:gd name="T192" fmla="+- 0 11485 8999"/>
                <a:gd name="T193" fmla="*/ T192 w 2522"/>
                <a:gd name="T194" fmla="+- 0 3328 3264"/>
                <a:gd name="T195" fmla="*/ 3328 h 282"/>
                <a:gd name="T196" fmla="+- 0 11355 8999"/>
                <a:gd name="T197" fmla="*/ T196 w 2522"/>
                <a:gd name="T198" fmla="+- 0 3264 3264"/>
                <a:gd name="T199" fmla="*/ 3264 h 2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2522" h="282">
                  <a:moveTo>
                    <a:pt x="2406" y="69"/>
                  </a:moveTo>
                  <a:lnTo>
                    <a:pt x="0" y="241"/>
                  </a:lnTo>
                  <a:lnTo>
                    <a:pt x="2" y="281"/>
                  </a:lnTo>
                  <a:lnTo>
                    <a:pt x="2409" y="109"/>
                  </a:lnTo>
                  <a:lnTo>
                    <a:pt x="2442" y="87"/>
                  </a:lnTo>
                  <a:lnTo>
                    <a:pt x="2406" y="69"/>
                  </a:lnTo>
                  <a:close/>
                  <a:moveTo>
                    <a:pt x="2486" y="64"/>
                  </a:moveTo>
                  <a:lnTo>
                    <a:pt x="2480" y="64"/>
                  </a:lnTo>
                  <a:lnTo>
                    <a:pt x="2483" y="104"/>
                  </a:lnTo>
                  <a:lnTo>
                    <a:pt x="2409" y="109"/>
                  </a:lnTo>
                  <a:lnTo>
                    <a:pt x="2356" y="146"/>
                  </a:lnTo>
                  <a:lnTo>
                    <a:pt x="2346" y="152"/>
                  </a:lnTo>
                  <a:lnTo>
                    <a:pt x="2344" y="164"/>
                  </a:lnTo>
                  <a:lnTo>
                    <a:pt x="2350" y="173"/>
                  </a:lnTo>
                  <a:lnTo>
                    <a:pt x="2357" y="183"/>
                  </a:lnTo>
                  <a:lnTo>
                    <a:pt x="2369" y="185"/>
                  </a:lnTo>
                  <a:lnTo>
                    <a:pt x="2378" y="179"/>
                  </a:lnTo>
                  <a:lnTo>
                    <a:pt x="2521" y="81"/>
                  </a:lnTo>
                  <a:lnTo>
                    <a:pt x="2486" y="64"/>
                  </a:lnTo>
                  <a:close/>
                  <a:moveTo>
                    <a:pt x="2442" y="87"/>
                  </a:moveTo>
                  <a:lnTo>
                    <a:pt x="2409" y="109"/>
                  </a:lnTo>
                  <a:lnTo>
                    <a:pt x="2483" y="104"/>
                  </a:lnTo>
                  <a:lnTo>
                    <a:pt x="2483" y="102"/>
                  </a:lnTo>
                  <a:lnTo>
                    <a:pt x="2473" y="102"/>
                  </a:lnTo>
                  <a:lnTo>
                    <a:pt x="2442" y="87"/>
                  </a:lnTo>
                  <a:close/>
                  <a:moveTo>
                    <a:pt x="2470" y="67"/>
                  </a:moveTo>
                  <a:lnTo>
                    <a:pt x="2442" y="87"/>
                  </a:lnTo>
                  <a:lnTo>
                    <a:pt x="2473" y="102"/>
                  </a:lnTo>
                  <a:lnTo>
                    <a:pt x="2470" y="67"/>
                  </a:lnTo>
                  <a:close/>
                  <a:moveTo>
                    <a:pt x="2480" y="67"/>
                  </a:moveTo>
                  <a:lnTo>
                    <a:pt x="2470" y="67"/>
                  </a:lnTo>
                  <a:lnTo>
                    <a:pt x="2473" y="102"/>
                  </a:lnTo>
                  <a:lnTo>
                    <a:pt x="2483" y="102"/>
                  </a:lnTo>
                  <a:lnTo>
                    <a:pt x="2480" y="67"/>
                  </a:lnTo>
                  <a:close/>
                  <a:moveTo>
                    <a:pt x="2480" y="64"/>
                  </a:moveTo>
                  <a:lnTo>
                    <a:pt x="2406" y="69"/>
                  </a:lnTo>
                  <a:lnTo>
                    <a:pt x="2442" y="87"/>
                  </a:lnTo>
                  <a:lnTo>
                    <a:pt x="2470" y="67"/>
                  </a:lnTo>
                  <a:lnTo>
                    <a:pt x="2480" y="67"/>
                  </a:lnTo>
                  <a:lnTo>
                    <a:pt x="2480" y="64"/>
                  </a:lnTo>
                  <a:close/>
                  <a:moveTo>
                    <a:pt x="2356" y="0"/>
                  </a:moveTo>
                  <a:lnTo>
                    <a:pt x="2344" y="4"/>
                  </a:lnTo>
                  <a:lnTo>
                    <a:pt x="2339" y="14"/>
                  </a:lnTo>
                  <a:lnTo>
                    <a:pt x="2334" y="24"/>
                  </a:lnTo>
                  <a:lnTo>
                    <a:pt x="2338" y="36"/>
                  </a:lnTo>
                  <a:lnTo>
                    <a:pt x="2348" y="40"/>
                  </a:lnTo>
                  <a:lnTo>
                    <a:pt x="2406" y="69"/>
                  </a:lnTo>
                  <a:lnTo>
                    <a:pt x="2480" y="64"/>
                  </a:lnTo>
                  <a:lnTo>
                    <a:pt x="2486" y="64"/>
                  </a:lnTo>
                  <a:lnTo>
                    <a:pt x="2356"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Text Box 8"/>
            <p:cNvSpPr txBox="1">
              <a:spLocks noChangeArrowheads="1"/>
            </p:cNvSpPr>
            <p:nvPr/>
          </p:nvSpPr>
          <p:spPr bwMode="auto">
            <a:xfrm>
              <a:off x="8307" y="3137"/>
              <a:ext cx="2131" cy="992"/>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606425" lvl="0" indent="0" algn="l" defTabSz="914400" rtl="0" eaLnBrk="0" fontAlgn="base" latinLnBrk="0" hangingPunct="0">
                <a:lnSpc>
                  <a:spcPct val="100000"/>
                </a:lnSpc>
                <a:spcBef>
                  <a:spcPts val="350"/>
                </a:spcBef>
                <a:spcAft>
                  <a:spcPts val="800"/>
                </a:spcAft>
                <a:buClrTx/>
                <a:buSzTx/>
                <a:buFontTx/>
                <a:buNone/>
                <a:tabLst/>
              </a:pPr>
              <a:r>
                <a:rPr kumimoji="0" lang="en-GB" altLang="en-US" sz="1200" b="0" i="1" u="none" strike="noStrike" cap="none" normalizeH="0" baseline="0" dirty="0" smtClean="0">
                  <a:ln>
                    <a:noFill/>
                  </a:ln>
                  <a:solidFill>
                    <a:schemeClr val="tx1"/>
                  </a:solidFill>
                  <a:effectLst/>
                  <a:latin typeface="Gill Sans MT" panose="020B0502020104020203" pitchFamily="34" charset="0"/>
                </a:rPr>
                <a:t>Record the exchange underneath</a:t>
              </a:r>
              <a:endParaRPr kumimoji="0" lang="en-US" altLang="en-US" b="0" i="0" u="none" strike="noStrike" cap="none" normalizeH="0" baseline="0" dirty="0" smtClean="0">
                <a:ln>
                  <a:noFill/>
                </a:ln>
                <a:solidFill>
                  <a:schemeClr val="tx1"/>
                </a:solidFill>
                <a:effectLst/>
                <a:latin typeface="Gill Sans MT" panose="020B0502020104020203" pitchFamily="34" charset="0"/>
              </a:endParaRPr>
            </a:p>
          </p:txBody>
        </p:sp>
      </p:grpSp>
      <p:sp>
        <p:nvSpPr>
          <p:cNvPr id="8" name="Rectangle 7"/>
          <p:cNvSpPr/>
          <p:nvPr/>
        </p:nvSpPr>
        <p:spPr>
          <a:xfrm>
            <a:off x="5023105" y="4693166"/>
            <a:ext cx="599844" cy="369332"/>
          </a:xfrm>
          <a:prstGeom prst="rect">
            <a:avLst/>
          </a:prstGeom>
        </p:spPr>
        <p:txBody>
          <a:bodyPr wrap="none">
            <a:spAutoFit/>
          </a:bodyPr>
          <a:lstStyle/>
          <a:p>
            <a:pPr marL="63500">
              <a:spcAft>
                <a:spcPts val="0"/>
              </a:spcAft>
            </a:pPr>
            <a:r>
              <a:rPr lang="en-US" dirty="0">
                <a:solidFill>
                  <a:srgbClr val="800000"/>
                </a:solidFill>
                <a:latin typeface="Gill Sans MT" panose="020B0502020104020203" pitchFamily="34" charset="0"/>
                <a:ea typeface="Calibri" panose="020F0502020204030204" pitchFamily="34" charset="0"/>
              </a:rPr>
              <a:t>148</a:t>
            </a:r>
            <a:endParaRPr lang="en-GB" dirty="0">
              <a:effectLst/>
              <a:latin typeface="Gill Sans MT" panose="020B0502020104020203" pitchFamily="34" charset="0"/>
              <a:ea typeface="Calibri" panose="020F0502020204030204" pitchFamily="34" charset="0"/>
            </a:endParaRPr>
          </a:p>
        </p:txBody>
      </p:sp>
      <p:sp>
        <p:nvSpPr>
          <p:cNvPr id="14" name="Rectangle 13"/>
          <p:cNvSpPr/>
          <p:nvPr/>
        </p:nvSpPr>
        <p:spPr>
          <a:xfrm>
            <a:off x="4908827" y="5480170"/>
            <a:ext cx="595035" cy="369332"/>
          </a:xfrm>
          <a:prstGeom prst="rect">
            <a:avLst/>
          </a:prstGeom>
        </p:spPr>
        <p:txBody>
          <a:bodyPr wrap="none">
            <a:spAutoFit/>
          </a:bodyPr>
          <a:lstStyle/>
          <a:p>
            <a:pPr marL="63500">
              <a:spcAft>
                <a:spcPts val="0"/>
              </a:spcAft>
            </a:pPr>
            <a:r>
              <a:rPr lang="en-US" dirty="0" smtClean="0">
                <a:solidFill>
                  <a:srgbClr val="800000"/>
                </a:solidFill>
                <a:latin typeface="Gill Sans MT" panose="020B0502020104020203" pitchFamily="34" charset="0"/>
                <a:ea typeface="Calibri" panose="020F0502020204030204" pitchFamily="34" charset="0"/>
              </a:rPr>
              <a:t>225</a:t>
            </a:r>
            <a:endParaRPr lang="en-GB" dirty="0">
              <a:effectLst/>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23234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732012" y="311315"/>
            <a:ext cx="6048275" cy="521007"/>
          </a:xfrm>
        </p:spPr>
        <p:txBody>
          <a:bodyPr/>
          <a:lstStyle/>
          <a:p>
            <a:r>
              <a:rPr lang="en-US" altLang="en-US" dirty="0" smtClean="0">
                <a:solidFill>
                  <a:schemeClr val="tx2"/>
                </a:solidFill>
                <a:latin typeface="Gill Sans MT" panose="020B0502020104020203" pitchFamily="34" charset="0"/>
              </a:rPr>
              <a:t>Expanded  </a:t>
            </a:r>
            <a:r>
              <a:rPr lang="en-US" altLang="en-US" dirty="0" smtClean="0">
                <a:solidFill>
                  <a:schemeClr val="tx2"/>
                </a:solidFill>
                <a:latin typeface="Gill Sans MT" panose="020B0502020104020203" pitchFamily="34" charset="0"/>
              </a:rPr>
              <a:t>Subtraction by Partitioning </a:t>
            </a:r>
            <a:r>
              <a:rPr lang="en-US" altLang="en-US" dirty="0" smtClean="0">
                <a:solidFill>
                  <a:schemeClr val="tx2"/>
                </a:solidFill>
                <a:latin typeface="Gill Sans MT" panose="020B0502020104020203" pitchFamily="34" charset="0"/>
              </a:rPr>
              <a:t>numbers</a:t>
            </a:r>
            <a:endParaRPr lang="en-US" altLang="en-US" dirty="0">
              <a:solidFill>
                <a:schemeClr val="tx2"/>
              </a:solidFill>
              <a:latin typeface="Gill Sans MT" panose="020B0502020104020203" pitchFamily="34" charset="0"/>
            </a:endParaRPr>
          </a:p>
        </p:txBody>
      </p:sp>
      <p:sp>
        <p:nvSpPr>
          <p:cNvPr id="114691" name="Rectangle 3"/>
          <p:cNvSpPr>
            <a:spLocks noGrp="1" noChangeArrowheads="1"/>
          </p:cNvSpPr>
          <p:nvPr>
            <p:ph sz="half" idx="1"/>
          </p:nvPr>
        </p:nvSpPr>
        <p:spPr>
          <a:xfrm>
            <a:off x="1732012" y="1349200"/>
            <a:ext cx="3992116" cy="5256213"/>
          </a:xfrm>
        </p:spPr>
        <p:txBody>
          <a:bodyPr/>
          <a:lstStyle/>
          <a:p>
            <a:pPr eaLnBrk="0" hangingPunct="0">
              <a:spcBef>
                <a:spcPct val="0"/>
              </a:spcBef>
            </a:pPr>
            <a:r>
              <a:rPr lang="en-US" altLang="en-US" sz="2000" dirty="0">
                <a:solidFill>
                  <a:schemeClr val="tx2"/>
                </a:solidFill>
                <a:latin typeface="Gill Sans MT" panose="020B0502020104020203" pitchFamily="34" charset="0"/>
                <a:ea typeface="Calibri" panose="020F0502020204030204" pitchFamily="34" charset="0"/>
              </a:rPr>
              <a:t>Partition </a:t>
            </a:r>
            <a:r>
              <a:rPr lang="en-US" altLang="en-US" sz="2000" dirty="0" smtClean="0">
                <a:solidFill>
                  <a:schemeClr val="tx2"/>
                </a:solidFill>
                <a:latin typeface="Gill Sans MT" panose="020B0502020104020203" pitchFamily="34" charset="0"/>
                <a:ea typeface="Calibri" panose="020F0502020204030204" pitchFamily="34" charset="0"/>
              </a:rPr>
              <a:t>the first number </a:t>
            </a:r>
            <a:r>
              <a:rPr lang="en-US" altLang="en-US" sz="2000" dirty="0">
                <a:solidFill>
                  <a:schemeClr val="tx2"/>
                </a:solidFill>
                <a:latin typeface="Gill Sans MT" panose="020B0502020104020203" pitchFamily="34" charset="0"/>
                <a:ea typeface="Calibri" panose="020F0502020204030204" pitchFamily="34" charset="0"/>
              </a:rPr>
              <a:t>according to its place value.</a:t>
            </a:r>
            <a:endParaRPr lang="en-GB" altLang="en-US" sz="2000" dirty="0">
              <a:solidFill>
                <a:schemeClr val="tx2"/>
              </a:solidFill>
              <a:latin typeface="Gill Sans MT" panose="020B0502020104020203" pitchFamily="34" charset="0"/>
            </a:endParaRPr>
          </a:p>
          <a:p>
            <a:pPr eaLnBrk="0" hangingPunct="0">
              <a:spcBef>
                <a:spcPct val="0"/>
              </a:spcBef>
            </a:pPr>
            <a:r>
              <a:rPr lang="en-US" altLang="en-US" sz="2000" dirty="0">
                <a:solidFill>
                  <a:schemeClr val="tx2"/>
                </a:solidFill>
                <a:latin typeface="Gill Sans MT" panose="020B0502020104020203" pitchFamily="34" charset="0"/>
                <a:ea typeface="Calibri" panose="020F0502020204030204" pitchFamily="34" charset="0"/>
              </a:rPr>
              <a:t>Start with the ones column and subtract (physically take away) the amount of ones in </a:t>
            </a:r>
            <a:r>
              <a:rPr lang="en-US" altLang="en-US" sz="2000" dirty="0" smtClean="0">
                <a:solidFill>
                  <a:schemeClr val="tx2"/>
                </a:solidFill>
                <a:latin typeface="Gill Sans MT" panose="020B0502020104020203" pitchFamily="34" charset="0"/>
                <a:ea typeface="Calibri" panose="020F0502020204030204" pitchFamily="34" charset="0"/>
              </a:rPr>
              <a:t>the second number.</a:t>
            </a:r>
            <a:endParaRPr lang="en-GB" altLang="en-US" sz="2000" dirty="0">
              <a:solidFill>
                <a:schemeClr val="tx2"/>
              </a:solidFill>
              <a:latin typeface="Gill Sans MT" panose="020B0502020104020203" pitchFamily="34" charset="0"/>
            </a:endParaRPr>
          </a:p>
          <a:p>
            <a:pPr marL="0" lvl="0" indent="0" eaLnBrk="0" hangingPunct="0">
              <a:spcBef>
                <a:spcPct val="0"/>
              </a:spcBef>
              <a:buNone/>
            </a:pPr>
            <a:r>
              <a:rPr lang="en-US" altLang="en-US" sz="2000" dirty="0">
                <a:solidFill>
                  <a:srgbClr val="FF0000"/>
                </a:solidFill>
                <a:latin typeface="Gill Sans MT" panose="020B0502020104020203" pitchFamily="34" charset="0"/>
                <a:ea typeface="Calibri" panose="020F0502020204030204" pitchFamily="34" charset="0"/>
              </a:rPr>
              <a:t>Warning! We cannot physically take 7 ones away from 5 ones. So we need to regroup. Exchange 1 ten for 10 ones.</a:t>
            </a:r>
            <a:endParaRPr lang="en-GB" altLang="en-US" sz="1100" dirty="0">
              <a:solidFill>
                <a:srgbClr val="FF0000"/>
              </a:solidFill>
              <a:latin typeface="Gill Sans MT" panose="020B0502020104020203" pitchFamily="34" charset="0"/>
            </a:endParaRPr>
          </a:p>
          <a:p>
            <a:pPr eaLnBrk="0" hangingPunct="0">
              <a:spcBef>
                <a:spcPct val="0"/>
              </a:spcBef>
            </a:pPr>
            <a:r>
              <a:rPr lang="en-US" altLang="en-US" sz="2000" dirty="0">
                <a:solidFill>
                  <a:schemeClr val="tx2"/>
                </a:solidFill>
                <a:latin typeface="Gill Sans MT" panose="020B0502020104020203" pitchFamily="34" charset="0"/>
                <a:ea typeface="Calibri" panose="020F0502020204030204" pitchFamily="34" charset="0"/>
              </a:rPr>
              <a:t>We now have 15 ones and can easily take away 7. </a:t>
            </a:r>
            <a:endParaRPr lang="en-US" altLang="en-US" sz="2000" dirty="0" smtClean="0">
              <a:solidFill>
                <a:schemeClr val="tx2"/>
              </a:solidFill>
              <a:latin typeface="Gill Sans MT" panose="020B0502020104020203" pitchFamily="34" charset="0"/>
              <a:ea typeface="Calibri" panose="020F0502020204030204" pitchFamily="34" charset="0"/>
            </a:endParaRPr>
          </a:p>
          <a:p>
            <a:pPr eaLnBrk="0" hangingPunct="0">
              <a:spcBef>
                <a:spcPct val="0"/>
              </a:spcBef>
            </a:pPr>
            <a:r>
              <a:rPr lang="en-US" altLang="en-US" sz="2000" dirty="0" smtClean="0">
                <a:solidFill>
                  <a:schemeClr val="tx2"/>
                </a:solidFill>
                <a:latin typeface="Gill Sans MT" panose="020B0502020104020203" pitchFamily="34" charset="0"/>
                <a:ea typeface="Calibri" panose="020F0502020204030204" pitchFamily="34" charset="0"/>
              </a:rPr>
              <a:t>Then </a:t>
            </a:r>
            <a:r>
              <a:rPr lang="en-US" altLang="en-US" sz="2000" dirty="0">
                <a:solidFill>
                  <a:schemeClr val="tx2"/>
                </a:solidFill>
                <a:latin typeface="Gill Sans MT" panose="020B0502020104020203" pitchFamily="34" charset="0"/>
                <a:ea typeface="Calibri" panose="020F0502020204030204" pitchFamily="34" charset="0"/>
              </a:rPr>
              <a:t>subtract the amount of tens </a:t>
            </a:r>
            <a:r>
              <a:rPr lang="en-US" altLang="en-US" sz="2000" dirty="0" smtClean="0">
                <a:solidFill>
                  <a:schemeClr val="tx2"/>
                </a:solidFill>
                <a:latin typeface="Gill Sans MT" panose="020B0502020104020203" pitchFamily="34" charset="0"/>
                <a:ea typeface="Calibri" panose="020F0502020204030204" pitchFamily="34" charset="0"/>
              </a:rPr>
              <a:t>from </a:t>
            </a:r>
            <a:r>
              <a:rPr lang="en-US" altLang="en-US" sz="2000" dirty="0">
                <a:solidFill>
                  <a:schemeClr val="tx2"/>
                </a:solidFill>
                <a:latin typeface="Gill Sans MT" panose="020B0502020104020203" pitchFamily="34" charset="0"/>
                <a:ea typeface="Calibri" panose="020F0502020204030204" pitchFamily="34" charset="0"/>
              </a:rPr>
              <a:t>the new amount of tens in the </a:t>
            </a:r>
            <a:r>
              <a:rPr lang="en-US" altLang="en-US" sz="2000" dirty="0" smtClean="0">
                <a:solidFill>
                  <a:schemeClr val="tx2"/>
                </a:solidFill>
                <a:latin typeface="Gill Sans MT" panose="020B0502020104020203" pitchFamily="34" charset="0"/>
                <a:ea typeface="Calibri" panose="020F0502020204030204" pitchFamily="34" charset="0"/>
              </a:rPr>
              <a:t>first number.</a:t>
            </a:r>
            <a:endParaRPr lang="en-GB" altLang="en-US" sz="2000" dirty="0">
              <a:solidFill>
                <a:schemeClr val="tx2"/>
              </a:solidFill>
              <a:latin typeface="Gill Sans MT" panose="020B0502020104020203" pitchFamily="34" charset="0"/>
            </a:endParaRPr>
          </a:p>
          <a:p>
            <a:pPr eaLnBrk="0" hangingPunct="0">
              <a:spcBef>
                <a:spcPct val="0"/>
              </a:spcBef>
            </a:pPr>
            <a:r>
              <a:rPr lang="en-US" altLang="en-US" sz="2000" dirty="0">
                <a:solidFill>
                  <a:schemeClr val="tx2"/>
                </a:solidFill>
                <a:latin typeface="Gill Sans MT" panose="020B0502020104020203" pitchFamily="34" charset="0"/>
                <a:ea typeface="Calibri" panose="020F0502020204030204" pitchFamily="34" charset="0"/>
              </a:rPr>
              <a:t>Likewise for the hundreds.</a:t>
            </a:r>
            <a:endParaRPr lang="en-GB" altLang="en-US" sz="2000" dirty="0">
              <a:solidFill>
                <a:schemeClr val="tx2"/>
              </a:solidFill>
              <a:latin typeface="Gill Sans MT" panose="020B0502020104020203" pitchFamily="34" charset="0"/>
            </a:endParaRPr>
          </a:p>
          <a:p>
            <a:pPr eaLnBrk="0" hangingPunct="0">
              <a:spcBef>
                <a:spcPct val="0"/>
              </a:spcBef>
            </a:pPr>
            <a:r>
              <a:rPr lang="en-US" altLang="en-US" sz="2000" dirty="0">
                <a:solidFill>
                  <a:schemeClr val="tx2"/>
                </a:solidFill>
                <a:latin typeface="Gill Sans MT" panose="020B0502020104020203" pitchFamily="34" charset="0"/>
                <a:ea typeface="Calibri" panose="020F0502020204030204" pitchFamily="34" charset="0"/>
              </a:rPr>
              <a:t>The amount left is the difference.</a:t>
            </a:r>
            <a:r>
              <a:rPr lang="en-GB" altLang="en-US" sz="2000" dirty="0">
                <a:solidFill>
                  <a:schemeClr val="tx2"/>
                </a:solidFill>
                <a:latin typeface="Gill Sans MT" panose="020B0502020104020203" pitchFamily="34" charset="0"/>
              </a:rPr>
              <a:t> </a:t>
            </a:r>
          </a:p>
          <a:p>
            <a:pPr marL="0" lvl="0" indent="0" eaLnBrk="0" hangingPunct="0">
              <a:spcBef>
                <a:spcPct val="0"/>
              </a:spcBef>
              <a:buNone/>
            </a:pPr>
            <a:endParaRPr lang="en-GB" altLang="en-US" sz="1200" dirty="0">
              <a:latin typeface="Gill Sans MT" panose="020B0502020104020203" pitchFamily="34" charset="0"/>
            </a:endParaRPr>
          </a:p>
          <a:p>
            <a:pPr marL="0" lvl="0" indent="0" eaLnBrk="0" hangingPunct="0">
              <a:spcBef>
                <a:spcPct val="0"/>
              </a:spcBef>
              <a:buNone/>
            </a:pPr>
            <a:endParaRPr lang="en-GB" altLang="en-US" sz="4800" dirty="0">
              <a:latin typeface="Arial" panose="020B0604020202020204" pitchFamily="34" charset="0"/>
            </a:endParaRPr>
          </a:p>
          <a:p>
            <a:pPr marL="0" lvl="0" indent="0" eaLnBrk="0" hangingPunct="0">
              <a:spcBef>
                <a:spcPct val="0"/>
              </a:spcBef>
              <a:buNone/>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a:p>
            <a:pPr marL="0" indent="0">
              <a:buNone/>
            </a:pPr>
            <a:endParaRPr lang="en-US" sz="2400" dirty="0" smtClean="0">
              <a:latin typeface="Gill Sans MT" panose="020B0502020104020203" pitchFamily="34" charset="0"/>
            </a:endParaRPr>
          </a:p>
        </p:txBody>
      </p:sp>
      <p:pic>
        <p:nvPicPr>
          <p:cNvPr id="4" name="Picture 1" descr="https://i1.wp.com/www.hollyparkschool.co.uk/wp-content/uploads/2013/01/logo.jpg?fit=300%2C293&amp;ssl=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6" b="28907"/>
          <a:stretch/>
        </p:blipFill>
        <p:spPr bwMode="auto">
          <a:xfrm>
            <a:off x="7524328" y="115888"/>
            <a:ext cx="1152128" cy="8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
          <p:cNvGrpSpPr>
            <a:grpSpLocks/>
          </p:cNvGrpSpPr>
          <p:nvPr/>
        </p:nvGrpSpPr>
        <p:grpSpPr bwMode="auto">
          <a:xfrm>
            <a:off x="5808306" y="1124665"/>
            <a:ext cx="3298914" cy="4082586"/>
            <a:chOff x="9296" y="-2322"/>
            <a:chExt cx="4277" cy="4859"/>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 y="-2323"/>
              <a:ext cx="4277" cy="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p:cNvSpPr>
            <p:nvPr/>
          </p:nvSpPr>
          <p:spPr bwMode="auto">
            <a:xfrm>
              <a:off x="12960" y="-1603"/>
              <a:ext cx="180" cy="2520"/>
            </a:xfrm>
            <a:custGeom>
              <a:avLst/>
              <a:gdLst>
                <a:gd name="T0" fmla="+- 0 12960 12960"/>
                <a:gd name="T1" fmla="*/ T0 w 180"/>
                <a:gd name="T2" fmla="+- 0 -1602 -1602"/>
                <a:gd name="T3" fmla="*/ -1602 h 2520"/>
                <a:gd name="T4" fmla="+- 0 12995 12960"/>
                <a:gd name="T5" fmla="*/ T4 w 180"/>
                <a:gd name="T6" fmla="+- 0 -1601 -1602"/>
                <a:gd name="T7" fmla="*/ -1601 h 2520"/>
                <a:gd name="T8" fmla="+- 0 13024 12960"/>
                <a:gd name="T9" fmla="*/ T8 w 180"/>
                <a:gd name="T10" fmla="+- 0 -1598 -1602"/>
                <a:gd name="T11" fmla="*/ -1598 h 2520"/>
                <a:gd name="T12" fmla="+- 0 13043 12960"/>
                <a:gd name="T13" fmla="*/ T12 w 180"/>
                <a:gd name="T14" fmla="+- 0 -1593 -1602"/>
                <a:gd name="T15" fmla="*/ -1593 h 2520"/>
                <a:gd name="T16" fmla="+- 0 13050 12960"/>
                <a:gd name="T17" fmla="*/ T16 w 180"/>
                <a:gd name="T18" fmla="+- 0 -1587 -1602"/>
                <a:gd name="T19" fmla="*/ -1587 h 2520"/>
                <a:gd name="T20" fmla="+- 0 13050 12960"/>
                <a:gd name="T21" fmla="*/ T20 w 180"/>
                <a:gd name="T22" fmla="+- 0 -1167 -1602"/>
                <a:gd name="T23" fmla="*/ -1167 h 2520"/>
                <a:gd name="T24" fmla="+- 0 13057 12960"/>
                <a:gd name="T25" fmla="*/ T24 w 180"/>
                <a:gd name="T26" fmla="+- 0 -1161 -1602"/>
                <a:gd name="T27" fmla="*/ -1161 h 2520"/>
                <a:gd name="T28" fmla="+- 0 13076 12960"/>
                <a:gd name="T29" fmla="*/ T28 w 180"/>
                <a:gd name="T30" fmla="+- 0 -1157 -1602"/>
                <a:gd name="T31" fmla="*/ -1157 h 2520"/>
                <a:gd name="T32" fmla="+- 0 13105 12960"/>
                <a:gd name="T33" fmla="*/ T32 w 180"/>
                <a:gd name="T34" fmla="+- 0 -1153 -1602"/>
                <a:gd name="T35" fmla="*/ -1153 h 2520"/>
                <a:gd name="T36" fmla="+- 0 13140 12960"/>
                <a:gd name="T37" fmla="*/ T36 w 180"/>
                <a:gd name="T38" fmla="+- 0 -1152 -1602"/>
                <a:gd name="T39" fmla="*/ -1152 h 2520"/>
                <a:gd name="T40" fmla="+- 0 13105 12960"/>
                <a:gd name="T41" fmla="*/ T40 w 180"/>
                <a:gd name="T42" fmla="+- 0 -1151 -1602"/>
                <a:gd name="T43" fmla="*/ -1151 h 2520"/>
                <a:gd name="T44" fmla="+- 0 13076 12960"/>
                <a:gd name="T45" fmla="*/ T44 w 180"/>
                <a:gd name="T46" fmla="+- 0 -1148 -1602"/>
                <a:gd name="T47" fmla="*/ -1148 h 2520"/>
                <a:gd name="T48" fmla="+- 0 13057 12960"/>
                <a:gd name="T49" fmla="*/ T48 w 180"/>
                <a:gd name="T50" fmla="+- 0 -1143 -1602"/>
                <a:gd name="T51" fmla="*/ -1143 h 2520"/>
                <a:gd name="T52" fmla="+- 0 13050 12960"/>
                <a:gd name="T53" fmla="*/ T52 w 180"/>
                <a:gd name="T54" fmla="+- 0 -1137 -1602"/>
                <a:gd name="T55" fmla="*/ -1137 h 2520"/>
                <a:gd name="T56" fmla="+- 0 13050 12960"/>
                <a:gd name="T57" fmla="*/ T56 w 180"/>
                <a:gd name="T58" fmla="+- 0 -717 -1602"/>
                <a:gd name="T59" fmla="*/ -717 h 2520"/>
                <a:gd name="T60" fmla="+- 0 13043 12960"/>
                <a:gd name="T61" fmla="*/ T60 w 180"/>
                <a:gd name="T62" fmla="+- 0 -711 -1602"/>
                <a:gd name="T63" fmla="*/ -711 h 2520"/>
                <a:gd name="T64" fmla="+- 0 13024 12960"/>
                <a:gd name="T65" fmla="*/ T64 w 180"/>
                <a:gd name="T66" fmla="+- 0 -707 -1602"/>
                <a:gd name="T67" fmla="*/ -707 h 2520"/>
                <a:gd name="T68" fmla="+- 0 12995 12960"/>
                <a:gd name="T69" fmla="*/ T68 w 180"/>
                <a:gd name="T70" fmla="+- 0 -703 -1602"/>
                <a:gd name="T71" fmla="*/ -703 h 2520"/>
                <a:gd name="T72" fmla="+- 0 12960 12960"/>
                <a:gd name="T73" fmla="*/ T72 w 180"/>
                <a:gd name="T74" fmla="+- 0 -702 -1602"/>
                <a:gd name="T75" fmla="*/ -702 h 2520"/>
                <a:gd name="T76" fmla="+- 0 12960 12960"/>
                <a:gd name="T77" fmla="*/ T76 w 180"/>
                <a:gd name="T78" fmla="+- 0 18 -1602"/>
                <a:gd name="T79" fmla="*/ 18 h 2520"/>
                <a:gd name="T80" fmla="+- 0 12995 12960"/>
                <a:gd name="T81" fmla="*/ T80 w 180"/>
                <a:gd name="T82" fmla="+- 0 19 -1602"/>
                <a:gd name="T83" fmla="*/ 19 h 2520"/>
                <a:gd name="T84" fmla="+- 0 13024 12960"/>
                <a:gd name="T85" fmla="*/ T84 w 180"/>
                <a:gd name="T86" fmla="+- 0 22 -1602"/>
                <a:gd name="T87" fmla="*/ 22 h 2520"/>
                <a:gd name="T88" fmla="+- 0 13043 12960"/>
                <a:gd name="T89" fmla="*/ T88 w 180"/>
                <a:gd name="T90" fmla="+- 0 27 -1602"/>
                <a:gd name="T91" fmla="*/ 27 h 2520"/>
                <a:gd name="T92" fmla="+- 0 13050 12960"/>
                <a:gd name="T93" fmla="*/ T92 w 180"/>
                <a:gd name="T94" fmla="+- 0 33 -1602"/>
                <a:gd name="T95" fmla="*/ 33 h 2520"/>
                <a:gd name="T96" fmla="+- 0 13050 12960"/>
                <a:gd name="T97" fmla="*/ T96 w 180"/>
                <a:gd name="T98" fmla="+- 0 453 -1602"/>
                <a:gd name="T99" fmla="*/ 453 h 2520"/>
                <a:gd name="T100" fmla="+- 0 13057 12960"/>
                <a:gd name="T101" fmla="*/ T100 w 180"/>
                <a:gd name="T102" fmla="+- 0 459 -1602"/>
                <a:gd name="T103" fmla="*/ 459 h 2520"/>
                <a:gd name="T104" fmla="+- 0 13076 12960"/>
                <a:gd name="T105" fmla="*/ T104 w 180"/>
                <a:gd name="T106" fmla="+- 0 463 -1602"/>
                <a:gd name="T107" fmla="*/ 463 h 2520"/>
                <a:gd name="T108" fmla="+- 0 13105 12960"/>
                <a:gd name="T109" fmla="*/ T108 w 180"/>
                <a:gd name="T110" fmla="+- 0 467 -1602"/>
                <a:gd name="T111" fmla="*/ 467 h 2520"/>
                <a:gd name="T112" fmla="+- 0 13140 12960"/>
                <a:gd name="T113" fmla="*/ T112 w 180"/>
                <a:gd name="T114" fmla="+- 0 468 -1602"/>
                <a:gd name="T115" fmla="*/ 468 h 2520"/>
                <a:gd name="T116" fmla="+- 0 13105 12960"/>
                <a:gd name="T117" fmla="*/ T116 w 180"/>
                <a:gd name="T118" fmla="+- 0 469 -1602"/>
                <a:gd name="T119" fmla="*/ 469 h 2520"/>
                <a:gd name="T120" fmla="+- 0 13076 12960"/>
                <a:gd name="T121" fmla="*/ T120 w 180"/>
                <a:gd name="T122" fmla="+- 0 472 -1602"/>
                <a:gd name="T123" fmla="*/ 472 h 2520"/>
                <a:gd name="T124" fmla="+- 0 13057 12960"/>
                <a:gd name="T125" fmla="*/ T124 w 180"/>
                <a:gd name="T126" fmla="+- 0 477 -1602"/>
                <a:gd name="T127" fmla="*/ 477 h 2520"/>
                <a:gd name="T128" fmla="+- 0 13050 12960"/>
                <a:gd name="T129" fmla="*/ T128 w 180"/>
                <a:gd name="T130" fmla="+- 0 483 -1602"/>
                <a:gd name="T131" fmla="*/ 483 h 2520"/>
                <a:gd name="T132" fmla="+- 0 13050 12960"/>
                <a:gd name="T133" fmla="*/ T132 w 180"/>
                <a:gd name="T134" fmla="+- 0 903 -1602"/>
                <a:gd name="T135" fmla="*/ 903 h 2520"/>
                <a:gd name="T136" fmla="+- 0 13043 12960"/>
                <a:gd name="T137" fmla="*/ T136 w 180"/>
                <a:gd name="T138" fmla="+- 0 909 -1602"/>
                <a:gd name="T139" fmla="*/ 909 h 2520"/>
                <a:gd name="T140" fmla="+- 0 13024 12960"/>
                <a:gd name="T141" fmla="*/ T140 w 180"/>
                <a:gd name="T142" fmla="+- 0 913 -1602"/>
                <a:gd name="T143" fmla="*/ 913 h 2520"/>
                <a:gd name="T144" fmla="+- 0 12995 12960"/>
                <a:gd name="T145" fmla="*/ T144 w 180"/>
                <a:gd name="T146" fmla="+- 0 917 -1602"/>
                <a:gd name="T147" fmla="*/ 917 h 2520"/>
                <a:gd name="T148" fmla="+- 0 12960 12960"/>
                <a:gd name="T149" fmla="*/ T148 w 180"/>
                <a:gd name="T150" fmla="+- 0 918 -1602"/>
                <a:gd name="T151" fmla="*/ 918 h 25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80" h="2520">
                  <a:moveTo>
                    <a:pt x="0" y="0"/>
                  </a:moveTo>
                  <a:lnTo>
                    <a:pt x="35" y="1"/>
                  </a:lnTo>
                  <a:lnTo>
                    <a:pt x="64" y="4"/>
                  </a:lnTo>
                  <a:lnTo>
                    <a:pt x="83" y="9"/>
                  </a:lnTo>
                  <a:lnTo>
                    <a:pt x="90" y="15"/>
                  </a:lnTo>
                  <a:lnTo>
                    <a:pt x="90" y="435"/>
                  </a:lnTo>
                  <a:lnTo>
                    <a:pt x="97" y="441"/>
                  </a:lnTo>
                  <a:lnTo>
                    <a:pt x="116" y="445"/>
                  </a:lnTo>
                  <a:lnTo>
                    <a:pt x="145" y="449"/>
                  </a:lnTo>
                  <a:lnTo>
                    <a:pt x="180" y="450"/>
                  </a:lnTo>
                  <a:lnTo>
                    <a:pt x="145" y="451"/>
                  </a:lnTo>
                  <a:lnTo>
                    <a:pt x="116" y="454"/>
                  </a:lnTo>
                  <a:lnTo>
                    <a:pt x="97" y="459"/>
                  </a:lnTo>
                  <a:lnTo>
                    <a:pt x="90" y="465"/>
                  </a:lnTo>
                  <a:lnTo>
                    <a:pt x="90" y="885"/>
                  </a:lnTo>
                  <a:lnTo>
                    <a:pt x="83" y="891"/>
                  </a:lnTo>
                  <a:lnTo>
                    <a:pt x="64" y="895"/>
                  </a:lnTo>
                  <a:lnTo>
                    <a:pt x="35" y="899"/>
                  </a:lnTo>
                  <a:lnTo>
                    <a:pt x="0" y="900"/>
                  </a:lnTo>
                  <a:moveTo>
                    <a:pt x="0" y="1620"/>
                  </a:moveTo>
                  <a:lnTo>
                    <a:pt x="35" y="1621"/>
                  </a:lnTo>
                  <a:lnTo>
                    <a:pt x="64" y="1624"/>
                  </a:lnTo>
                  <a:lnTo>
                    <a:pt x="83" y="1629"/>
                  </a:lnTo>
                  <a:lnTo>
                    <a:pt x="90" y="1635"/>
                  </a:lnTo>
                  <a:lnTo>
                    <a:pt x="90" y="2055"/>
                  </a:lnTo>
                  <a:lnTo>
                    <a:pt x="97" y="2061"/>
                  </a:lnTo>
                  <a:lnTo>
                    <a:pt x="116" y="2065"/>
                  </a:lnTo>
                  <a:lnTo>
                    <a:pt x="145" y="2069"/>
                  </a:lnTo>
                  <a:lnTo>
                    <a:pt x="180" y="2070"/>
                  </a:lnTo>
                  <a:lnTo>
                    <a:pt x="145" y="2071"/>
                  </a:lnTo>
                  <a:lnTo>
                    <a:pt x="116" y="2074"/>
                  </a:lnTo>
                  <a:lnTo>
                    <a:pt x="97" y="2079"/>
                  </a:lnTo>
                  <a:lnTo>
                    <a:pt x="90" y="2085"/>
                  </a:lnTo>
                  <a:lnTo>
                    <a:pt x="90" y="2505"/>
                  </a:lnTo>
                  <a:lnTo>
                    <a:pt x="83" y="2511"/>
                  </a:lnTo>
                  <a:lnTo>
                    <a:pt x="64" y="2515"/>
                  </a:lnTo>
                  <a:lnTo>
                    <a:pt x="35" y="2519"/>
                  </a:lnTo>
                  <a:lnTo>
                    <a:pt x="0" y="2520"/>
                  </a:lnTo>
                </a:path>
              </a:pathLst>
            </a:cu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5226741"/>
            <a:ext cx="2561874" cy="1514627"/>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
          <p:cNvSpPr txBox="1">
            <a:spLocks noChangeArrowheads="1"/>
          </p:cNvSpPr>
          <p:nvPr/>
        </p:nvSpPr>
        <p:spPr bwMode="auto">
          <a:xfrm>
            <a:off x="8048161" y="5230216"/>
            <a:ext cx="1059059" cy="630803"/>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212725"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Record the exchange like this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AutoShape 3"/>
          <p:cNvSpPr>
            <a:spLocks/>
          </p:cNvSpPr>
          <p:nvPr/>
        </p:nvSpPr>
        <p:spPr bwMode="auto">
          <a:xfrm>
            <a:off x="7242567" y="5446064"/>
            <a:ext cx="805594" cy="329322"/>
          </a:xfrm>
          <a:custGeom>
            <a:avLst/>
            <a:gdLst>
              <a:gd name="T0" fmla="+- 0 12966 11160"/>
              <a:gd name="T1" fmla="*/ T0 w 1807"/>
              <a:gd name="T2" fmla="+- 0 299 261"/>
              <a:gd name="T3" fmla="*/ 299 h 777"/>
              <a:gd name="T4" fmla="+- 0 12954 11160"/>
              <a:gd name="T5" fmla="*/ T4 w 1807"/>
              <a:gd name="T6" fmla="+- 0 261 261"/>
              <a:gd name="T7" fmla="*/ 261 h 777"/>
              <a:gd name="T8" fmla="+- 0 11263 11160"/>
              <a:gd name="T9" fmla="*/ T8 w 1807"/>
              <a:gd name="T10" fmla="+- 0 768 261"/>
              <a:gd name="T11" fmla="*/ 768 h 777"/>
              <a:gd name="T12" fmla="+- 0 11307 11160"/>
              <a:gd name="T13" fmla="*/ T12 w 1807"/>
              <a:gd name="T14" fmla="+- 0 720 261"/>
              <a:gd name="T15" fmla="*/ 720 h 777"/>
              <a:gd name="T16" fmla="+- 0 11315 11160"/>
              <a:gd name="T17" fmla="*/ T16 w 1807"/>
              <a:gd name="T18" fmla="+- 0 712 261"/>
              <a:gd name="T19" fmla="*/ 712 h 777"/>
              <a:gd name="T20" fmla="+- 0 11314 11160"/>
              <a:gd name="T21" fmla="*/ T20 w 1807"/>
              <a:gd name="T22" fmla="+- 0 700 261"/>
              <a:gd name="T23" fmla="*/ 700 h 777"/>
              <a:gd name="T24" fmla="+- 0 11306 11160"/>
              <a:gd name="T25" fmla="*/ T24 w 1807"/>
              <a:gd name="T26" fmla="+- 0 692 261"/>
              <a:gd name="T27" fmla="*/ 692 h 777"/>
              <a:gd name="T28" fmla="+- 0 11298 11160"/>
              <a:gd name="T29" fmla="*/ T28 w 1807"/>
              <a:gd name="T30" fmla="+- 0 685 261"/>
              <a:gd name="T31" fmla="*/ 685 h 777"/>
              <a:gd name="T32" fmla="+- 0 11286 11160"/>
              <a:gd name="T33" fmla="*/ T32 w 1807"/>
              <a:gd name="T34" fmla="+- 0 685 261"/>
              <a:gd name="T35" fmla="*/ 685 h 777"/>
              <a:gd name="T36" fmla="+- 0 11278 11160"/>
              <a:gd name="T37" fmla="*/ T36 w 1807"/>
              <a:gd name="T38" fmla="+- 0 693 261"/>
              <a:gd name="T39" fmla="*/ 693 h 777"/>
              <a:gd name="T40" fmla="+- 0 11160 11160"/>
              <a:gd name="T41" fmla="*/ T40 w 1807"/>
              <a:gd name="T42" fmla="+- 0 820 261"/>
              <a:gd name="T43" fmla="*/ 820 h 777"/>
              <a:gd name="T44" fmla="+- 0 11328 11160"/>
              <a:gd name="T45" fmla="*/ T44 w 1807"/>
              <a:gd name="T46" fmla="+- 0 860 261"/>
              <a:gd name="T47" fmla="*/ 860 h 777"/>
              <a:gd name="T48" fmla="+- 0 11339 11160"/>
              <a:gd name="T49" fmla="*/ T48 w 1807"/>
              <a:gd name="T50" fmla="+- 0 863 261"/>
              <a:gd name="T51" fmla="*/ 863 h 777"/>
              <a:gd name="T52" fmla="+- 0 11350 11160"/>
              <a:gd name="T53" fmla="*/ T52 w 1807"/>
              <a:gd name="T54" fmla="+- 0 856 261"/>
              <a:gd name="T55" fmla="*/ 856 h 777"/>
              <a:gd name="T56" fmla="+- 0 11352 11160"/>
              <a:gd name="T57" fmla="*/ T56 w 1807"/>
              <a:gd name="T58" fmla="+- 0 846 261"/>
              <a:gd name="T59" fmla="*/ 846 h 777"/>
              <a:gd name="T60" fmla="+- 0 11355 11160"/>
              <a:gd name="T61" fmla="*/ T60 w 1807"/>
              <a:gd name="T62" fmla="+- 0 835 261"/>
              <a:gd name="T63" fmla="*/ 835 h 777"/>
              <a:gd name="T64" fmla="+- 0 11350 11160"/>
              <a:gd name="T65" fmla="*/ T64 w 1807"/>
              <a:gd name="T66" fmla="+- 0 827 261"/>
              <a:gd name="T67" fmla="*/ 827 h 777"/>
              <a:gd name="T68" fmla="+- 0 11348 11160"/>
              <a:gd name="T69" fmla="*/ T68 w 1807"/>
              <a:gd name="T70" fmla="+- 0 824 261"/>
              <a:gd name="T71" fmla="*/ 824 h 777"/>
              <a:gd name="T72" fmla="+- 0 11274 11160"/>
              <a:gd name="T73" fmla="*/ T72 w 1807"/>
              <a:gd name="T74" fmla="+- 0 806 261"/>
              <a:gd name="T75" fmla="*/ 806 h 777"/>
              <a:gd name="T76" fmla="+- 0 12966 11160"/>
              <a:gd name="T77" fmla="*/ T76 w 1807"/>
              <a:gd name="T78" fmla="+- 0 299 261"/>
              <a:gd name="T79" fmla="*/ 299 h 777"/>
              <a:gd name="T80" fmla="+- 0 12966 11160"/>
              <a:gd name="T81" fmla="*/ T80 w 1807"/>
              <a:gd name="T82" fmla="+- 0 659 261"/>
              <a:gd name="T83" fmla="*/ 659 h 777"/>
              <a:gd name="T84" fmla="+- 0 12954 11160"/>
              <a:gd name="T85" fmla="*/ T84 w 1807"/>
              <a:gd name="T86" fmla="+- 0 621 261"/>
              <a:gd name="T87" fmla="*/ 621 h 777"/>
              <a:gd name="T88" fmla="+- 0 11981 11160"/>
              <a:gd name="T89" fmla="*/ T88 w 1807"/>
              <a:gd name="T90" fmla="+- 0 945 261"/>
              <a:gd name="T91" fmla="*/ 945 h 777"/>
              <a:gd name="T92" fmla="+- 0 12032 11160"/>
              <a:gd name="T93" fmla="*/ T92 w 1807"/>
              <a:gd name="T94" fmla="+- 0 888 261"/>
              <a:gd name="T95" fmla="*/ 888 h 777"/>
              <a:gd name="T96" fmla="+- 0 12031 11160"/>
              <a:gd name="T97" fmla="*/ T96 w 1807"/>
              <a:gd name="T98" fmla="+- 0 875 261"/>
              <a:gd name="T99" fmla="*/ 875 h 777"/>
              <a:gd name="T100" fmla="+- 0 12022 11160"/>
              <a:gd name="T101" fmla="*/ T100 w 1807"/>
              <a:gd name="T102" fmla="+- 0 868 261"/>
              <a:gd name="T103" fmla="*/ 868 h 777"/>
              <a:gd name="T104" fmla="+- 0 12014 11160"/>
              <a:gd name="T105" fmla="*/ T104 w 1807"/>
              <a:gd name="T106" fmla="+- 0 860 261"/>
              <a:gd name="T107" fmla="*/ 860 h 777"/>
              <a:gd name="T108" fmla="+- 0 12002 11160"/>
              <a:gd name="T109" fmla="*/ T108 w 1807"/>
              <a:gd name="T110" fmla="+- 0 861 261"/>
              <a:gd name="T111" fmla="*/ 861 h 777"/>
              <a:gd name="T112" fmla="+- 0 11880 11160"/>
              <a:gd name="T113" fmla="*/ T112 w 1807"/>
              <a:gd name="T114" fmla="+- 0 1000 261"/>
              <a:gd name="T115" fmla="*/ 1000 h 777"/>
              <a:gd name="T116" fmla="+- 0 12060 11160"/>
              <a:gd name="T117" fmla="*/ T116 w 1807"/>
              <a:gd name="T118" fmla="+- 0 1037 261"/>
              <a:gd name="T119" fmla="*/ 1037 h 777"/>
              <a:gd name="T120" fmla="+- 0 12071 11160"/>
              <a:gd name="T121" fmla="*/ T120 w 1807"/>
              <a:gd name="T122" fmla="+- 0 1030 261"/>
              <a:gd name="T123" fmla="*/ 1030 h 777"/>
              <a:gd name="T124" fmla="+- 0 12073 11160"/>
              <a:gd name="T125" fmla="*/ T124 w 1807"/>
              <a:gd name="T126" fmla="+- 0 1020 261"/>
              <a:gd name="T127" fmla="*/ 1020 h 777"/>
              <a:gd name="T128" fmla="+- 0 12075 11160"/>
              <a:gd name="T129" fmla="*/ T128 w 1807"/>
              <a:gd name="T130" fmla="+- 0 1009 261"/>
              <a:gd name="T131" fmla="*/ 1009 h 777"/>
              <a:gd name="T132" fmla="+- 0 12074 11160"/>
              <a:gd name="T133" fmla="*/ T132 w 1807"/>
              <a:gd name="T134" fmla="+- 0 1006 261"/>
              <a:gd name="T135" fmla="*/ 1006 h 777"/>
              <a:gd name="T136" fmla="+- 0 12068 11160"/>
              <a:gd name="T137" fmla="*/ T136 w 1807"/>
              <a:gd name="T138" fmla="+- 0 998 261"/>
              <a:gd name="T139" fmla="*/ 998 h 777"/>
              <a:gd name="T140" fmla="+- 0 11994 11160"/>
              <a:gd name="T141" fmla="*/ T140 w 1807"/>
              <a:gd name="T142" fmla="+- 0 983 261"/>
              <a:gd name="T143" fmla="*/ 983 h 777"/>
              <a:gd name="T144" fmla="+- 0 12966 11160"/>
              <a:gd name="T145" fmla="*/ T144 w 1807"/>
              <a:gd name="T146" fmla="+- 0 659 261"/>
              <a:gd name="T147" fmla="*/ 659 h 7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807" h="777">
                <a:moveTo>
                  <a:pt x="1806" y="38"/>
                </a:moveTo>
                <a:lnTo>
                  <a:pt x="1794" y="0"/>
                </a:lnTo>
                <a:lnTo>
                  <a:pt x="103" y="507"/>
                </a:lnTo>
                <a:lnTo>
                  <a:pt x="147" y="459"/>
                </a:lnTo>
                <a:lnTo>
                  <a:pt x="155" y="451"/>
                </a:lnTo>
                <a:lnTo>
                  <a:pt x="154" y="439"/>
                </a:lnTo>
                <a:lnTo>
                  <a:pt x="146" y="431"/>
                </a:lnTo>
                <a:lnTo>
                  <a:pt x="138" y="424"/>
                </a:lnTo>
                <a:lnTo>
                  <a:pt x="126" y="424"/>
                </a:lnTo>
                <a:lnTo>
                  <a:pt x="118" y="432"/>
                </a:lnTo>
                <a:lnTo>
                  <a:pt x="0" y="559"/>
                </a:lnTo>
                <a:lnTo>
                  <a:pt x="168" y="599"/>
                </a:lnTo>
                <a:lnTo>
                  <a:pt x="179" y="602"/>
                </a:lnTo>
                <a:lnTo>
                  <a:pt x="190" y="595"/>
                </a:lnTo>
                <a:lnTo>
                  <a:pt x="192" y="585"/>
                </a:lnTo>
                <a:lnTo>
                  <a:pt x="195" y="574"/>
                </a:lnTo>
                <a:lnTo>
                  <a:pt x="190" y="566"/>
                </a:lnTo>
                <a:lnTo>
                  <a:pt x="188" y="563"/>
                </a:lnTo>
                <a:lnTo>
                  <a:pt x="114" y="545"/>
                </a:lnTo>
                <a:lnTo>
                  <a:pt x="1806" y="38"/>
                </a:lnTo>
                <a:moveTo>
                  <a:pt x="1806" y="398"/>
                </a:moveTo>
                <a:lnTo>
                  <a:pt x="1794" y="360"/>
                </a:lnTo>
                <a:lnTo>
                  <a:pt x="821" y="684"/>
                </a:lnTo>
                <a:lnTo>
                  <a:pt x="872" y="627"/>
                </a:lnTo>
                <a:lnTo>
                  <a:pt x="871" y="614"/>
                </a:lnTo>
                <a:lnTo>
                  <a:pt x="862" y="607"/>
                </a:lnTo>
                <a:lnTo>
                  <a:pt x="854" y="599"/>
                </a:lnTo>
                <a:lnTo>
                  <a:pt x="842" y="600"/>
                </a:lnTo>
                <a:lnTo>
                  <a:pt x="720" y="739"/>
                </a:lnTo>
                <a:lnTo>
                  <a:pt x="900" y="776"/>
                </a:lnTo>
                <a:lnTo>
                  <a:pt x="911" y="769"/>
                </a:lnTo>
                <a:lnTo>
                  <a:pt x="913" y="759"/>
                </a:lnTo>
                <a:lnTo>
                  <a:pt x="915" y="748"/>
                </a:lnTo>
                <a:lnTo>
                  <a:pt x="914" y="745"/>
                </a:lnTo>
                <a:lnTo>
                  <a:pt x="908" y="737"/>
                </a:lnTo>
                <a:lnTo>
                  <a:pt x="834" y="722"/>
                </a:lnTo>
                <a:lnTo>
                  <a:pt x="1806" y="398"/>
                </a:lnTo>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8574648" y="1692875"/>
            <a:ext cx="595035" cy="369332"/>
          </a:xfrm>
          <a:prstGeom prst="rect">
            <a:avLst/>
          </a:prstGeom>
        </p:spPr>
        <p:txBody>
          <a:bodyPr wrap="none">
            <a:spAutoFit/>
          </a:bodyPr>
          <a:lstStyle/>
          <a:p>
            <a:pPr marL="63500">
              <a:spcAft>
                <a:spcPts val="0"/>
              </a:spcAft>
            </a:pPr>
            <a:r>
              <a:rPr lang="en-US" dirty="0" smtClean="0">
                <a:solidFill>
                  <a:srgbClr val="800000"/>
                </a:solidFill>
                <a:latin typeface="Gill Sans MT" panose="020B0502020104020203" pitchFamily="34" charset="0"/>
                <a:ea typeface="Calibri" panose="020F0502020204030204" pitchFamily="34" charset="0"/>
              </a:rPr>
              <a:t>235</a:t>
            </a:r>
            <a:endParaRPr lang="en-GB" dirty="0">
              <a:effectLst/>
              <a:latin typeface="Gill Sans MT" panose="020B0502020104020203" pitchFamily="34" charset="0"/>
              <a:ea typeface="Calibri" panose="020F0502020204030204" pitchFamily="34" charset="0"/>
            </a:endParaRPr>
          </a:p>
        </p:txBody>
      </p:sp>
      <p:sp>
        <p:nvSpPr>
          <p:cNvPr id="17" name="Rectangle 16"/>
          <p:cNvSpPr/>
          <p:nvPr/>
        </p:nvSpPr>
        <p:spPr>
          <a:xfrm>
            <a:off x="8624128" y="3449643"/>
            <a:ext cx="595035" cy="369332"/>
          </a:xfrm>
          <a:prstGeom prst="rect">
            <a:avLst/>
          </a:prstGeom>
        </p:spPr>
        <p:txBody>
          <a:bodyPr wrap="none">
            <a:spAutoFit/>
          </a:bodyPr>
          <a:lstStyle/>
          <a:p>
            <a:pPr marL="63500">
              <a:spcAft>
                <a:spcPts val="0"/>
              </a:spcAft>
            </a:pPr>
            <a:r>
              <a:rPr lang="en-US" dirty="0">
                <a:solidFill>
                  <a:srgbClr val="800000"/>
                </a:solidFill>
                <a:latin typeface="Gill Sans MT" panose="020B0502020104020203" pitchFamily="34" charset="0"/>
                <a:ea typeface="Calibri" panose="020F0502020204030204" pitchFamily="34" charset="0"/>
              </a:rPr>
              <a:t>1</a:t>
            </a:r>
            <a:r>
              <a:rPr lang="en-US" dirty="0" smtClean="0">
                <a:solidFill>
                  <a:srgbClr val="800000"/>
                </a:solidFill>
                <a:latin typeface="Gill Sans MT" panose="020B0502020104020203" pitchFamily="34" charset="0"/>
                <a:ea typeface="Calibri" panose="020F0502020204030204" pitchFamily="34" charset="0"/>
              </a:rPr>
              <a:t>17</a:t>
            </a:r>
            <a:endParaRPr lang="en-GB" dirty="0">
              <a:effectLst/>
              <a:latin typeface="Gill Sans MT" panose="020B0502020104020203" pitchFamily="34" charset="0"/>
              <a:ea typeface="Calibri" panose="020F0502020204030204" pitchFamily="34" charset="0"/>
            </a:endParaRPr>
          </a:p>
        </p:txBody>
      </p:sp>
      <p:sp>
        <p:nvSpPr>
          <p:cNvPr id="18" name="Rectangle 17"/>
          <p:cNvSpPr/>
          <p:nvPr/>
        </p:nvSpPr>
        <p:spPr>
          <a:xfrm>
            <a:off x="8048161" y="2602777"/>
            <a:ext cx="1059059" cy="369332"/>
          </a:xfrm>
          <a:prstGeom prst="rect">
            <a:avLst/>
          </a:prstGeom>
        </p:spPr>
        <p:txBody>
          <a:bodyPr wrap="square">
            <a:spAutoFit/>
          </a:bodyPr>
          <a:lstStyle/>
          <a:p>
            <a:pPr marL="63500">
              <a:spcAft>
                <a:spcPts val="0"/>
              </a:spcAft>
            </a:pPr>
            <a:r>
              <a:rPr lang="en-US" dirty="0" smtClean="0">
                <a:solidFill>
                  <a:srgbClr val="800000"/>
                </a:solidFill>
                <a:latin typeface="Gill Sans MT" panose="020B0502020104020203" pitchFamily="34" charset="0"/>
                <a:ea typeface="Calibri" panose="020F0502020204030204" pitchFamily="34" charset="0"/>
              </a:rPr>
              <a:t>subtract</a:t>
            </a:r>
            <a:endParaRPr lang="en-GB" dirty="0">
              <a:effectLst/>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489605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003" y="5326380"/>
            <a:ext cx="1907389" cy="1531620"/>
          </a:xfrm>
          <a:prstGeom prst="rect">
            <a:avLst/>
          </a:prstGeom>
          <a:noFill/>
          <a:extLst>
            <a:ext uri="{909E8E84-426E-40DD-AFC4-6F175D3DCCD1}">
              <a14:hiddenFill xmlns:a14="http://schemas.microsoft.com/office/drawing/2010/main">
                <a:solidFill>
                  <a:srgbClr val="FFFFFF"/>
                </a:solidFill>
              </a14:hiddenFill>
            </a:ext>
          </a:extLst>
        </p:spPr>
      </p:pic>
      <p:sp>
        <p:nvSpPr>
          <p:cNvPr id="114690" name="Rectangle 2"/>
          <p:cNvSpPr>
            <a:spLocks noGrp="1" noChangeArrowheads="1"/>
          </p:cNvSpPr>
          <p:nvPr>
            <p:ph type="title"/>
          </p:nvPr>
        </p:nvSpPr>
        <p:spPr>
          <a:xfrm>
            <a:off x="1732012" y="311315"/>
            <a:ext cx="6048275" cy="521007"/>
          </a:xfrm>
        </p:spPr>
        <p:txBody>
          <a:bodyPr/>
          <a:lstStyle/>
          <a:p>
            <a:r>
              <a:rPr lang="en-US" altLang="en-US" dirty="0" smtClean="0">
                <a:solidFill>
                  <a:schemeClr val="tx2"/>
                </a:solidFill>
                <a:latin typeface="Gill Sans MT" panose="020B0502020104020203" pitchFamily="34" charset="0"/>
              </a:rPr>
              <a:t>Compact  Subtraction by Partitioning </a:t>
            </a:r>
            <a:r>
              <a:rPr lang="en-US" altLang="en-US" dirty="0" smtClean="0">
                <a:solidFill>
                  <a:schemeClr val="tx2"/>
                </a:solidFill>
                <a:latin typeface="Gill Sans MT" panose="020B0502020104020203" pitchFamily="34" charset="0"/>
              </a:rPr>
              <a:t>numbers</a:t>
            </a:r>
            <a:endParaRPr lang="en-US" altLang="en-US" dirty="0">
              <a:solidFill>
                <a:schemeClr val="tx2"/>
              </a:solidFill>
              <a:latin typeface="Gill Sans MT" panose="020B0502020104020203" pitchFamily="34" charset="0"/>
            </a:endParaRPr>
          </a:p>
        </p:txBody>
      </p:sp>
      <p:sp>
        <p:nvSpPr>
          <p:cNvPr id="114691" name="Rectangle 3"/>
          <p:cNvSpPr>
            <a:spLocks noGrp="1" noChangeArrowheads="1"/>
          </p:cNvSpPr>
          <p:nvPr>
            <p:ph sz="half" idx="1"/>
          </p:nvPr>
        </p:nvSpPr>
        <p:spPr>
          <a:xfrm>
            <a:off x="1732012" y="1349200"/>
            <a:ext cx="3992116" cy="5256213"/>
          </a:xfrm>
        </p:spPr>
        <p:txBody>
          <a:bodyPr/>
          <a:lstStyle/>
          <a:p>
            <a:pPr eaLnBrk="0" hangingPunct="0">
              <a:spcBef>
                <a:spcPct val="0"/>
              </a:spcBef>
            </a:pPr>
            <a:r>
              <a:rPr lang="en-US" altLang="en-US" sz="1800" dirty="0">
                <a:solidFill>
                  <a:schemeClr val="tx2"/>
                </a:solidFill>
                <a:latin typeface="Gill Sans MT" panose="020B0502020104020203" pitchFamily="34" charset="0"/>
                <a:ea typeface="Calibri" panose="020F0502020204030204" pitchFamily="34" charset="0"/>
              </a:rPr>
              <a:t>Partition the </a:t>
            </a:r>
            <a:r>
              <a:rPr lang="en-US" altLang="en-US" sz="1800" dirty="0" smtClean="0">
                <a:solidFill>
                  <a:schemeClr val="tx2"/>
                </a:solidFill>
                <a:latin typeface="Gill Sans MT" panose="020B0502020104020203" pitchFamily="34" charset="0"/>
                <a:ea typeface="Calibri" panose="020F0502020204030204" pitchFamily="34" charset="0"/>
              </a:rPr>
              <a:t>first number according </a:t>
            </a:r>
            <a:r>
              <a:rPr lang="en-US" altLang="en-US" sz="1800" dirty="0">
                <a:solidFill>
                  <a:schemeClr val="tx2"/>
                </a:solidFill>
                <a:latin typeface="Gill Sans MT" panose="020B0502020104020203" pitchFamily="34" charset="0"/>
                <a:ea typeface="Calibri" panose="020F0502020204030204" pitchFamily="34" charset="0"/>
              </a:rPr>
              <a:t>to its place value.</a:t>
            </a:r>
            <a:endParaRPr lang="en-GB" altLang="en-US" sz="1050" dirty="0">
              <a:solidFill>
                <a:schemeClr val="tx2"/>
              </a:solidFill>
              <a:latin typeface="Gill Sans MT" panose="020B0502020104020203" pitchFamily="34" charset="0"/>
            </a:endParaRPr>
          </a:p>
          <a:p>
            <a:pPr eaLnBrk="0" hangingPunct="0">
              <a:spcBef>
                <a:spcPct val="0"/>
              </a:spcBef>
            </a:pPr>
            <a:r>
              <a:rPr lang="en-US" altLang="en-US" sz="1800" dirty="0">
                <a:solidFill>
                  <a:schemeClr val="tx2"/>
                </a:solidFill>
                <a:latin typeface="Gill Sans MT" panose="020B0502020104020203" pitchFamily="34" charset="0"/>
                <a:ea typeface="Calibri" panose="020F0502020204030204" pitchFamily="34" charset="0"/>
              </a:rPr>
              <a:t>Start with the ones column and subtract (physically take away) the amount of ones in the </a:t>
            </a:r>
            <a:r>
              <a:rPr lang="en-US" altLang="en-US" sz="1800" dirty="0" smtClean="0">
                <a:solidFill>
                  <a:schemeClr val="tx2"/>
                </a:solidFill>
                <a:latin typeface="Gill Sans MT" panose="020B0502020104020203" pitchFamily="34" charset="0"/>
                <a:ea typeface="Calibri" panose="020F0502020204030204" pitchFamily="34" charset="0"/>
              </a:rPr>
              <a:t>second number.</a:t>
            </a:r>
            <a:endParaRPr lang="en-GB" altLang="en-US" sz="1050" dirty="0">
              <a:solidFill>
                <a:schemeClr val="tx2"/>
              </a:solidFill>
              <a:latin typeface="Gill Sans MT" panose="020B0502020104020203" pitchFamily="34" charset="0"/>
            </a:endParaRPr>
          </a:p>
          <a:p>
            <a:pPr marL="0" lvl="0" indent="0" eaLnBrk="0" hangingPunct="0">
              <a:spcBef>
                <a:spcPct val="0"/>
              </a:spcBef>
              <a:buNone/>
            </a:pPr>
            <a:r>
              <a:rPr lang="en-US" altLang="en-US" sz="1600" dirty="0">
                <a:solidFill>
                  <a:srgbClr val="FF0000"/>
                </a:solidFill>
                <a:latin typeface="Gill Sans MT" panose="020B0502020104020203" pitchFamily="34" charset="0"/>
                <a:ea typeface="Calibri" panose="020F0502020204030204" pitchFamily="34" charset="0"/>
              </a:rPr>
              <a:t>Warning! We cannot physically take 7 ones away from 5 ones. So we need to regroup. Exchange one (</a:t>
            </a:r>
            <a:r>
              <a:rPr lang="en-US" altLang="en-US" sz="1600" dirty="0" smtClean="0">
                <a:solidFill>
                  <a:srgbClr val="FF0000"/>
                </a:solidFill>
                <a:latin typeface="Gill Sans MT" panose="020B0502020104020203" pitchFamily="34" charset="0"/>
                <a:ea typeface="Calibri" panose="020F0502020204030204" pitchFamily="34" charset="0"/>
              </a:rPr>
              <a:t>10</a:t>
            </a:r>
            <a:r>
              <a:rPr lang="en-US" altLang="en-US" sz="1600" dirty="0">
                <a:solidFill>
                  <a:srgbClr val="FF0000"/>
                </a:solidFill>
                <a:latin typeface="Gill Sans MT" panose="020B0502020104020203" pitchFamily="34" charset="0"/>
                <a:ea typeface="Calibri" panose="020F0502020204030204" pitchFamily="34" charset="0"/>
              </a:rPr>
              <a:t>) </a:t>
            </a:r>
            <a:r>
              <a:rPr lang="en-US" altLang="en-US" sz="1600" dirty="0" smtClean="0">
                <a:solidFill>
                  <a:srgbClr val="FF0000"/>
                </a:solidFill>
                <a:latin typeface="Gill Sans MT" panose="020B0502020104020203" pitchFamily="34" charset="0"/>
                <a:ea typeface="Calibri" panose="020F0502020204030204" pitchFamily="34" charset="0"/>
              </a:rPr>
              <a:t>disc for ten </a:t>
            </a:r>
            <a:r>
              <a:rPr lang="en-US" altLang="en-US" sz="1600" dirty="0">
                <a:solidFill>
                  <a:srgbClr val="FF0000"/>
                </a:solidFill>
                <a:latin typeface="Gill Sans MT" panose="020B0502020104020203" pitchFamily="34" charset="0"/>
                <a:ea typeface="Calibri" panose="020F0502020204030204" pitchFamily="34" charset="0"/>
              </a:rPr>
              <a:t>(1) </a:t>
            </a:r>
            <a:r>
              <a:rPr lang="en-US" altLang="en-US" sz="1600" dirty="0" smtClean="0">
                <a:solidFill>
                  <a:srgbClr val="FF0000"/>
                </a:solidFill>
                <a:latin typeface="Gill Sans MT" panose="020B0502020104020203" pitchFamily="34" charset="0"/>
                <a:ea typeface="Calibri" panose="020F0502020204030204" pitchFamily="34" charset="0"/>
              </a:rPr>
              <a:t>discs.  We </a:t>
            </a:r>
            <a:r>
              <a:rPr lang="en-US" altLang="en-US" sz="1600" dirty="0">
                <a:solidFill>
                  <a:srgbClr val="FF0000"/>
                </a:solidFill>
                <a:latin typeface="Gill Sans MT" panose="020B0502020104020203" pitchFamily="34" charset="0"/>
                <a:ea typeface="Calibri" panose="020F0502020204030204" pitchFamily="34" charset="0"/>
              </a:rPr>
              <a:t>now have 15 ones and can easily take away 7.</a:t>
            </a:r>
            <a:endParaRPr lang="en-GB" altLang="en-US" sz="1000" dirty="0">
              <a:solidFill>
                <a:srgbClr val="FF0000"/>
              </a:solidFill>
              <a:latin typeface="Gill Sans MT" panose="020B0502020104020203" pitchFamily="34" charset="0"/>
            </a:endParaRPr>
          </a:p>
          <a:p>
            <a:pPr marL="0" lvl="0" indent="0" eaLnBrk="0" hangingPunct="0">
              <a:spcBef>
                <a:spcPct val="0"/>
              </a:spcBef>
              <a:buNone/>
            </a:pPr>
            <a:r>
              <a:rPr lang="en-US" altLang="en-US" sz="1800" dirty="0">
                <a:solidFill>
                  <a:schemeClr val="tx2"/>
                </a:solidFill>
                <a:latin typeface="Gill Sans MT" panose="020B0502020104020203" pitchFamily="34" charset="0"/>
                <a:ea typeface="Calibri" panose="020F0502020204030204" pitchFamily="34" charset="0"/>
              </a:rPr>
              <a:t>Note that the total value of the </a:t>
            </a:r>
            <a:r>
              <a:rPr lang="en-US" altLang="en-US" sz="1800" dirty="0" smtClean="0">
                <a:solidFill>
                  <a:schemeClr val="tx2"/>
                </a:solidFill>
                <a:latin typeface="Gill Sans MT" panose="020B0502020104020203" pitchFamily="34" charset="0"/>
                <a:ea typeface="Calibri" panose="020F0502020204030204" pitchFamily="34" charset="0"/>
              </a:rPr>
              <a:t>first number does </a:t>
            </a:r>
            <a:r>
              <a:rPr lang="en-US" altLang="en-US" sz="1800" dirty="0">
                <a:solidFill>
                  <a:schemeClr val="tx2"/>
                </a:solidFill>
                <a:latin typeface="Gill Sans MT" panose="020B0502020104020203" pitchFamily="34" charset="0"/>
                <a:ea typeface="Calibri" panose="020F0502020204030204" pitchFamily="34" charset="0"/>
              </a:rPr>
              <a:t>not change.</a:t>
            </a:r>
            <a:endParaRPr lang="en-GB" altLang="en-US" sz="1050" dirty="0">
              <a:solidFill>
                <a:schemeClr val="tx2"/>
              </a:solidFill>
              <a:latin typeface="Gill Sans MT" panose="020B0502020104020203" pitchFamily="34" charset="0"/>
            </a:endParaRPr>
          </a:p>
          <a:p>
            <a:pPr marL="0" lvl="0" indent="0" eaLnBrk="0" hangingPunct="0">
              <a:spcBef>
                <a:spcPct val="0"/>
              </a:spcBef>
              <a:buNone/>
            </a:pPr>
            <a:r>
              <a:rPr lang="en-US" altLang="en-US" sz="1800" dirty="0">
                <a:solidFill>
                  <a:schemeClr val="tx2"/>
                </a:solidFill>
                <a:latin typeface="Gill Sans MT" panose="020B0502020104020203" pitchFamily="34" charset="0"/>
                <a:ea typeface="Calibri" panose="020F0502020204030204" pitchFamily="34" charset="0"/>
              </a:rPr>
              <a:t>It is always 235; we just change how it is partitioned (3 tens and 5 ones or 2 tens and 15 ones</a:t>
            </a:r>
            <a:r>
              <a:rPr lang="en-US" altLang="en-US" sz="1800" dirty="0" smtClean="0">
                <a:solidFill>
                  <a:schemeClr val="tx2"/>
                </a:solidFill>
                <a:latin typeface="Gill Sans MT" panose="020B0502020104020203" pitchFamily="34" charset="0"/>
                <a:ea typeface="Calibri" panose="020F0502020204030204" pitchFamily="34" charset="0"/>
              </a:rPr>
              <a:t>).</a:t>
            </a:r>
            <a:endParaRPr lang="en-US" altLang="en-US" sz="1600" dirty="0">
              <a:solidFill>
                <a:schemeClr val="tx2"/>
              </a:solidFill>
              <a:latin typeface="Gill Sans MT" panose="020B0502020104020203" pitchFamily="34" charset="0"/>
              <a:ea typeface="Calibri" panose="020F0502020204030204" pitchFamily="34" charset="0"/>
            </a:endParaRPr>
          </a:p>
          <a:p>
            <a:pPr eaLnBrk="0" hangingPunct="0">
              <a:spcBef>
                <a:spcPct val="0"/>
              </a:spcBef>
            </a:pPr>
            <a:r>
              <a:rPr lang="en-US" altLang="en-US" sz="1800" dirty="0">
                <a:solidFill>
                  <a:schemeClr val="tx2"/>
                </a:solidFill>
                <a:latin typeface="Gill Sans MT" panose="020B0502020104020203" pitchFamily="34" charset="0"/>
                <a:ea typeface="Calibri" panose="020F0502020204030204" pitchFamily="34" charset="0"/>
              </a:rPr>
              <a:t>Then subtract the amount of </a:t>
            </a:r>
            <a:r>
              <a:rPr lang="en-US" altLang="en-US" sz="1800" dirty="0" smtClean="0">
                <a:solidFill>
                  <a:schemeClr val="tx2"/>
                </a:solidFill>
                <a:latin typeface="Gill Sans MT" panose="020B0502020104020203" pitchFamily="34" charset="0"/>
                <a:ea typeface="Calibri" panose="020F0502020204030204" pitchFamily="34" charset="0"/>
              </a:rPr>
              <a:t>tens from </a:t>
            </a:r>
            <a:r>
              <a:rPr lang="en-US" altLang="en-US" sz="1800" dirty="0">
                <a:solidFill>
                  <a:schemeClr val="tx2"/>
                </a:solidFill>
                <a:latin typeface="Gill Sans MT" panose="020B0502020104020203" pitchFamily="34" charset="0"/>
                <a:ea typeface="Calibri" panose="020F0502020204030204" pitchFamily="34" charset="0"/>
              </a:rPr>
              <a:t>the new amount of </a:t>
            </a:r>
            <a:r>
              <a:rPr lang="en-US" altLang="en-US" sz="1800" dirty="0" smtClean="0">
                <a:solidFill>
                  <a:schemeClr val="tx2"/>
                </a:solidFill>
                <a:latin typeface="Gill Sans MT" panose="020B0502020104020203" pitchFamily="34" charset="0"/>
                <a:ea typeface="Calibri" panose="020F0502020204030204" pitchFamily="34" charset="0"/>
              </a:rPr>
              <a:t>tens’</a:t>
            </a:r>
          </a:p>
          <a:p>
            <a:pPr eaLnBrk="0" hangingPunct="0">
              <a:spcBef>
                <a:spcPct val="0"/>
              </a:spcBef>
            </a:pPr>
            <a:r>
              <a:rPr lang="en-US" altLang="en-US" sz="1800" dirty="0" smtClean="0">
                <a:solidFill>
                  <a:schemeClr val="tx2"/>
                </a:solidFill>
                <a:latin typeface="Gill Sans MT" panose="020B0502020104020203" pitchFamily="34" charset="0"/>
                <a:ea typeface="Calibri" panose="020F0502020204030204" pitchFamily="34" charset="0"/>
              </a:rPr>
              <a:t>Likewise </a:t>
            </a:r>
            <a:r>
              <a:rPr lang="en-US" altLang="en-US" sz="1800" dirty="0">
                <a:solidFill>
                  <a:schemeClr val="tx2"/>
                </a:solidFill>
                <a:latin typeface="Gill Sans MT" panose="020B0502020104020203" pitchFamily="34" charset="0"/>
                <a:ea typeface="Calibri" panose="020F0502020204030204" pitchFamily="34" charset="0"/>
              </a:rPr>
              <a:t>for the hundreds.</a:t>
            </a:r>
            <a:endParaRPr lang="en-GB" altLang="en-US" sz="1800" dirty="0">
              <a:solidFill>
                <a:schemeClr val="tx2"/>
              </a:solidFill>
              <a:latin typeface="Gill Sans MT" panose="020B0502020104020203" pitchFamily="34" charset="0"/>
            </a:endParaRPr>
          </a:p>
          <a:p>
            <a:pPr eaLnBrk="0" hangingPunct="0">
              <a:spcBef>
                <a:spcPct val="0"/>
              </a:spcBef>
            </a:pPr>
            <a:r>
              <a:rPr lang="en-US" altLang="en-US" sz="1800" dirty="0">
                <a:solidFill>
                  <a:schemeClr val="tx2"/>
                </a:solidFill>
                <a:latin typeface="Gill Sans MT" panose="020B0502020104020203" pitchFamily="34" charset="0"/>
                <a:ea typeface="Calibri" panose="020F0502020204030204" pitchFamily="34" charset="0"/>
              </a:rPr>
              <a:t>The amount left is the difference.</a:t>
            </a:r>
            <a:r>
              <a:rPr lang="en-GB" altLang="en-US" sz="1100" dirty="0">
                <a:solidFill>
                  <a:schemeClr val="tx2"/>
                </a:solidFill>
                <a:latin typeface="Gill Sans MT" panose="020B0502020104020203" pitchFamily="34" charset="0"/>
              </a:rPr>
              <a:t> </a:t>
            </a:r>
            <a:endParaRPr lang="en-GB" altLang="en-US" sz="3200" dirty="0">
              <a:solidFill>
                <a:schemeClr val="tx2"/>
              </a:solidFill>
              <a:latin typeface="Gill Sans MT" panose="020B0502020104020203" pitchFamily="34" charset="0"/>
            </a:endParaRPr>
          </a:p>
          <a:p>
            <a:pPr marL="0" lvl="0" indent="0" eaLnBrk="0" hangingPunct="0">
              <a:spcBef>
                <a:spcPct val="0"/>
              </a:spcBef>
              <a:buNone/>
            </a:pPr>
            <a:endParaRPr lang="en-GB" altLang="en-US" sz="1200" dirty="0">
              <a:latin typeface="Gill Sans MT" panose="020B0502020104020203" pitchFamily="34" charset="0"/>
            </a:endParaRPr>
          </a:p>
          <a:p>
            <a:pPr marL="0" lvl="0" indent="0" eaLnBrk="0" hangingPunct="0">
              <a:spcBef>
                <a:spcPct val="0"/>
              </a:spcBef>
              <a:buNone/>
            </a:pPr>
            <a:endParaRPr lang="en-GB" altLang="en-US" sz="4800" dirty="0">
              <a:latin typeface="Arial" panose="020B0604020202020204" pitchFamily="34" charset="0"/>
            </a:endParaRPr>
          </a:p>
          <a:p>
            <a:pPr marL="0" lvl="0" indent="0" eaLnBrk="0" hangingPunct="0">
              <a:spcBef>
                <a:spcPct val="0"/>
              </a:spcBef>
              <a:buNone/>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a:p>
            <a:pPr marL="0" indent="0">
              <a:buNone/>
            </a:pPr>
            <a:endParaRPr lang="en-US" sz="2400" dirty="0" smtClean="0">
              <a:latin typeface="Gill Sans MT" panose="020B0502020104020203" pitchFamily="34" charset="0"/>
            </a:endParaRPr>
          </a:p>
        </p:txBody>
      </p:sp>
      <p:pic>
        <p:nvPicPr>
          <p:cNvPr id="4" name="Picture 1" descr="https://i1.wp.com/www.hollyparkschool.co.uk/wp-content/uploads/2013/01/logo.jpg?fit=300%2C293&amp;ssl=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46" b="28907"/>
          <a:stretch/>
        </p:blipFill>
        <p:spPr bwMode="auto">
          <a:xfrm>
            <a:off x="7524328" y="115888"/>
            <a:ext cx="1152128" cy="8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p:cNvSpPr txBox="1">
            <a:spLocks noChangeArrowheads="1"/>
          </p:cNvSpPr>
          <p:nvPr/>
        </p:nvSpPr>
        <p:spPr bwMode="auto">
          <a:xfrm>
            <a:off x="7982083" y="5230216"/>
            <a:ext cx="1125137" cy="630803"/>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212725"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Record the exchange like this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AutoShape 3"/>
          <p:cNvSpPr>
            <a:spLocks/>
          </p:cNvSpPr>
          <p:nvPr/>
        </p:nvSpPr>
        <p:spPr bwMode="auto">
          <a:xfrm>
            <a:off x="7041333" y="5449936"/>
            <a:ext cx="940750" cy="369441"/>
          </a:xfrm>
          <a:custGeom>
            <a:avLst/>
            <a:gdLst>
              <a:gd name="T0" fmla="+- 0 12966 11160"/>
              <a:gd name="T1" fmla="*/ T0 w 1807"/>
              <a:gd name="T2" fmla="+- 0 299 261"/>
              <a:gd name="T3" fmla="*/ 299 h 777"/>
              <a:gd name="T4" fmla="+- 0 12954 11160"/>
              <a:gd name="T5" fmla="*/ T4 w 1807"/>
              <a:gd name="T6" fmla="+- 0 261 261"/>
              <a:gd name="T7" fmla="*/ 261 h 777"/>
              <a:gd name="T8" fmla="+- 0 11263 11160"/>
              <a:gd name="T9" fmla="*/ T8 w 1807"/>
              <a:gd name="T10" fmla="+- 0 768 261"/>
              <a:gd name="T11" fmla="*/ 768 h 777"/>
              <a:gd name="T12" fmla="+- 0 11307 11160"/>
              <a:gd name="T13" fmla="*/ T12 w 1807"/>
              <a:gd name="T14" fmla="+- 0 720 261"/>
              <a:gd name="T15" fmla="*/ 720 h 777"/>
              <a:gd name="T16" fmla="+- 0 11315 11160"/>
              <a:gd name="T17" fmla="*/ T16 w 1807"/>
              <a:gd name="T18" fmla="+- 0 712 261"/>
              <a:gd name="T19" fmla="*/ 712 h 777"/>
              <a:gd name="T20" fmla="+- 0 11314 11160"/>
              <a:gd name="T21" fmla="*/ T20 w 1807"/>
              <a:gd name="T22" fmla="+- 0 700 261"/>
              <a:gd name="T23" fmla="*/ 700 h 777"/>
              <a:gd name="T24" fmla="+- 0 11306 11160"/>
              <a:gd name="T25" fmla="*/ T24 w 1807"/>
              <a:gd name="T26" fmla="+- 0 692 261"/>
              <a:gd name="T27" fmla="*/ 692 h 777"/>
              <a:gd name="T28" fmla="+- 0 11298 11160"/>
              <a:gd name="T29" fmla="*/ T28 w 1807"/>
              <a:gd name="T30" fmla="+- 0 685 261"/>
              <a:gd name="T31" fmla="*/ 685 h 777"/>
              <a:gd name="T32" fmla="+- 0 11286 11160"/>
              <a:gd name="T33" fmla="*/ T32 w 1807"/>
              <a:gd name="T34" fmla="+- 0 685 261"/>
              <a:gd name="T35" fmla="*/ 685 h 777"/>
              <a:gd name="T36" fmla="+- 0 11278 11160"/>
              <a:gd name="T37" fmla="*/ T36 w 1807"/>
              <a:gd name="T38" fmla="+- 0 693 261"/>
              <a:gd name="T39" fmla="*/ 693 h 777"/>
              <a:gd name="T40" fmla="+- 0 11160 11160"/>
              <a:gd name="T41" fmla="*/ T40 w 1807"/>
              <a:gd name="T42" fmla="+- 0 820 261"/>
              <a:gd name="T43" fmla="*/ 820 h 777"/>
              <a:gd name="T44" fmla="+- 0 11328 11160"/>
              <a:gd name="T45" fmla="*/ T44 w 1807"/>
              <a:gd name="T46" fmla="+- 0 860 261"/>
              <a:gd name="T47" fmla="*/ 860 h 777"/>
              <a:gd name="T48" fmla="+- 0 11339 11160"/>
              <a:gd name="T49" fmla="*/ T48 w 1807"/>
              <a:gd name="T50" fmla="+- 0 863 261"/>
              <a:gd name="T51" fmla="*/ 863 h 777"/>
              <a:gd name="T52" fmla="+- 0 11350 11160"/>
              <a:gd name="T53" fmla="*/ T52 w 1807"/>
              <a:gd name="T54" fmla="+- 0 856 261"/>
              <a:gd name="T55" fmla="*/ 856 h 777"/>
              <a:gd name="T56" fmla="+- 0 11352 11160"/>
              <a:gd name="T57" fmla="*/ T56 w 1807"/>
              <a:gd name="T58" fmla="+- 0 846 261"/>
              <a:gd name="T59" fmla="*/ 846 h 777"/>
              <a:gd name="T60" fmla="+- 0 11355 11160"/>
              <a:gd name="T61" fmla="*/ T60 w 1807"/>
              <a:gd name="T62" fmla="+- 0 835 261"/>
              <a:gd name="T63" fmla="*/ 835 h 777"/>
              <a:gd name="T64" fmla="+- 0 11350 11160"/>
              <a:gd name="T65" fmla="*/ T64 w 1807"/>
              <a:gd name="T66" fmla="+- 0 827 261"/>
              <a:gd name="T67" fmla="*/ 827 h 777"/>
              <a:gd name="T68" fmla="+- 0 11348 11160"/>
              <a:gd name="T69" fmla="*/ T68 w 1807"/>
              <a:gd name="T70" fmla="+- 0 824 261"/>
              <a:gd name="T71" fmla="*/ 824 h 777"/>
              <a:gd name="T72" fmla="+- 0 11274 11160"/>
              <a:gd name="T73" fmla="*/ T72 w 1807"/>
              <a:gd name="T74" fmla="+- 0 806 261"/>
              <a:gd name="T75" fmla="*/ 806 h 777"/>
              <a:gd name="T76" fmla="+- 0 12966 11160"/>
              <a:gd name="T77" fmla="*/ T76 w 1807"/>
              <a:gd name="T78" fmla="+- 0 299 261"/>
              <a:gd name="T79" fmla="*/ 299 h 777"/>
              <a:gd name="T80" fmla="+- 0 12966 11160"/>
              <a:gd name="T81" fmla="*/ T80 w 1807"/>
              <a:gd name="T82" fmla="+- 0 659 261"/>
              <a:gd name="T83" fmla="*/ 659 h 777"/>
              <a:gd name="T84" fmla="+- 0 12954 11160"/>
              <a:gd name="T85" fmla="*/ T84 w 1807"/>
              <a:gd name="T86" fmla="+- 0 621 261"/>
              <a:gd name="T87" fmla="*/ 621 h 777"/>
              <a:gd name="T88" fmla="+- 0 11981 11160"/>
              <a:gd name="T89" fmla="*/ T88 w 1807"/>
              <a:gd name="T90" fmla="+- 0 945 261"/>
              <a:gd name="T91" fmla="*/ 945 h 777"/>
              <a:gd name="T92" fmla="+- 0 12032 11160"/>
              <a:gd name="T93" fmla="*/ T92 w 1807"/>
              <a:gd name="T94" fmla="+- 0 888 261"/>
              <a:gd name="T95" fmla="*/ 888 h 777"/>
              <a:gd name="T96" fmla="+- 0 12031 11160"/>
              <a:gd name="T97" fmla="*/ T96 w 1807"/>
              <a:gd name="T98" fmla="+- 0 875 261"/>
              <a:gd name="T99" fmla="*/ 875 h 777"/>
              <a:gd name="T100" fmla="+- 0 12022 11160"/>
              <a:gd name="T101" fmla="*/ T100 w 1807"/>
              <a:gd name="T102" fmla="+- 0 868 261"/>
              <a:gd name="T103" fmla="*/ 868 h 777"/>
              <a:gd name="T104" fmla="+- 0 12014 11160"/>
              <a:gd name="T105" fmla="*/ T104 w 1807"/>
              <a:gd name="T106" fmla="+- 0 860 261"/>
              <a:gd name="T107" fmla="*/ 860 h 777"/>
              <a:gd name="T108" fmla="+- 0 12002 11160"/>
              <a:gd name="T109" fmla="*/ T108 w 1807"/>
              <a:gd name="T110" fmla="+- 0 861 261"/>
              <a:gd name="T111" fmla="*/ 861 h 777"/>
              <a:gd name="T112" fmla="+- 0 11880 11160"/>
              <a:gd name="T113" fmla="*/ T112 w 1807"/>
              <a:gd name="T114" fmla="+- 0 1000 261"/>
              <a:gd name="T115" fmla="*/ 1000 h 777"/>
              <a:gd name="T116" fmla="+- 0 12060 11160"/>
              <a:gd name="T117" fmla="*/ T116 w 1807"/>
              <a:gd name="T118" fmla="+- 0 1037 261"/>
              <a:gd name="T119" fmla="*/ 1037 h 777"/>
              <a:gd name="T120" fmla="+- 0 12071 11160"/>
              <a:gd name="T121" fmla="*/ T120 w 1807"/>
              <a:gd name="T122" fmla="+- 0 1030 261"/>
              <a:gd name="T123" fmla="*/ 1030 h 777"/>
              <a:gd name="T124" fmla="+- 0 12073 11160"/>
              <a:gd name="T125" fmla="*/ T124 w 1807"/>
              <a:gd name="T126" fmla="+- 0 1020 261"/>
              <a:gd name="T127" fmla="*/ 1020 h 777"/>
              <a:gd name="T128" fmla="+- 0 12075 11160"/>
              <a:gd name="T129" fmla="*/ T128 w 1807"/>
              <a:gd name="T130" fmla="+- 0 1009 261"/>
              <a:gd name="T131" fmla="*/ 1009 h 777"/>
              <a:gd name="T132" fmla="+- 0 12074 11160"/>
              <a:gd name="T133" fmla="*/ T132 w 1807"/>
              <a:gd name="T134" fmla="+- 0 1006 261"/>
              <a:gd name="T135" fmla="*/ 1006 h 777"/>
              <a:gd name="T136" fmla="+- 0 12068 11160"/>
              <a:gd name="T137" fmla="*/ T136 w 1807"/>
              <a:gd name="T138" fmla="+- 0 998 261"/>
              <a:gd name="T139" fmla="*/ 998 h 777"/>
              <a:gd name="T140" fmla="+- 0 11994 11160"/>
              <a:gd name="T141" fmla="*/ T140 w 1807"/>
              <a:gd name="T142" fmla="+- 0 983 261"/>
              <a:gd name="T143" fmla="*/ 983 h 777"/>
              <a:gd name="T144" fmla="+- 0 12966 11160"/>
              <a:gd name="T145" fmla="*/ T144 w 1807"/>
              <a:gd name="T146" fmla="+- 0 659 261"/>
              <a:gd name="T147" fmla="*/ 659 h 7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807" h="777">
                <a:moveTo>
                  <a:pt x="1806" y="38"/>
                </a:moveTo>
                <a:lnTo>
                  <a:pt x="1794" y="0"/>
                </a:lnTo>
                <a:lnTo>
                  <a:pt x="103" y="507"/>
                </a:lnTo>
                <a:lnTo>
                  <a:pt x="147" y="459"/>
                </a:lnTo>
                <a:lnTo>
                  <a:pt x="155" y="451"/>
                </a:lnTo>
                <a:lnTo>
                  <a:pt x="154" y="439"/>
                </a:lnTo>
                <a:lnTo>
                  <a:pt x="146" y="431"/>
                </a:lnTo>
                <a:lnTo>
                  <a:pt x="138" y="424"/>
                </a:lnTo>
                <a:lnTo>
                  <a:pt x="126" y="424"/>
                </a:lnTo>
                <a:lnTo>
                  <a:pt x="118" y="432"/>
                </a:lnTo>
                <a:lnTo>
                  <a:pt x="0" y="559"/>
                </a:lnTo>
                <a:lnTo>
                  <a:pt x="168" y="599"/>
                </a:lnTo>
                <a:lnTo>
                  <a:pt x="179" y="602"/>
                </a:lnTo>
                <a:lnTo>
                  <a:pt x="190" y="595"/>
                </a:lnTo>
                <a:lnTo>
                  <a:pt x="192" y="585"/>
                </a:lnTo>
                <a:lnTo>
                  <a:pt x="195" y="574"/>
                </a:lnTo>
                <a:lnTo>
                  <a:pt x="190" y="566"/>
                </a:lnTo>
                <a:lnTo>
                  <a:pt x="188" y="563"/>
                </a:lnTo>
                <a:lnTo>
                  <a:pt x="114" y="545"/>
                </a:lnTo>
                <a:lnTo>
                  <a:pt x="1806" y="38"/>
                </a:lnTo>
                <a:moveTo>
                  <a:pt x="1806" y="398"/>
                </a:moveTo>
                <a:lnTo>
                  <a:pt x="1794" y="360"/>
                </a:lnTo>
                <a:lnTo>
                  <a:pt x="821" y="684"/>
                </a:lnTo>
                <a:lnTo>
                  <a:pt x="872" y="627"/>
                </a:lnTo>
                <a:lnTo>
                  <a:pt x="871" y="614"/>
                </a:lnTo>
                <a:lnTo>
                  <a:pt x="862" y="607"/>
                </a:lnTo>
                <a:lnTo>
                  <a:pt x="854" y="599"/>
                </a:lnTo>
                <a:lnTo>
                  <a:pt x="842" y="600"/>
                </a:lnTo>
                <a:lnTo>
                  <a:pt x="720" y="739"/>
                </a:lnTo>
                <a:lnTo>
                  <a:pt x="900" y="776"/>
                </a:lnTo>
                <a:lnTo>
                  <a:pt x="911" y="769"/>
                </a:lnTo>
                <a:lnTo>
                  <a:pt x="913" y="759"/>
                </a:lnTo>
                <a:lnTo>
                  <a:pt x="915" y="748"/>
                </a:lnTo>
                <a:lnTo>
                  <a:pt x="914" y="745"/>
                </a:lnTo>
                <a:lnTo>
                  <a:pt x="908" y="737"/>
                </a:lnTo>
                <a:lnTo>
                  <a:pt x="834" y="722"/>
                </a:lnTo>
                <a:lnTo>
                  <a:pt x="1806" y="398"/>
                </a:lnTo>
              </a:path>
            </a:pathLst>
          </a:cu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0" name="Group 8"/>
          <p:cNvGrpSpPr>
            <a:grpSpLocks/>
          </p:cNvGrpSpPr>
          <p:nvPr/>
        </p:nvGrpSpPr>
        <p:grpSpPr bwMode="auto">
          <a:xfrm>
            <a:off x="5669732" y="1354203"/>
            <a:ext cx="3065958" cy="3658973"/>
            <a:chOff x="8999" y="-2228"/>
            <a:chExt cx="4320" cy="4636"/>
          </a:xfrm>
        </p:grpSpPr>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9" y="-2228"/>
              <a:ext cx="4320" cy="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2960" y="-139"/>
              <a:ext cx="180" cy="900"/>
            </a:xfrm>
            <a:custGeom>
              <a:avLst/>
              <a:gdLst>
                <a:gd name="T0" fmla="+- 0 12960 12960"/>
                <a:gd name="T1" fmla="*/ T0 w 180"/>
                <a:gd name="T2" fmla="+- 0 -139 -139"/>
                <a:gd name="T3" fmla="*/ -139 h 900"/>
                <a:gd name="T4" fmla="+- 0 12995 12960"/>
                <a:gd name="T5" fmla="*/ T4 w 180"/>
                <a:gd name="T6" fmla="+- 0 -137 -139"/>
                <a:gd name="T7" fmla="*/ -137 h 900"/>
                <a:gd name="T8" fmla="+- 0 13024 12960"/>
                <a:gd name="T9" fmla="*/ T8 w 180"/>
                <a:gd name="T10" fmla="+- 0 -134 -139"/>
                <a:gd name="T11" fmla="*/ -134 h 900"/>
                <a:gd name="T12" fmla="+- 0 13043 12960"/>
                <a:gd name="T13" fmla="*/ T12 w 180"/>
                <a:gd name="T14" fmla="+- 0 -129 -139"/>
                <a:gd name="T15" fmla="*/ -129 h 900"/>
                <a:gd name="T16" fmla="+- 0 13050 12960"/>
                <a:gd name="T17" fmla="*/ T16 w 180"/>
                <a:gd name="T18" fmla="+- 0 -124 -139"/>
                <a:gd name="T19" fmla="*/ -124 h 900"/>
                <a:gd name="T20" fmla="+- 0 13050 12960"/>
                <a:gd name="T21" fmla="*/ T20 w 180"/>
                <a:gd name="T22" fmla="+- 0 296 -139"/>
                <a:gd name="T23" fmla="*/ 296 h 900"/>
                <a:gd name="T24" fmla="+- 0 13057 12960"/>
                <a:gd name="T25" fmla="*/ T24 w 180"/>
                <a:gd name="T26" fmla="+- 0 302 -139"/>
                <a:gd name="T27" fmla="*/ 302 h 900"/>
                <a:gd name="T28" fmla="+- 0 13076 12960"/>
                <a:gd name="T29" fmla="*/ T28 w 180"/>
                <a:gd name="T30" fmla="+- 0 307 -139"/>
                <a:gd name="T31" fmla="*/ 307 h 900"/>
                <a:gd name="T32" fmla="+- 0 13105 12960"/>
                <a:gd name="T33" fmla="*/ T32 w 180"/>
                <a:gd name="T34" fmla="+- 0 310 -139"/>
                <a:gd name="T35" fmla="*/ 310 h 900"/>
                <a:gd name="T36" fmla="+- 0 13140 12960"/>
                <a:gd name="T37" fmla="*/ T36 w 180"/>
                <a:gd name="T38" fmla="+- 0 311 -139"/>
                <a:gd name="T39" fmla="*/ 311 h 900"/>
                <a:gd name="T40" fmla="+- 0 13105 12960"/>
                <a:gd name="T41" fmla="*/ T40 w 180"/>
                <a:gd name="T42" fmla="+- 0 313 -139"/>
                <a:gd name="T43" fmla="*/ 313 h 900"/>
                <a:gd name="T44" fmla="+- 0 13076 12960"/>
                <a:gd name="T45" fmla="*/ T44 w 180"/>
                <a:gd name="T46" fmla="+- 0 316 -139"/>
                <a:gd name="T47" fmla="*/ 316 h 900"/>
                <a:gd name="T48" fmla="+- 0 13057 12960"/>
                <a:gd name="T49" fmla="*/ T48 w 180"/>
                <a:gd name="T50" fmla="+- 0 321 -139"/>
                <a:gd name="T51" fmla="*/ 321 h 900"/>
                <a:gd name="T52" fmla="+- 0 13050 12960"/>
                <a:gd name="T53" fmla="*/ T52 w 180"/>
                <a:gd name="T54" fmla="+- 0 326 -139"/>
                <a:gd name="T55" fmla="*/ 326 h 900"/>
                <a:gd name="T56" fmla="+- 0 13050 12960"/>
                <a:gd name="T57" fmla="*/ T56 w 180"/>
                <a:gd name="T58" fmla="+- 0 746 -139"/>
                <a:gd name="T59" fmla="*/ 746 h 900"/>
                <a:gd name="T60" fmla="+- 0 13043 12960"/>
                <a:gd name="T61" fmla="*/ T60 w 180"/>
                <a:gd name="T62" fmla="+- 0 752 -139"/>
                <a:gd name="T63" fmla="*/ 752 h 900"/>
                <a:gd name="T64" fmla="+- 0 13024 12960"/>
                <a:gd name="T65" fmla="*/ T64 w 180"/>
                <a:gd name="T66" fmla="+- 0 757 -139"/>
                <a:gd name="T67" fmla="*/ 757 h 900"/>
                <a:gd name="T68" fmla="+- 0 12995 12960"/>
                <a:gd name="T69" fmla="*/ T68 w 180"/>
                <a:gd name="T70" fmla="+- 0 760 -139"/>
                <a:gd name="T71" fmla="*/ 760 h 900"/>
                <a:gd name="T72" fmla="+- 0 12960 12960"/>
                <a:gd name="T73" fmla="*/ T72 w 180"/>
                <a:gd name="T74" fmla="+- 0 761 -139"/>
                <a:gd name="T75" fmla="*/ 761 h 9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80" h="900">
                  <a:moveTo>
                    <a:pt x="0" y="0"/>
                  </a:moveTo>
                  <a:lnTo>
                    <a:pt x="35" y="2"/>
                  </a:lnTo>
                  <a:lnTo>
                    <a:pt x="64" y="5"/>
                  </a:lnTo>
                  <a:lnTo>
                    <a:pt x="83" y="10"/>
                  </a:lnTo>
                  <a:lnTo>
                    <a:pt x="90" y="15"/>
                  </a:lnTo>
                  <a:lnTo>
                    <a:pt x="90" y="435"/>
                  </a:lnTo>
                  <a:lnTo>
                    <a:pt x="97" y="441"/>
                  </a:lnTo>
                  <a:lnTo>
                    <a:pt x="116" y="446"/>
                  </a:lnTo>
                  <a:lnTo>
                    <a:pt x="145" y="449"/>
                  </a:lnTo>
                  <a:lnTo>
                    <a:pt x="180" y="450"/>
                  </a:lnTo>
                  <a:lnTo>
                    <a:pt x="145" y="452"/>
                  </a:lnTo>
                  <a:lnTo>
                    <a:pt x="116" y="455"/>
                  </a:lnTo>
                  <a:lnTo>
                    <a:pt x="97" y="460"/>
                  </a:lnTo>
                  <a:lnTo>
                    <a:pt x="90" y="465"/>
                  </a:lnTo>
                  <a:lnTo>
                    <a:pt x="90" y="885"/>
                  </a:lnTo>
                  <a:lnTo>
                    <a:pt x="83" y="891"/>
                  </a:lnTo>
                  <a:lnTo>
                    <a:pt x="64" y="896"/>
                  </a:lnTo>
                  <a:lnTo>
                    <a:pt x="35" y="899"/>
                  </a:lnTo>
                  <a:lnTo>
                    <a:pt x="0" y="900"/>
                  </a:lnTo>
                </a:path>
              </a:pathLst>
            </a:custGeom>
            <a:noFill/>
            <a:ln w="25400">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0" name="Rectangle 19"/>
          <p:cNvSpPr/>
          <p:nvPr/>
        </p:nvSpPr>
        <p:spPr>
          <a:xfrm>
            <a:off x="8614387" y="1811353"/>
            <a:ext cx="595035" cy="369332"/>
          </a:xfrm>
          <a:prstGeom prst="rect">
            <a:avLst/>
          </a:prstGeom>
        </p:spPr>
        <p:txBody>
          <a:bodyPr wrap="none">
            <a:spAutoFit/>
          </a:bodyPr>
          <a:lstStyle/>
          <a:p>
            <a:pPr marL="63500">
              <a:spcAft>
                <a:spcPts val="0"/>
              </a:spcAft>
            </a:pPr>
            <a:r>
              <a:rPr lang="en-US" dirty="0" smtClean="0">
                <a:solidFill>
                  <a:srgbClr val="800000"/>
                </a:solidFill>
                <a:latin typeface="Gill Sans MT" panose="020B0502020104020203" pitchFamily="34" charset="0"/>
                <a:ea typeface="Calibri" panose="020F0502020204030204" pitchFamily="34" charset="0"/>
              </a:rPr>
              <a:t>235</a:t>
            </a:r>
            <a:endParaRPr lang="en-GB" dirty="0">
              <a:effectLst/>
              <a:latin typeface="Gill Sans MT" panose="020B0502020104020203" pitchFamily="34" charset="0"/>
              <a:ea typeface="Calibri" panose="020F0502020204030204" pitchFamily="34" charset="0"/>
            </a:endParaRPr>
          </a:p>
        </p:txBody>
      </p:sp>
      <p:sp>
        <p:nvSpPr>
          <p:cNvPr id="21" name="Rectangle 20"/>
          <p:cNvSpPr/>
          <p:nvPr/>
        </p:nvSpPr>
        <p:spPr>
          <a:xfrm>
            <a:off x="8614387" y="3143347"/>
            <a:ext cx="595035" cy="369332"/>
          </a:xfrm>
          <a:prstGeom prst="rect">
            <a:avLst/>
          </a:prstGeom>
        </p:spPr>
        <p:txBody>
          <a:bodyPr wrap="none">
            <a:spAutoFit/>
          </a:bodyPr>
          <a:lstStyle/>
          <a:p>
            <a:pPr marL="63500">
              <a:spcAft>
                <a:spcPts val="0"/>
              </a:spcAft>
            </a:pPr>
            <a:r>
              <a:rPr lang="en-US" dirty="0" smtClean="0">
                <a:solidFill>
                  <a:srgbClr val="800000"/>
                </a:solidFill>
                <a:latin typeface="Gill Sans MT" panose="020B0502020104020203" pitchFamily="34" charset="0"/>
                <a:ea typeface="Calibri" panose="020F0502020204030204" pitchFamily="34" charset="0"/>
              </a:rPr>
              <a:t>117</a:t>
            </a:r>
            <a:endParaRPr lang="en-GB" dirty="0">
              <a:effectLst/>
              <a:latin typeface="Gill Sans MT" panose="020B0502020104020203" pitchFamily="34" charset="0"/>
              <a:ea typeface="Calibri" panose="020F0502020204030204" pitchFamily="34" charset="0"/>
            </a:endParaRPr>
          </a:p>
        </p:txBody>
      </p:sp>
      <p:sp>
        <p:nvSpPr>
          <p:cNvPr id="22" name="Rectangle 21"/>
          <p:cNvSpPr/>
          <p:nvPr/>
        </p:nvSpPr>
        <p:spPr>
          <a:xfrm>
            <a:off x="8048161" y="2602777"/>
            <a:ext cx="1059059" cy="369332"/>
          </a:xfrm>
          <a:prstGeom prst="rect">
            <a:avLst/>
          </a:prstGeom>
        </p:spPr>
        <p:txBody>
          <a:bodyPr wrap="square">
            <a:spAutoFit/>
          </a:bodyPr>
          <a:lstStyle/>
          <a:p>
            <a:pPr marL="63500">
              <a:spcAft>
                <a:spcPts val="0"/>
              </a:spcAft>
            </a:pPr>
            <a:r>
              <a:rPr lang="en-US" dirty="0" smtClean="0">
                <a:solidFill>
                  <a:srgbClr val="800000"/>
                </a:solidFill>
                <a:latin typeface="Gill Sans MT" panose="020B0502020104020203" pitchFamily="34" charset="0"/>
                <a:ea typeface="Calibri" panose="020F0502020204030204" pitchFamily="34" charset="0"/>
              </a:rPr>
              <a:t>subtract</a:t>
            </a:r>
            <a:endParaRPr lang="en-GB" dirty="0">
              <a:effectLst/>
              <a:latin typeface="Gill Sans MT" panose="020B0502020104020203" pitchFamily="34" charset="0"/>
              <a:ea typeface="Calibri" panose="020F0502020204030204" pitchFamily="34" charset="0"/>
            </a:endParaRPr>
          </a:p>
        </p:txBody>
      </p:sp>
      <p:sp>
        <p:nvSpPr>
          <p:cNvPr id="12" name="Freeform 11"/>
          <p:cNvSpPr>
            <a:spLocks/>
          </p:cNvSpPr>
          <p:nvPr/>
        </p:nvSpPr>
        <p:spPr bwMode="auto">
          <a:xfrm>
            <a:off x="8578164" y="1571576"/>
            <a:ext cx="157526" cy="1067018"/>
          </a:xfrm>
          <a:custGeom>
            <a:avLst/>
            <a:gdLst>
              <a:gd name="T0" fmla="+- 0 13500 13500"/>
              <a:gd name="T1" fmla="*/ T0 w 180"/>
              <a:gd name="T2" fmla="+- 0 -1688 -1688"/>
              <a:gd name="T3" fmla="*/ -1688 h 1080"/>
              <a:gd name="T4" fmla="+- 0 13535 13500"/>
              <a:gd name="T5" fmla="*/ T4 w 180"/>
              <a:gd name="T6" fmla="+- 0 -1686 -1688"/>
              <a:gd name="T7" fmla="*/ -1686 h 1080"/>
              <a:gd name="T8" fmla="+- 0 13564 13500"/>
              <a:gd name="T9" fmla="*/ T8 w 180"/>
              <a:gd name="T10" fmla="+- 0 -1683 -1688"/>
              <a:gd name="T11" fmla="*/ -1683 h 1080"/>
              <a:gd name="T12" fmla="+- 0 13583 13500"/>
              <a:gd name="T13" fmla="*/ T12 w 180"/>
              <a:gd name="T14" fmla="+- 0 -1678 -1688"/>
              <a:gd name="T15" fmla="*/ -1678 h 1080"/>
              <a:gd name="T16" fmla="+- 0 13590 13500"/>
              <a:gd name="T17" fmla="*/ T16 w 180"/>
              <a:gd name="T18" fmla="+- 0 -1673 -1688"/>
              <a:gd name="T19" fmla="*/ -1673 h 1080"/>
              <a:gd name="T20" fmla="+- 0 13590 13500"/>
              <a:gd name="T21" fmla="*/ T20 w 180"/>
              <a:gd name="T22" fmla="+- 0 -1163 -1688"/>
              <a:gd name="T23" fmla="*/ -1163 h 1080"/>
              <a:gd name="T24" fmla="+- 0 13597 13500"/>
              <a:gd name="T25" fmla="*/ T24 w 180"/>
              <a:gd name="T26" fmla="+- 0 -1157 -1688"/>
              <a:gd name="T27" fmla="*/ -1157 h 1080"/>
              <a:gd name="T28" fmla="+- 0 13616 13500"/>
              <a:gd name="T29" fmla="*/ T28 w 180"/>
              <a:gd name="T30" fmla="+- 0 -1152 -1688"/>
              <a:gd name="T31" fmla="*/ -1152 h 1080"/>
              <a:gd name="T32" fmla="+- 0 13645 13500"/>
              <a:gd name="T33" fmla="*/ T32 w 180"/>
              <a:gd name="T34" fmla="+- 0 -1149 -1688"/>
              <a:gd name="T35" fmla="*/ -1149 h 1080"/>
              <a:gd name="T36" fmla="+- 0 13680 13500"/>
              <a:gd name="T37" fmla="*/ T36 w 180"/>
              <a:gd name="T38" fmla="+- 0 -1148 -1688"/>
              <a:gd name="T39" fmla="*/ -1148 h 1080"/>
              <a:gd name="T40" fmla="+- 0 13645 13500"/>
              <a:gd name="T41" fmla="*/ T40 w 180"/>
              <a:gd name="T42" fmla="+- 0 -1146 -1688"/>
              <a:gd name="T43" fmla="*/ -1146 h 1080"/>
              <a:gd name="T44" fmla="+- 0 13616 13500"/>
              <a:gd name="T45" fmla="*/ T44 w 180"/>
              <a:gd name="T46" fmla="+- 0 -1143 -1688"/>
              <a:gd name="T47" fmla="*/ -1143 h 1080"/>
              <a:gd name="T48" fmla="+- 0 13597 13500"/>
              <a:gd name="T49" fmla="*/ T48 w 180"/>
              <a:gd name="T50" fmla="+- 0 -1138 -1688"/>
              <a:gd name="T51" fmla="*/ -1138 h 1080"/>
              <a:gd name="T52" fmla="+- 0 13590 13500"/>
              <a:gd name="T53" fmla="*/ T52 w 180"/>
              <a:gd name="T54" fmla="+- 0 -1133 -1688"/>
              <a:gd name="T55" fmla="*/ -1133 h 1080"/>
              <a:gd name="T56" fmla="+- 0 13590 13500"/>
              <a:gd name="T57" fmla="*/ T56 w 180"/>
              <a:gd name="T58" fmla="+- 0 -623 -1688"/>
              <a:gd name="T59" fmla="*/ -623 h 1080"/>
              <a:gd name="T60" fmla="+- 0 13583 13500"/>
              <a:gd name="T61" fmla="*/ T60 w 180"/>
              <a:gd name="T62" fmla="+- 0 -617 -1688"/>
              <a:gd name="T63" fmla="*/ -617 h 1080"/>
              <a:gd name="T64" fmla="+- 0 13564 13500"/>
              <a:gd name="T65" fmla="*/ T64 w 180"/>
              <a:gd name="T66" fmla="+- 0 -612 -1688"/>
              <a:gd name="T67" fmla="*/ -612 h 1080"/>
              <a:gd name="T68" fmla="+- 0 13535 13500"/>
              <a:gd name="T69" fmla="*/ T68 w 180"/>
              <a:gd name="T70" fmla="+- 0 -609 -1688"/>
              <a:gd name="T71" fmla="*/ -609 h 1080"/>
              <a:gd name="T72" fmla="+- 0 13500 13500"/>
              <a:gd name="T73" fmla="*/ T72 w 180"/>
              <a:gd name="T74" fmla="+- 0 -608 -1688"/>
              <a:gd name="T75" fmla="*/ -608 h 10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80" h="1080">
                <a:moveTo>
                  <a:pt x="0" y="0"/>
                </a:moveTo>
                <a:lnTo>
                  <a:pt x="35" y="2"/>
                </a:lnTo>
                <a:lnTo>
                  <a:pt x="64" y="5"/>
                </a:lnTo>
                <a:lnTo>
                  <a:pt x="83" y="10"/>
                </a:lnTo>
                <a:lnTo>
                  <a:pt x="90" y="15"/>
                </a:lnTo>
                <a:lnTo>
                  <a:pt x="90" y="525"/>
                </a:lnTo>
                <a:lnTo>
                  <a:pt x="97" y="531"/>
                </a:lnTo>
                <a:lnTo>
                  <a:pt x="116" y="536"/>
                </a:lnTo>
                <a:lnTo>
                  <a:pt x="145" y="539"/>
                </a:lnTo>
                <a:lnTo>
                  <a:pt x="180" y="540"/>
                </a:lnTo>
                <a:lnTo>
                  <a:pt x="145" y="542"/>
                </a:lnTo>
                <a:lnTo>
                  <a:pt x="116" y="545"/>
                </a:lnTo>
                <a:lnTo>
                  <a:pt x="97" y="550"/>
                </a:lnTo>
                <a:lnTo>
                  <a:pt x="90" y="555"/>
                </a:lnTo>
                <a:lnTo>
                  <a:pt x="90" y="1065"/>
                </a:lnTo>
                <a:lnTo>
                  <a:pt x="83" y="1071"/>
                </a:lnTo>
                <a:lnTo>
                  <a:pt x="64" y="1076"/>
                </a:lnTo>
                <a:lnTo>
                  <a:pt x="35" y="1079"/>
                </a:lnTo>
                <a:lnTo>
                  <a:pt x="0" y="1080"/>
                </a:lnTo>
              </a:path>
            </a:pathLst>
          </a:custGeom>
          <a:noFill/>
          <a:ln w="25400">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61112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732012" y="311315"/>
            <a:ext cx="6048275" cy="521007"/>
          </a:xfrm>
        </p:spPr>
        <p:txBody>
          <a:bodyPr/>
          <a:lstStyle/>
          <a:p>
            <a:r>
              <a:rPr lang="en-US" altLang="en-US" dirty="0" smtClean="0">
                <a:solidFill>
                  <a:schemeClr val="tx2"/>
                </a:solidFill>
                <a:latin typeface="Gill Sans MT" panose="020B0502020104020203" pitchFamily="34" charset="0"/>
              </a:rPr>
              <a:t>Expanded </a:t>
            </a:r>
            <a:r>
              <a:rPr lang="en-US" altLang="en-US" dirty="0" smtClean="0">
                <a:solidFill>
                  <a:schemeClr val="tx2"/>
                </a:solidFill>
                <a:latin typeface="Gill Sans MT" panose="020B0502020104020203" pitchFamily="34" charset="0"/>
              </a:rPr>
              <a:t>Multiplication by Partitioning </a:t>
            </a:r>
            <a:r>
              <a:rPr lang="en-US" altLang="en-US" dirty="0" smtClean="0">
                <a:solidFill>
                  <a:schemeClr val="tx2"/>
                </a:solidFill>
                <a:latin typeface="Gill Sans MT" panose="020B0502020104020203" pitchFamily="34" charset="0"/>
              </a:rPr>
              <a:t>numbers</a:t>
            </a:r>
            <a:endParaRPr lang="en-US" altLang="en-US" dirty="0">
              <a:solidFill>
                <a:schemeClr val="tx2"/>
              </a:solidFill>
              <a:latin typeface="Gill Sans MT" panose="020B0502020104020203" pitchFamily="34" charset="0"/>
            </a:endParaRPr>
          </a:p>
        </p:txBody>
      </p:sp>
      <p:sp>
        <p:nvSpPr>
          <p:cNvPr id="114691" name="Rectangle 3"/>
          <p:cNvSpPr>
            <a:spLocks noGrp="1" noChangeArrowheads="1"/>
          </p:cNvSpPr>
          <p:nvPr>
            <p:ph sz="half" idx="1"/>
          </p:nvPr>
        </p:nvSpPr>
        <p:spPr>
          <a:xfrm>
            <a:off x="1732011" y="1349200"/>
            <a:ext cx="4230145" cy="5256213"/>
          </a:xfrm>
        </p:spPr>
        <p:txBody>
          <a:bodyPr/>
          <a:lstStyle/>
          <a:p>
            <a:pPr marL="0" indent="0">
              <a:buNone/>
            </a:pPr>
            <a:r>
              <a:rPr lang="en-US" sz="1800" dirty="0" smtClean="0">
                <a:solidFill>
                  <a:schemeClr val="tx2"/>
                </a:solidFill>
                <a:latin typeface="Gill Sans MT" panose="020B0502020104020203" pitchFamily="34" charset="0"/>
              </a:rPr>
              <a:t>243 x 4 = </a:t>
            </a:r>
          </a:p>
          <a:p>
            <a:r>
              <a:rPr lang="en-US" sz="1800" dirty="0" smtClean="0">
                <a:solidFill>
                  <a:schemeClr val="tx2"/>
                </a:solidFill>
                <a:latin typeface="Gill Sans MT" panose="020B0502020104020203" pitchFamily="34" charset="0"/>
              </a:rPr>
              <a:t>Partition </a:t>
            </a:r>
            <a:r>
              <a:rPr lang="en-US" sz="1800" dirty="0">
                <a:solidFill>
                  <a:schemeClr val="tx2"/>
                </a:solidFill>
                <a:latin typeface="Gill Sans MT" panose="020B0502020104020203" pitchFamily="34" charset="0"/>
              </a:rPr>
              <a:t>(split up) the </a:t>
            </a:r>
            <a:r>
              <a:rPr lang="en-US" sz="1800" dirty="0" smtClean="0">
                <a:solidFill>
                  <a:schemeClr val="tx2"/>
                </a:solidFill>
                <a:latin typeface="Gill Sans MT" panose="020B0502020104020203" pitchFamily="34" charset="0"/>
              </a:rPr>
              <a:t>number </a:t>
            </a:r>
            <a:r>
              <a:rPr lang="en-US" sz="1800" dirty="0">
                <a:solidFill>
                  <a:schemeClr val="tx2"/>
                </a:solidFill>
                <a:latin typeface="Gill Sans MT" panose="020B0502020104020203" pitchFamily="34" charset="0"/>
              </a:rPr>
              <a:t>according to its place </a:t>
            </a:r>
            <a:r>
              <a:rPr lang="en-US" sz="1800" dirty="0" smtClean="0">
                <a:solidFill>
                  <a:schemeClr val="tx2"/>
                </a:solidFill>
                <a:latin typeface="Gill Sans MT" panose="020B0502020104020203" pitchFamily="34" charset="0"/>
              </a:rPr>
              <a:t>value</a:t>
            </a:r>
            <a:r>
              <a:rPr lang="en-GB" sz="1800" dirty="0">
                <a:solidFill>
                  <a:schemeClr val="tx2"/>
                </a:solidFill>
                <a:latin typeface="Gill Sans MT" panose="020B0502020104020203" pitchFamily="34" charset="0"/>
              </a:rPr>
              <a:t> </a:t>
            </a:r>
            <a:r>
              <a:rPr lang="en-US" sz="1800" dirty="0" smtClean="0">
                <a:solidFill>
                  <a:schemeClr val="tx2"/>
                </a:solidFill>
                <a:latin typeface="Gill Sans MT" panose="020B0502020104020203" pitchFamily="34" charset="0"/>
              </a:rPr>
              <a:t>e.g</a:t>
            </a:r>
            <a:r>
              <a:rPr lang="en-US" sz="1800" dirty="0">
                <a:solidFill>
                  <a:schemeClr val="tx2"/>
                </a:solidFill>
                <a:latin typeface="Gill Sans MT" panose="020B0502020104020203" pitchFamily="34" charset="0"/>
              </a:rPr>
              <a:t>. 243 is made up of two hundreds, four tens and three ones</a:t>
            </a:r>
            <a:r>
              <a:rPr lang="en-US" sz="1800" dirty="0" smtClean="0">
                <a:solidFill>
                  <a:schemeClr val="tx2"/>
                </a:solidFill>
                <a:latin typeface="Gill Sans MT" panose="020B0502020104020203" pitchFamily="34" charset="0"/>
              </a:rPr>
              <a:t>.</a:t>
            </a:r>
            <a:endParaRPr lang="en-GB" sz="1800" dirty="0">
              <a:solidFill>
                <a:schemeClr val="tx2"/>
              </a:solidFill>
              <a:latin typeface="Gill Sans MT" panose="020B0502020104020203" pitchFamily="34" charset="0"/>
            </a:endParaRPr>
          </a:p>
          <a:p>
            <a:r>
              <a:rPr lang="en-US" sz="1800" dirty="0">
                <a:solidFill>
                  <a:schemeClr val="tx2"/>
                </a:solidFill>
                <a:latin typeface="Gill Sans MT" panose="020B0502020104020203" pitchFamily="34" charset="0"/>
              </a:rPr>
              <a:t>We want this 4 times – we are multiplying the ones by 4, the tens by 4 and the hundreds by 4</a:t>
            </a:r>
            <a:r>
              <a:rPr lang="en-US" sz="1800" dirty="0" smtClean="0">
                <a:solidFill>
                  <a:schemeClr val="tx2"/>
                </a:solidFill>
                <a:latin typeface="Gill Sans MT" panose="020B0502020104020203" pitchFamily="34" charset="0"/>
              </a:rPr>
              <a:t>.</a:t>
            </a:r>
            <a:endParaRPr lang="en-GB" sz="1800" dirty="0">
              <a:solidFill>
                <a:schemeClr val="tx2"/>
              </a:solidFill>
              <a:latin typeface="Gill Sans MT" panose="020B0502020104020203" pitchFamily="34" charset="0"/>
            </a:endParaRPr>
          </a:p>
          <a:p>
            <a:r>
              <a:rPr lang="en-US" sz="1800" dirty="0">
                <a:solidFill>
                  <a:schemeClr val="tx2"/>
                </a:solidFill>
                <a:latin typeface="Gill Sans MT" panose="020B0502020104020203" pitchFamily="34" charset="0"/>
              </a:rPr>
              <a:t>Line up the hundreds, tens and ones and find the total of each. </a:t>
            </a:r>
            <a:endParaRPr lang="en-US" sz="1800" dirty="0" smtClean="0">
              <a:solidFill>
                <a:schemeClr val="tx2"/>
              </a:solidFill>
              <a:latin typeface="Gill Sans MT" panose="020B0502020104020203" pitchFamily="34" charset="0"/>
            </a:endParaRPr>
          </a:p>
          <a:p>
            <a:r>
              <a:rPr lang="en-US" sz="1800" dirty="0" smtClean="0">
                <a:solidFill>
                  <a:schemeClr val="tx2"/>
                </a:solidFill>
                <a:latin typeface="Gill Sans MT" panose="020B0502020104020203" pitchFamily="34" charset="0"/>
              </a:rPr>
              <a:t>Recombine </a:t>
            </a:r>
            <a:r>
              <a:rPr lang="en-US" sz="1800" dirty="0">
                <a:solidFill>
                  <a:schemeClr val="tx2"/>
                </a:solidFill>
                <a:latin typeface="Gill Sans MT" panose="020B0502020104020203" pitchFamily="34" charset="0"/>
              </a:rPr>
              <a:t>to give the final product</a:t>
            </a:r>
            <a:r>
              <a:rPr lang="en-US" sz="1200" dirty="0"/>
              <a:t>.</a:t>
            </a:r>
            <a:endParaRPr lang="en-GB" sz="1200" dirty="0"/>
          </a:p>
          <a:p>
            <a:pPr marL="0" lvl="0" indent="0" eaLnBrk="0" hangingPunct="0">
              <a:spcBef>
                <a:spcPct val="0"/>
              </a:spcBef>
              <a:buNone/>
            </a:pPr>
            <a:endParaRPr lang="en-GB" altLang="en-US" sz="1200" dirty="0">
              <a:latin typeface="Gill Sans MT" panose="020B0502020104020203" pitchFamily="34" charset="0"/>
            </a:endParaRPr>
          </a:p>
          <a:p>
            <a:pPr marL="0" lvl="0" indent="0" eaLnBrk="0" hangingPunct="0">
              <a:spcBef>
                <a:spcPct val="0"/>
              </a:spcBef>
              <a:buNone/>
            </a:pPr>
            <a:endParaRPr lang="en-GB" altLang="en-US" sz="4800" dirty="0">
              <a:latin typeface="Arial" panose="020B0604020202020204" pitchFamily="34" charset="0"/>
            </a:endParaRPr>
          </a:p>
          <a:p>
            <a:pPr marL="0" lvl="0" indent="0" eaLnBrk="0" hangingPunct="0">
              <a:spcBef>
                <a:spcPct val="0"/>
              </a:spcBef>
              <a:buNone/>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a:p>
            <a:pPr marL="0" indent="0">
              <a:buNone/>
            </a:pPr>
            <a:endParaRPr lang="en-US" sz="2400" dirty="0" smtClean="0">
              <a:latin typeface="Gill Sans MT" panose="020B0502020104020203" pitchFamily="34" charset="0"/>
            </a:endParaRPr>
          </a:p>
        </p:txBody>
      </p:sp>
      <p:pic>
        <p:nvPicPr>
          <p:cNvPr id="4" name="Picture 1" descr="https://i1.wp.com/www.hollyparkschool.co.uk/wp-content/uploads/2013/01/logo.jpg?fit=300%2C293&amp;ssl=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6" b="28907"/>
          <a:stretch/>
        </p:blipFill>
        <p:spPr bwMode="auto">
          <a:xfrm>
            <a:off x="7782825" y="79889"/>
            <a:ext cx="1152128" cy="8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p:cNvGrpSpPr>
            <a:grpSpLocks/>
          </p:cNvGrpSpPr>
          <p:nvPr/>
        </p:nvGrpSpPr>
        <p:grpSpPr bwMode="auto">
          <a:xfrm>
            <a:off x="6084049" y="1279737"/>
            <a:ext cx="3022535" cy="2592846"/>
            <a:chOff x="10183" y="107"/>
            <a:chExt cx="4761" cy="4081"/>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3" y="107"/>
              <a:ext cx="4400" cy="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4"/>
            <p:cNvSpPr>
              <a:spLocks/>
            </p:cNvSpPr>
            <p:nvPr/>
          </p:nvSpPr>
          <p:spPr bwMode="auto">
            <a:xfrm>
              <a:off x="13684" y="468"/>
              <a:ext cx="180" cy="540"/>
            </a:xfrm>
            <a:custGeom>
              <a:avLst/>
              <a:gdLst>
                <a:gd name="T0" fmla="+- 0 13685 13685"/>
                <a:gd name="T1" fmla="*/ T0 w 180"/>
                <a:gd name="T2" fmla="+- 0 469 469"/>
                <a:gd name="T3" fmla="*/ 469 h 540"/>
                <a:gd name="T4" fmla="+- 0 13720 13685"/>
                <a:gd name="T5" fmla="*/ T4 w 180"/>
                <a:gd name="T6" fmla="+- 0 470 469"/>
                <a:gd name="T7" fmla="*/ 470 h 540"/>
                <a:gd name="T8" fmla="+- 0 13748 13685"/>
                <a:gd name="T9" fmla="*/ T8 w 180"/>
                <a:gd name="T10" fmla="+- 0 473 469"/>
                <a:gd name="T11" fmla="*/ 473 h 540"/>
                <a:gd name="T12" fmla="+- 0 13768 13685"/>
                <a:gd name="T13" fmla="*/ T12 w 180"/>
                <a:gd name="T14" fmla="+- 0 478 469"/>
                <a:gd name="T15" fmla="*/ 478 h 540"/>
                <a:gd name="T16" fmla="+- 0 13775 13685"/>
                <a:gd name="T17" fmla="*/ T16 w 180"/>
                <a:gd name="T18" fmla="+- 0 484 469"/>
                <a:gd name="T19" fmla="*/ 484 h 540"/>
                <a:gd name="T20" fmla="+- 0 13775 13685"/>
                <a:gd name="T21" fmla="*/ T20 w 180"/>
                <a:gd name="T22" fmla="+- 0 724 469"/>
                <a:gd name="T23" fmla="*/ 724 h 540"/>
                <a:gd name="T24" fmla="+- 0 13782 13685"/>
                <a:gd name="T25" fmla="*/ T24 w 180"/>
                <a:gd name="T26" fmla="+- 0 729 469"/>
                <a:gd name="T27" fmla="*/ 729 h 540"/>
                <a:gd name="T28" fmla="+- 0 13801 13685"/>
                <a:gd name="T29" fmla="*/ T28 w 180"/>
                <a:gd name="T30" fmla="+- 0 734 469"/>
                <a:gd name="T31" fmla="*/ 734 h 540"/>
                <a:gd name="T32" fmla="+- 0 13830 13685"/>
                <a:gd name="T33" fmla="*/ T32 w 180"/>
                <a:gd name="T34" fmla="+- 0 737 469"/>
                <a:gd name="T35" fmla="*/ 737 h 540"/>
                <a:gd name="T36" fmla="+- 0 13865 13685"/>
                <a:gd name="T37" fmla="*/ T36 w 180"/>
                <a:gd name="T38" fmla="+- 0 739 469"/>
                <a:gd name="T39" fmla="*/ 739 h 540"/>
                <a:gd name="T40" fmla="+- 0 13830 13685"/>
                <a:gd name="T41" fmla="*/ T40 w 180"/>
                <a:gd name="T42" fmla="+- 0 740 469"/>
                <a:gd name="T43" fmla="*/ 740 h 540"/>
                <a:gd name="T44" fmla="+- 0 13801 13685"/>
                <a:gd name="T45" fmla="*/ T44 w 180"/>
                <a:gd name="T46" fmla="+- 0 743 469"/>
                <a:gd name="T47" fmla="*/ 743 h 540"/>
                <a:gd name="T48" fmla="+- 0 13782 13685"/>
                <a:gd name="T49" fmla="*/ T48 w 180"/>
                <a:gd name="T50" fmla="+- 0 748 469"/>
                <a:gd name="T51" fmla="*/ 748 h 540"/>
                <a:gd name="T52" fmla="+- 0 13775 13685"/>
                <a:gd name="T53" fmla="*/ T52 w 180"/>
                <a:gd name="T54" fmla="+- 0 754 469"/>
                <a:gd name="T55" fmla="*/ 754 h 540"/>
                <a:gd name="T56" fmla="+- 0 13775 13685"/>
                <a:gd name="T57" fmla="*/ T56 w 180"/>
                <a:gd name="T58" fmla="+- 0 994 469"/>
                <a:gd name="T59" fmla="*/ 994 h 540"/>
                <a:gd name="T60" fmla="+- 0 13768 13685"/>
                <a:gd name="T61" fmla="*/ T60 w 180"/>
                <a:gd name="T62" fmla="+- 0 999 469"/>
                <a:gd name="T63" fmla="*/ 999 h 540"/>
                <a:gd name="T64" fmla="+- 0 13748 13685"/>
                <a:gd name="T65" fmla="*/ T64 w 180"/>
                <a:gd name="T66" fmla="+- 0 1004 469"/>
                <a:gd name="T67" fmla="*/ 1004 h 540"/>
                <a:gd name="T68" fmla="+- 0 13720 13685"/>
                <a:gd name="T69" fmla="*/ T68 w 180"/>
                <a:gd name="T70" fmla="+- 0 1007 469"/>
                <a:gd name="T71" fmla="*/ 1007 h 540"/>
                <a:gd name="T72" fmla="+- 0 13685 13685"/>
                <a:gd name="T73" fmla="*/ T72 w 180"/>
                <a:gd name="T74" fmla="+- 0 1009 469"/>
                <a:gd name="T75" fmla="*/ 1009 h 5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80" h="540">
                  <a:moveTo>
                    <a:pt x="0" y="0"/>
                  </a:moveTo>
                  <a:lnTo>
                    <a:pt x="35" y="1"/>
                  </a:lnTo>
                  <a:lnTo>
                    <a:pt x="63" y="4"/>
                  </a:lnTo>
                  <a:lnTo>
                    <a:pt x="83" y="9"/>
                  </a:lnTo>
                  <a:lnTo>
                    <a:pt x="90" y="15"/>
                  </a:lnTo>
                  <a:lnTo>
                    <a:pt x="90" y="255"/>
                  </a:lnTo>
                  <a:lnTo>
                    <a:pt x="97" y="260"/>
                  </a:lnTo>
                  <a:lnTo>
                    <a:pt x="116" y="265"/>
                  </a:lnTo>
                  <a:lnTo>
                    <a:pt x="145" y="268"/>
                  </a:lnTo>
                  <a:lnTo>
                    <a:pt x="180" y="270"/>
                  </a:lnTo>
                  <a:lnTo>
                    <a:pt x="145" y="271"/>
                  </a:lnTo>
                  <a:lnTo>
                    <a:pt x="116" y="274"/>
                  </a:lnTo>
                  <a:lnTo>
                    <a:pt x="97" y="279"/>
                  </a:lnTo>
                  <a:lnTo>
                    <a:pt x="90" y="285"/>
                  </a:lnTo>
                  <a:lnTo>
                    <a:pt x="90" y="525"/>
                  </a:lnTo>
                  <a:lnTo>
                    <a:pt x="83" y="530"/>
                  </a:lnTo>
                  <a:lnTo>
                    <a:pt x="63" y="535"/>
                  </a:lnTo>
                  <a:lnTo>
                    <a:pt x="35" y="538"/>
                  </a:lnTo>
                  <a:lnTo>
                    <a:pt x="0" y="540"/>
                  </a:lnTo>
                </a:path>
              </a:pathLst>
            </a:custGeom>
            <a:noFill/>
            <a:ln w="25400">
              <a:solidFill>
                <a:srgbClr val="9411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64" y="540"/>
              <a:ext cx="108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4004" y="542"/>
              <a:ext cx="387"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200" b="0" i="0" u="none" strike="noStrike" cap="none" normalizeH="0" baseline="0" smtClean="0">
                  <a:ln>
                    <a:noFill/>
                  </a:ln>
                  <a:solidFill>
                    <a:srgbClr val="800000"/>
                  </a:solidFill>
                  <a:effectLst/>
                  <a:latin typeface="Calibri" panose="020F0502020204030204" pitchFamily="34" charset="0"/>
                </a:rPr>
                <a:t>243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pic>
        <p:nvPicPr>
          <p:cNvPr id="9223" name="image68.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2273" y="3872960"/>
            <a:ext cx="3169294"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342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344816" cy="1323439"/>
          </a:xfrm>
          <a:prstGeom prst="rect">
            <a:avLst/>
          </a:prstGeom>
        </p:spPr>
        <p:txBody>
          <a:bodyPr wrap="square">
            <a:spAutoFit/>
          </a:bodyPr>
          <a:lstStyle/>
          <a:p>
            <a:r>
              <a:rPr lang="en-US" sz="4000" dirty="0" smtClean="0">
                <a:solidFill>
                  <a:schemeClr val="tx2"/>
                </a:solidFill>
                <a:latin typeface="Gill Sans MT" panose="020B0502020104020203" pitchFamily="34" charset="0"/>
                <a:cs typeface="Comic Sans MS"/>
              </a:rPr>
              <a:t>How much do you honestly enjoy mathematics?</a:t>
            </a:r>
            <a:endParaRPr lang="en-US" sz="4000" dirty="0">
              <a:solidFill>
                <a:schemeClr val="tx2"/>
              </a:solidFill>
              <a:latin typeface="Gill Sans MT" panose="020B0502020104020203" pitchFamily="34" charset="0"/>
              <a:cs typeface="Comic Sans MS"/>
            </a:endParaRPr>
          </a:p>
        </p:txBody>
      </p:sp>
      <p:pic>
        <p:nvPicPr>
          <p:cNvPr id="5" name="Picture 4"/>
          <p:cNvPicPr>
            <a:picLocks noChangeAspect="1" noChangeArrowheads="1"/>
          </p:cNvPicPr>
          <p:nvPr/>
        </p:nvPicPr>
        <p:blipFill>
          <a:blip r:embed="rId2"/>
          <a:srcRect/>
          <a:stretch>
            <a:fillRect/>
          </a:stretch>
        </p:blipFill>
        <p:spPr bwMode="auto">
          <a:xfrm>
            <a:off x="6516216" y="2932356"/>
            <a:ext cx="2304529" cy="2241425"/>
          </a:xfrm>
          <a:prstGeom prst="rect">
            <a:avLst/>
          </a:prstGeom>
          <a:noFill/>
          <a:ln w="9525">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247563" y="2852936"/>
            <a:ext cx="2275385" cy="2360897"/>
          </a:xfrm>
          <a:prstGeom prst="rect">
            <a:avLst/>
          </a:prstGeom>
          <a:noFill/>
          <a:ln w="9525">
            <a:noFill/>
            <a:miter lim="800000"/>
            <a:headEnd/>
            <a:tailEnd/>
          </a:ln>
        </p:spPr>
      </p:pic>
      <p:pic>
        <p:nvPicPr>
          <p:cNvPr id="7" name="Picture 3"/>
          <p:cNvPicPr>
            <a:picLocks noChangeAspect="1" noChangeArrowheads="1"/>
          </p:cNvPicPr>
          <p:nvPr/>
        </p:nvPicPr>
        <p:blipFill rotWithShape="1">
          <a:blip r:embed="rId4"/>
          <a:srcRect l="19489" t="13330" r="18325" b="22419"/>
          <a:stretch/>
        </p:blipFill>
        <p:spPr bwMode="auto">
          <a:xfrm>
            <a:off x="3131840" y="2852936"/>
            <a:ext cx="2520280" cy="2400267"/>
          </a:xfrm>
          <a:prstGeom prst="rect">
            <a:avLst/>
          </a:prstGeom>
          <a:noFill/>
          <a:ln w="9525">
            <a:noFill/>
            <a:miter lim="800000"/>
            <a:headEnd/>
            <a:tailEnd/>
          </a:ln>
        </p:spPr>
      </p:pic>
    </p:spTree>
    <p:extLst>
      <p:ext uri="{BB962C8B-B14F-4D97-AF65-F5344CB8AC3E}">
        <p14:creationId xmlns:p14="http://schemas.microsoft.com/office/powerpoint/2010/main" val="3574781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564" y="690015"/>
            <a:ext cx="8499412" cy="830997"/>
          </a:xfrm>
          <a:prstGeom prst="rect">
            <a:avLst/>
          </a:prstGeom>
          <a:noFill/>
        </p:spPr>
        <p:txBody>
          <a:bodyPr wrap="square" lIns="91440" tIns="45720" rIns="91440" bIns="45720">
            <a:spAutoFit/>
          </a:bodyPr>
          <a:lstStyle/>
          <a:p>
            <a:pPr marL="211500"/>
            <a:endParaRPr lang="en-US" sz="2400" b="1" dirty="0" smtClean="0">
              <a:ln w="10541" cmpd="sng">
                <a:solidFill>
                  <a:srgbClr val="7D7D7D">
                    <a:tint val="100000"/>
                    <a:shade val="100000"/>
                    <a:satMod val="110000"/>
                  </a:srgbClr>
                </a:solidFill>
                <a:prstDash val="solid"/>
              </a:ln>
              <a:latin typeface="Comic Sans MS" panose="030F0702030302020204" pitchFamily="66" charset="0"/>
            </a:endParaRPr>
          </a:p>
          <a:p>
            <a:pPr marL="211500"/>
            <a:endParaRPr lang="en-US" sz="2400" b="1" dirty="0" smtClean="0">
              <a:ln w="10541" cmpd="sng">
                <a:solidFill>
                  <a:srgbClr val="7D7D7D">
                    <a:tint val="100000"/>
                    <a:shade val="100000"/>
                    <a:satMod val="110000"/>
                  </a:srgbClr>
                </a:solidFill>
                <a:prstDash val="solid"/>
              </a:ln>
            </a:endParaRPr>
          </a:p>
        </p:txBody>
      </p:sp>
      <p:sp>
        <p:nvSpPr>
          <p:cNvPr id="3" name="TextBox 2"/>
          <p:cNvSpPr txBox="1"/>
          <p:nvPr/>
        </p:nvSpPr>
        <p:spPr>
          <a:xfrm>
            <a:off x="2608" y="-99392"/>
            <a:ext cx="8601839" cy="5139869"/>
          </a:xfrm>
          <a:prstGeom prst="rect">
            <a:avLst/>
          </a:prstGeom>
          <a:noFill/>
        </p:spPr>
        <p:txBody>
          <a:bodyPr wrap="square" rtlCol="0">
            <a:spAutoFit/>
          </a:bodyPr>
          <a:lstStyle/>
          <a:p>
            <a:pPr marL="0" indent="0">
              <a:buNone/>
            </a:pPr>
            <a:r>
              <a:rPr lang="en-GB" sz="4000" b="0" dirty="0" smtClean="0">
                <a:solidFill>
                  <a:srgbClr val="C00000"/>
                </a:solidFill>
                <a:latin typeface="Gill Sans MT" panose="020B0502020104020203" pitchFamily="34" charset="0"/>
              </a:rPr>
              <a:t>Research suggests that as many as </a:t>
            </a:r>
          </a:p>
          <a:p>
            <a:pPr marL="0" indent="0">
              <a:buNone/>
            </a:pPr>
            <a:r>
              <a:rPr lang="en-GB" sz="4000" b="0" dirty="0" smtClean="0">
                <a:solidFill>
                  <a:srgbClr val="C00000"/>
                </a:solidFill>
                <a:latin typeface="Gill Sans MT" panose="020B0502020104020203" pitchFamily="34" charset="0"/>
              </a:rPr>
              <a:t>60% of adults would rather clean the toilet than work out a maths problem.</a:t>
            </a:r>
          </a:p>
          <a:p>
            <a:pPr marL="0" indent="0">
              <a:buNone/>
            </a:pPr>
            <a:endParaRPr lang="en-GB" sz="2000" dirty="0">
              <a:latin typeface="Comic Sans MS" panose="030F0702030302020204" pitchFamily="66" charset="0"/>
            </a:endParaRPr>
          </a:p>
          <a:p>
            <a:pPr marL="0" indent="0">
              <a:buNone/>
            </a:pPr>
            <a:endParaRPr lang="en-GB" sz="4400" b="0" dirty="0" smtClean="0">
              <a:latin typeface="Comic Sans MS" panose="030F0702030302020204" pitchFamily="66" charset="0"/>
            </a:endParaRPr>
          </a:p>
          <a:p>
            <a:pPr marL="0" indent="0">
              <a:buNone/>
            </a:pPr>
            <a:r>
              <a:rPr lang="en-GB" sz="4800" b="0" dirty="0" smtClean="0">
                <a:solidFill>
                  <a:srgbClr val="C00000"/>
                </a:solidFill>
                <a:latin typeface="Gill Sans MT" panose="020B0502020104020203" pitchFamily="34" charset="0"/>
              </a:rPr>
              <a:t>An even larger percentage say: </a:t>
            </a:r>
          </a:p>
          <a:p>
            <a:pPr marL="0" indent="0">
              <a:buNone/>
            </a:pPr>
            <a:r>
              <a:rPr lang="en-GB" sz="4800" dirty="0" smtClean="0">
                <a:latin typeface="Comic Sans MS" panose="030F0702030302020204" pitchFamily="66" charset="0"/>
              </a:rPr>
              <a:t> </a:t>
            </a:r>
          </a:p>
          <a:p>
            <a:endParaRPr lang="en-US" sz="4800" dirty="0">
              <a:latin typeface="Gill Sans MT" panose="020B0502020104020203" pitchFamily="34" charset="0"/>
              <a:cs typeface="Comic Sans MS"/>
            </a:endParaRPr>
          </a:p>
        </p:txBody>
      </p:sp>
      <p:sp>
        <p:nvSpPr>
          <p:cNvPr id="9" name="Oval Callout 8"/>
          <p:cNvSpPr/>
          <p:nvPr/>
        </p:nvSpPr>
        <p:spPr>
          <a:xfrm>
            <a:off x="395536" y="3501008"/>
            <a:ext cx="3456384" cy="2448272"/>
          </a:xfrm>
          <a:prstGeom prst="wedgeEllipseCallout">
            <a:avLst>
              <a:gd name="adj1" fmla="val -55975"/>
              <a:gd name="adj2" fmla="val 6473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Gill Sans MT" panose="020B0502020104020203" pitchFamily="34" charset="0"/>
                <a:cs typeface="Comic Sans MS"/>
              </a:rPr>
              <a:t>I was never any good at </a:t>
            </a:r>
            <a:r>
              <a:rPr lang="en-US" sz="3200" dirty="0" err="1" smtClean="0">
                <a:latin typeface="Gill Sans MT" panose="020B0502020104020203" pitchFamily="34" charset="0"/>
                <a:cs typeface="Comic Sans MS"/>
              </a:rPr>
              <a:t>maths</a:t>
            </a:r>
            <a:r>
              <a:rPr lang="en-US" sz="3200" dirty="0" smtClean="0">
                <a:latin typeface="Gill Sans MT" panose="020B0502020104020203" pitchFamily="34" charset="0"/>
                <a:cs typeface="Comic Sans MS"/>
              </a:rPr>
              <a:t>.</a:t>
            </a:r>
            <a:endParaRPr lang="en-US" sz="3200" dirty="0">
              <a:latin typeface="Gill Sans MT" panose="020B0502020104020203" pitchFamily="34" charset="0"/>
              <a:cs typeface="Comic Sans MS"/>
            </a:endParaRPr>
          </a:p>
        </p:txBody>
      </p:sp>
    </p:spTree>
    <p:extLst>
      <p:ext uri="{BB962C8B-B14F-4D97-AF65-F5344CB8AC3E}">
        <p14:creationId xmlns:p14="http://schemas.microsoft.com/office/powerpoint/2010/main" val="1431231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23528" y="3573016"/>
            <a:ext cx="6732488" cy="792658"/>
          </a:xfrm>
          <a:noFill/>
        </p:spPr>
        <p:txBody>
          <a:bodyPr/>
          <a:lstStyle/>
          <a:p>
            <a:r>
              <a:rPr lang="en-US" altLang="en-US" sz="4400" dirty="0" smtClean="0">
                <a:latin typeface="Gill Sans MT" panose="020B0502020104020203" pitchFamily="34" charset="0"/>
              </a:rPr>
              <a:t>Mathematics </a:t>
            </a:r>
            <a:br>
              <a:rPr lang="en-US" altLang="en-US" sz="4400" dirty="0" smtClean="0">
                <a:latin typeface="Gill Sans MT" panose="020B0502020104020203" pitchFamily="34" charset="0"/>
              </a:rPr>
            </a:br>
            <a:r>
              <a:rPr lang="en-US" altLang="en-US" sz="4400" dirty="0" smtClean="0">
                <a:latin typeface="Gill Sans MT" panose="020B0502020104020203" pitchFamily="34" charset="0"/>
              </a:rPr>
              <a:t>Parents Workshop </a:t>
            </a:r>
            <a:br>
              <a:rPr lang="en-US" altLang="en-US" sz="4400" dirty="0" smtClean="0">
                <a:latin typeface="Gill Sans MT" panose="020B0502020104020203" pitchFamily="34" charset="0"/>
              </a:rPr>
            </a:br>
            <a:r>
              <a:rPr lang="en-US" altLang="en-US" sz="4400" dirty="0" smtClean="0">
                <a:latin typeface="Gill Sans MT" panose="020B0502020104020203" pitchFamily="34" charset="0"/>
              </a:rPr>
              <a:t>Year 4</a:t>
            </a:r>
            <a:endParaRPr lang="uk-UA" altLang="en-US" sz="4400" dirty="0">
              <a:latin typeface="Tahoma" panose="020B060403050404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51" y="332656"/>
            <a:ext cx="7848600" cy="508000"/>
          </a:xfrm>
        </p:spPr>
        <p:txBody>
          <a:bodyPr/>
          <a:lstStyle/>
          <a:p>
            <a:r>
              <a:rPr lang="en-GB" sz="4800" dirty="0" smtClean="0">
                <a:latin typeface="Gill Sans MT" panose="020B0502020104020203" pitchFamily="34" charset="0"/>
              </a:rPr>
              <a:t>Attitude to Maths</a:t>
            </a:r>
            <a:endParaRPr lang="en-GB" sz="4800" dirty="0">
              <a:latin typeface="Gill Sans MT" panose="020B0502020104020203" pitchFamily="34" charset="0"/>
            </a:endParaRPr>
          </a:p>
        </p:txBody>
      </p:sp>
      <p:pic>
        <p:nvPicPr>
          <p:cNvPr id="4" name="Content Placeholder 3"/>
          <p:cNvPicPr>
            <a:picLocks noGrp="1" noChangeAspect="1"/>
          </p:cNvPicPr>
          <p:nvPr>
            <p:ph idx="1"/>
          </p:nvPr>
        </p:nvPicPr>
        <p:blipFill rotWithShape="1">
          <a:blip r:embed="rId2"/>
          <a:srcRect l="6422" t="37532" r="49539" b="6986"/>
          <a:stretch/>
        </p:blipFill>
        <p:spPr>
          <a:xfrm>
            <a:off x="38134" y="1832635"/>
            <a:ext cx="6709453" cy="4752528"/>
          </a:xfrm>
          <a:prstGeom prst="rect">
            <a:avLst/>
          </a:prstGeom>
        </p:spPr>
      </p:pic>
      <p:sp>
        <p:nvSpPr>
          <p:cNvPr id="5" name="Rectangle 4"/>
          <p:cNvSpPr/>
          <p:nvPr/>
        </p:nvSpPr>
        <p:spPr>
          <a:xfrm>
            <a:off x="6747587" y="2060848"/>
            <a:ext cx="2376265" cy="4524315"/>
          </a:xfrm>
          <a:prstGeom prst="rect">
            <a:avLst/>
          </a:prstGeom>
        </p:spPr>
        <p:txBody>
          <a:bodyPr wrap="square">
            <a:spAutoFit/>
          </a:bodyPr>
          <a:lstStyle/>
          <a:p>
            <a:r>
              <a:rPr lang="en-GB" sz="2400" dirty="0">
                <a:solidFill>
                  <a:schemeClr val="tx2"/>
                </a:solidFill>
                <a:latin typeface="Gill Sans MT" panose="020B0502020104020203" pitchFamily="34" charset="0"/>
              </a:rPr>
              <a:t>Many parents find the prospect of helping their children with maths quite daunting - even</a:t>
            </a:r>
          </a:p>
          <a:p>
            <a:r>
              <a:rPr lang="en-GB" sz="2400" dirty="0">
                <a:solidFill>
                  <a:schemeClr val="tx2"/>
                </a:solidFill>
                <a:latin typeface="Gill Sans MT" panose="020B0502020104020203" pitchFamily="34" charset="0"/>
              </a:rPr>
              <a:t>if they are pretty good at maths. With a little confidence parents can make a big difference.</a:t>
            </a:r>
            <a:endParaRPr lang="en-GB" sz="2400" b="1" dirty="0">
              <a:solidFill>
                <a:schemeClr val="tx2"/>
              </a:solidFill>
              <a:latin typeface="Gill Sans MT" panose="020B0502020104020203" pitchFamily="34" charset="0"/>
            </a:endParaRPr>
          </a:p>
        </p:txBody>
      </p:sp>
    </p:spTree>
    <p:extLst>
      <p:ext uri="{BB962C8B-B14F-4D97-AF65-F5344CB8AC3E}">
        <p14:creationId xmlns:p14="http://schemas.microsoft.com/office/powerpoint/2010/main" val="2301190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48600" cy="1268760"/>
          </a:xfrm>
        </p:spPr>
        <p:txBody>
          <a:bodyPr/>
          <a:lstStyle/>
          <a:p>
            <a:r>
              <a:rPr lang="en-GB" dirty="0"/>
              <a:t>What you can do…..</a:t>
            </a:r>
            <a:r>
              <a:rPr lang="en-GB" dirty="0" smtClean="0"/>
              <a:t/>
            </a:r>
            <a:br>
              <a:rPr lang="en-GB" dirty="0" smtClean="0"/>
            </a:br>
            <a:r>
              <a:rPr lang="en-GB" dirty="0" smtClean="0"/>
              <a:t>Number and Place Value </a:t>
            </a:r>
            <a:endParaRPr lang="en-GB" dirty="0"/>
          </a:p>
        </p:txBody>
      </p:sp>
      <p:sp>
        <p:nvSpPr>
          <p:cNvPr id="3" name="Content Placeholder 2"/>
          <p:cNvSpPr>
            <a:spLocks noGrp="1"/>
          </p:cNvSpPr>
          <p:nvPr>
            <p:ph idx="1"/>
          </p:nvPr>
        </p:nvSpPr>
        <p:spPr>
          <a:xfrm>
            <a:off x="179512" y="1412776"/>
            <a:ext cx="7848600" cy="5256213"/>
          </a:xfrm>
        </p:spPr>
        <p:txBody>
          <a:bodyPr/>
          <a:lstStyle/>
          <a:p>
            <a:endParaRPr lang="en-GB" sz="2400" dirty="0"/>
          </a:p>
          <a:p>
            <a:pPr marL="0" indent="0">
              <a:buNone/>
            </a:pPr>
            <a:r>
              <a:rPr lang="en-GB" sz="2400" dirty="0">
                <a:solidFill>
                  <a:schemeClr val="tx2"/>
                </a:solidFill>
              </a:rPr>
              <a:t>It is still important to count in multiples of 3, 4, 50 and 100 from </a:t>
            </a:r>
            <a:r>
              <a:rPr lang="en-GB" sz="2400" dirty="0" smtClean="0">
                <a:solidFill>
                  <a:schemeClr val="tx2"/>
                </a:solidFill>
              </a:rPr>
              <a:t>Year </a:t>
            </a:r>
            <a:r>
              <a:rPr lang="en-GB" sz="2400" dirty="0">
                <a:solidFill>
                  <a:schemeClr val="tx2"/>
                </a:solidFill>
              </a:rPr>
              <a:t>3 to ensure children do not forget (and it does happen). </a:t>
            </a:r>
            <a:endParaRPr lang="en-GB" sz="2400" dirty="0" smtClean="0">
              <a:solidFill>
                <a:schemeClr val="tx2"/>
              </a:solidFill>
            </a:endParaRPr>
          </a:p>
          <a:p>
            <a:r>
              <a:rPr lang="en-GB" sz="2400" dirty="0" smtClean="0">
                <a:solidFill>
                  <a:schemeClr val="tx2"/>
                </a:solidFill>
              </a:rPr>
              <a:t>A </a:t>
            </a:r>
            <a:r>
              <a:rPr lang="en-GB" sz="2400" dirty="0">
                <a:solidFill>
                  <a:schemeClr val="tx2"/>
                </a:solidFill>
              </a:rPr>
              <a:t>way to challenge a child who is secure with counting in these multiples is to challenge him/her to count on and back in 4s from a different number, such as 54. This will establish whether the child can calculate mentally by adding on 4 each time and also if he notices the repetitive pattern that starts to emerge – 54, 58, 62, 66, 70, 74, 78, 62. 	</a:t>
            </a:r>
          </a:p>
          <a:p>
            <a:pPr marL="0" indent="0">
              <a:buNone/>
            </a:pPr>
            <a:endParaRPr lang="en-GB" sz="2400" dirty="0">
              <a:latin typeface="Gill Sans MT" panose="020B0502020104020203" pitchFamily="34" charset="0"/>
            </a:endParaRPr>
          </a:p>
        </p:txBody>
      </p:sp>
    </p:spTree>
    <p:extLst>
      <p:ext uri="{BB962C8B-B14F-4D97-AF65-F5344CB8AC3E}">
        <p14:creationId xmlns:p14="http://schemas.microsoft.com/office/powerpoint/2010/main" val="3331082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48600" cy="1268760"/>
          </a:xfrm>
        </p:spPr>
        <p:txBody>
          <a:bodyPr/>
          <a:lstStyle/>
          <a:p>
            <a:r>
              <a:rPr lang="en-GB" dirty="0" smtClean="0"/>
              <a:t>Number and Place Value </a:t>
            </a:r>
            <a:endParaRPr lang="en-GB" dirty="0"/>
          </a:p>
        </p:txBody>
      </p:sp>
      <p:sp>
        <p:nvSpPr>
          <p:cNvPr id="3" name="Content Placeholder 2"/>
          <p:cNvSpPr>
            <a:spLocks noGrp="1"/>
          </p:cNvSpPr>
          <p:nvPr>
            <p:ph idx="1"/>
          </p:nvPr>
        </p:nvSpPr>
        <p:spPr>
          <a:xfrm>
            <a:off x="179512" y="1412776"/>
            <a:ext cx="8784976" cy="5256213"/>
          </a:xfrm>
        </p:spPr>
        <p:txBody>
          <a:bodyPr/>
          <a:lstStyle/>
          <a:p>
            <a:pPr marL="0" indent="0">
              <a:buNone/>
            </a:pPr>
            <a:r>
              <a:rPr lang="en-GB" sz="2400" dirty="0" smtClean="0">
                <a:solidFill>
                  <a:schemeClr val="tx2"/>
                </a:solidFill>
                <a:latin typeface="Gill Sans MT" panose="020B0502020104020203" pitchFamily="34" charset="0"/>
              </a:rPr>
              <a:t>Numbers </a:t>
            </a:r>
            <a:r>
              <a:rPr lang="en-GB" sz="2400" dirty="0">
                <a:solidFill>
                  <a:schemeClr val="tx2"/>
                </a:solidFill>
                <a:latin typeface="Gill Sans MT" panose="020B0502020104020203" pitchFamily="34" charset="0"/>
              </a:rPr>
              <a:t>should be seen and represented in numerous ways to allow children to build visual images in their brain and to build understanding, which they can recall at a later date. </a:t>
            </a:r>
          </a:p>
          <a:p>
            <a:r>
              <a:rPr lang="en-GB" sz="2400" dirty="0">
                <a:solidFill>
                  <a:schemeClr val="tx2"/>
                </a:solidFill>
                <a:latin typeface="Gill Sans MT" panose="020B0502020104020203" pitchFamily="34" charset="0"/>
              </a:rPr>
              <a:t>When discussing values of digits we often ask children questions, such as: </a:t>
            </a:r>
          </a:p>
          <a:p>
            <a:r>
              <a:rPr lang="en-GB" sz="2400" dirty="0">
                <a:solidFill>
                  <a:schemeClr val="tx2"/>
                </a:solidFill>
                <a:latin typeface="Gill Sans MT" panose="020B0502020104020203" pitchFamily="34" charset="0"/>
              </a:rPr>
              <a:t>What does the 5 represent in 8357? Response: 50 </a:t>
            </a:r>
          </a:p>
          <a:p>
            <a:r>
              <a:rPr lang="en-GB" sz="2400" dirty="0">
                <a:solidFill>
                  <a:schemeClr val="tx2"/>
                </a:solidFill>
                <a:latin typeface="Gill Sans MT" panose="020B0502020104020203" pitchFamily="34" charset="0"/>
              </a:rPr>
              <a:t>How many tens are in 8357? Response: 5 </a:t>
            </a:r>
          </a:p>
          <a:p>
            <a:pPr marL="0" indent="0">
              <a:buNone/>
            </a:pPr>
            <a:endParaRPr lang="en-GB" sz="2400" i="1" dirty="0" smtClean="0">
              <a:solidFill>
                <a:schemeClr val="tx2"/>
              </a:solidFill>
              <a:latin typeface="Gill Sans MT" panose="020B0502020104020203" pitchFamily="34" charset="0"/>
            </a:endParaRPr>
          </a:p>
          <a:p>
            <a:pPr marL="0" indent="0">
              <a:buNone/>
            </a:pPr>
            <a:r>
              <a:rPr lang="en-GB" sz="2400" i="1" dirty="0" smtClean="0">
                <a:solidFill>
                  <a:schemeClr val="tx2"/>
                </a:solidFill>
                <a:latin typeface="Gill Sans MT" panose="020B0502020104020203" pitchFamily="34" charset="0"/>
              </a:rPr>
              <a:t>For children who are secure in recognising the </a:t>
            </a:r>
            <a:r>
              <a:rPr lang="en-GB" sz="2400" i="1" dirty="0">
                <a:solidFill>
                  <a:schemeClr val="tx2"/>
                </a:solidFill>
                <a:latin typeface="Gill Sans MT" panose="020B0502020104020203" pitchFamily="34" charset="0"/>
              </a:rPr>
              <a:t>position of </a:t>
            </a:r>
            <a:r>
              <a:rPr lang="en-GB" sz="2400" i="1" dirty="0" err="1">
                <a:solidFill>
                  <a:schemeClr val="tx2"/>
                </a:solidFill>
                <a:latin typeface="Gill Sans MT" panose="020B0502020104020203" pitchFamily="34" charset="0"/>
              </a:rPr>
              <a:t>Th</a:t>
            </a:r>
            <a:r>
              <a:rPr lang="en-GB" sz="2400" i="1" dirty="0">
                <a:solidFill>
                  <a:schemeClr val="tx2"/>
                </a:solidFill>
                <a:latin typeface="Gill Sans MT" panose="020B0502020104020203" pitchFamily="34" charset="0"/>
              </a:rPr>
              <a:t> H T U (thousands, hundreds, tens and units) and its relative </a:t>
            </a:r>
            <a:r>
              <a:rPr lang="en-GB" sz="2400" i="1" dirty="0" smtClean="0">
                <a:solidFill>
                  <a:schemeClr val="tx2"/>
                </a:solidFill>
                <a:latin typeface="Gill Sans MT" panose="020B0502020104020203" pitchFamily="34" charset="0"/>
              </a:rPr>
              <a:t>value, we </a:t>
            </a:r>
            <a:r>
              <a:rPr lang="en-GB" sz="2400" i="1" dirty="0">
                <a:solidFill>
                  <a:schemeClr val="tx2"/>
                </a:solidFill>
                <a:latin typeface="Gill Sans MT" panose="020B0502020104020203" pitchFamily="34" charset="0"/>
              </a:rPr>
              <a:t>could challenge this last statement by saying actually there are 835 whole lots of tens in </a:t>
            </a:r>
            <a:r>
              <a:rPr lang="en-GB" sz="2400" i="1" dirty="0" smtClean="0">
                <a:solidFill>
                  <a:schemeClr val="tx2"/>
                </a:solidFill>
                <a:latin typeface="Gill Sans MT" panose="020B0502020104020203" pitchFamily="34" charset="0"/>
              </a:rPr>
              <a:t>8357 </a:t>
            </a:r>
            <a:r>
              <a:rPr lang="en-GB" sz="2400" i="1" dirty="0">
                <a:solidFill>
                  <a:schemeClr val="tx2"/>
                </a:solidFill>
                <a:latin typeface="Gill Sans MT" panose="020B0502020104020203" pitchFamily="34" charset="0"/>
              </a:rPr>
              <a:t>	</a:t>
            </a:r>
          </a:p>
          <a:p>
            <a:pPr marL="0" indent="0">
              <a:buNone/>
            </a:pPr>
            <a:r>
              <a:rPr lang="en-GB" sz="2400" dirty="0">
                <a:solidFill>
                  <a:schemeClr val="tx2"/>
                </a:solidFill>
              </a:rPr>
              <a:t>	</a:t>
            </a:r>
          </a:p>
          <a:p>
            <a:pPr marL="0" indent="0">
              <a:buNone/>
            </a:pPr>
            <a:endParaRPr lang="en-GB" sz="2400" dirty="0">
              <a:latin typeface="Gill Sans MT" panose="020B0502020104020203" pitchFamily="34" charset="0"/>
            </a:endParaRPr>
          </a:p>
        </p:txBody>
      </p:sp>
    </p:spTree>
    <p:extLst>
      <p:ext uri="{BB962C8B-B14F-4D97-AF65-F5344CB8AC3E}">
        <p14:creationId xmlns:p14="http://schemas.microsoft.com/office/powerpoint/2010/main" val="3591298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48600" cy="1268760"/>
          </a:xfrm>
        </p:spPr>
        <p:txBody>
          <a:bodyPr/>
          <a:lstStyle/>
          <a:p>
            <a:r>
              <a:rPr lang="en-GB" dirty="0" smtClean="0"/>
              <a:t>Number and Place Value </a:t>
            </a:r>
            <a:endParaRPr lang="en-GB" dirty="0"/>
          </a:p>
        </p:txBody>
      </p:sp>
      <p:sp>
        <p:nvSpPr>
          <p:cNvPr id="3" name="Content Placeholder 2"/>
          <p:cNvSpPr>
            <a:spLocks noGrp="1"/>
          </p:cNvSpPr>
          <p:nvPr>
            <p:ph idx="1"/>
          </p:nvPr>
        </p:nvSpPr>
        <p:spPr>
          <a:xfrm>
            <a:off x="179512" y="1412776"/>
            <a:ext cx="8784976" cy="5256213"/>
          </a:xfrm>
        </p:spPr>
        <p:txBody>
          <a:bodyPr/>
          <a:lstStyle/>
          <a:p>
            <a:pPr marL="0" indent="0">
              <a:buNone/>
            </a:pPr>
            <a:r>
              <a:rPr lang="en-GB" sz="2400" dirty="0">
                <a:solidFill>
                  <a:schemeClr val="tx2"/>
                </a:solidFill>
                <a:latin typeface="Gill Sans MT" panose="020B0502020104020203" pitchFamily="34" charset="0"/>
              </a:rPr>
              <a:t>T</a:t>
            </a:r>
            <a:r>
              <a:rPr lang="en-GB" sz="2400" dirty="0" smtClean="0">
                <a:solidFill>
                  <a:schemeClr val="tx2"/>
                </a:solidFill>
                <a:latin typeface="Gill Sans MT" panose="020B0502020104020203" pitchFamily="34" charset="0"/>
              </a:rPr>
              <a:t>o </a:t>
            </a:r>
            <a:r>
              <a:rPr lang="en-GB" sz="2400" dirty="0">
                <a:solidFill>
                  <a:schemeClr val="tx2"/>
                </a:solidFill>
                <a:latin typeface="Gill Sans MT" panose="020B0502020104020203" pitchFamily="34" charset="0"/>
              </a:rPr>
              <a:t>support recognising values of digits, ordering and comparing </a:t>
            </a:r>
            <a:r>
              <a:rPr lang="en-GB" sz="2400" dirty="0" smtClean="0">
                <a:solidFill>
                  <a:schemeClr val="tx2"/>
                </a:solidFill>
                <a:latin typeface="Gill Sans MT" panose="020B0502020104020203" pitchFamily="34" charset="0"/>
              </a:rPr>
              <a:t>you could look at and order and compare</a:t>
            </a:r>
          </a:p>
          <a:p>
            <a:r>
              <a:rPr lang="en-GB" sz="2400" dirty="0" smtClean="0">
                <a:solidFill>
                  <a:schemeClr val="tx2"/>
                </a:solidFill>
                <a:latin typeface="Gill Sans MT" panose="020B0502020104020203" pitchFamily="34" charset="0"/>
              </a:rPr>
              <a:t>Town </a:t>
            </a:r>
            <a:r>
              <a:rPr lang="en-GB" sz="2400" dirty="0">
                <a:solidFill>
                  <a:schemeClr val="tx2"/>
                </a:solidFill>
                <a:latin typeface="Gill Sans MT" panose="020B0502020104020203" pitchFamily="34" charset="0"/>
              </a:rPr>
              <a:t>populations </a:t>
            </a:r>
          </a:p>
          <a:p>
            <a:r>
              <a:rPr lang="en-GB" sz="2400" dirty="0" smtClean="0">
                <a:solidFill>
                  <a:schemeClr val="tx2"/>
                </a:solidFill>
                <a:latin typeface="Gill Sans MT" panose="020B0502020104020203" pitchFamily="34" charset="0"/>
              </a:rPr>
              <a:t>Animal </a:t>
            </a:r>
            <a:r>
              <a:rPr lang="en-GB" sz="2400" dirty="0">
                <a:solidFill>
                  <a:schemeClr val="tx2"/>
                </a:solidFill>
                <a:latin typeface="Gill Sans MT" panose="020B0502020104020203" pitchFamily="34" charset="0"/>
              </a:rPr>
              <a:t>weights </a:t>
            </a:r>
          </a:p>
          <a:p>
            <a:r>
              <a:rPr lang="en-GB" sz="2400" dirty="0" smtClean="0">
                <a:solidFill>
                  <a:schemeClr val="tx2"/>
                </a:solidFill>
                <a:latin typeface="Gill Sans MT" panose="020B0502020104020203" pitchFamily="34" charset="0"/>
              </a:rPr>
              <a:t>Endangered </a:t>
            </a:r>
            <a:r>
              <a:rPr lang="en-GB" sz="2400" dirty="0">
                <a:solidFill>
                  <a:schemeClr val="tx2"/>
                </a:solidFill>
                <a:latin typeface="Gill Sans MT" panose="020B0502020104020203" pitchFamily="34" charset="0"/>
              </a:rPr>
              <a:t>species lists </a:t>
            </a:r>
          </a:p>
          <a:p>
            <a:r>
              <a:rPr lang="en-GB" sz="2400" dirty="0" smtClean="0">
                <a:solidFill>
                  <a:schemeClr val="tx2"/>
                </a:solidFill>
                <a:latin typeface="Gill Sans MT" panose="020B0502020104020203" pitchFamily="34" charset="0"/>
              </a:rPr>
              <a:t>Lengths </a:t>
            </a:r>
            <a:r>
              <a:rPr lang="en-GB" sz="2400" dirty="0">
                <a:solidFill>
                  <a:schemeClr val="tx2"/>
                </a:solidFill>
                <a:latin typeface="Gill Sans MT" panose="020B0502020104020203" pitchFamily="34" charset="0"/>
              </a:rPr>
              <a:t>of rivers </a:t>
            </a:r>
          </a:p>
          <a:p>
            <a:r>
              <a:rPr lang="en-GB" sz="2400" dirty="0" smtClean="0">
                <a:solidFill>
                  <a:schemeClr val="tx2"/>
                </a:solidFill>
                <a:latin typeface="Gill Sans MT" panose="020B0502020104020203" pitchFamily="34" charset="0"/>
              </a:rPr>
              <a:t>Heights </a:t>
            </a:r>
            <a:r>
              <a:rPr lang="en-GB" sz="2400" dirty="0">
                <a:solidFill>
                  <a:schemeClr val="tx2"/>
                </a:solidFill>
                <a:latin typeface="Gill Sans MT" panose="020B0502020104020203" pitchFamily="34" charset="0"/>
              </a:rPr>
              <a:t>of mountains </a:t>
            </a:r>
          </a:p>
          <a:p>
            <a:r>
              <a:rPr lang="en-GB" sz="2400" dirty="0" smtClean="0">
                <a:solidFill>
                  <a:schemeClr val="tx2"/>
                </a:solidFill>
                <a:latin typeface="Gill Sans MT" panose="020B0502020104020203" pitchFamily="34" charset="0"/>
              </a:rPr>
              <a:t>Prices </a:t>
            </a:r>
            <a:endParaRPr lang="en-GB" sz="2400" dirty="0">
              <a:solidFill>
                <a:schemeClr val="tx2"/>
              </a:solidFill>
              <a:latin typeface="Gill Sans MT" panose="020B0502020104020203" pitchFamily="34" charset="0"/>
            </a:endParaRPr>
          </a:p>
          <a:p>
            <a:r>
              <a:rPr lang="en-GB" sz="2400" dirty="0" smtClean="0">
                <a:solidFill>
                  <a:schemeClr val="tx2"/>
                </a:solidFill>
                <a:latin typeface="Gill Sans MT" panose="020B0502020104020203" pitchFamily="34" charset="0"/>
              </a:rPr>
              <a:t>Footballers </a:t>
            </a:r>
            <a:r>
              <a:rPr lang="en-GB" sz="2400" dirty="0">
                <a:solidFill>
                  <a:schemeClr val="tx2"/>
                </a:solidFill>
                <a:latin typeface="Gill Sans MT" panose="020B0502020104020203" pitchFamily="34" charset="0"/>
              </a:rPr>
              <a:t>– games played, goals scored, tackles and other football statistics </a:t>
            </a:r>
          </a:p>
          <a:p>
            <a:endParaRPr lang="en-GB" sz="2400" dirty="0">
              <a:solidFill>
                <a:schemeClr val="tx2"/>
              </a:solidFill>
              <a:latin typeface="Gill Sans MT" panose="020B0502020104020203" pitchFamily="34" charset="0"/>
            </a:endParaRPr>
          </a:p>
          <a:p>
            <a:r>
              <a:rPr lang="en-GB" sz="2400" dirty="0">
                <a:solidFill>
                  <a:schemeClr val="tx2"/>
                </a:solidFill>
                <a:latin typeface="Gill Sans MT" panose="020B0502020104020203" pitchFamily="34" charset="0"/>
              </a:rPr>
              <a:t>Whatever a child is interested in there are </a:t>
            </a:r>
            <a:r>
              <a:rPr lang="en-GB" sz="2400" dirty="0" smtClean="0">
                <a:solidFill>
                  <a:schemeClr val="tx2"/>
                </a:solidFill>
                <a:latin typeface="Gill Sans MT" panose="020B0502020104020203" pitchFamily="34" charset="0"/>
              </a:rPr>
              <a:t>statistics! </a:t>
            </a:r>
            <a:r>
              <a:rPr lang="en-GB" sz="2400" dirty="0"/>
              <a:t>	</a:t>
            </a:r>
          </a:p>
          <a:p>
            <a:pPr marL="0" indent="0">
              <a:buNone/>
            </a:pPr>
            <a:r>
              <a:rPr lang="en-GB" sz="2400" i="1" dirty="0">
                <a:solidFill>
                  <a:schemeClr val="tx2"/>
                </a:solidFill>
                <a:latin typeface="Gill Sans MT" panose="020B0502020104020203" pitchFamily="34" charset="0"/>
              </a:rPr>
              <a:t>	</a:t>
            </a:r>
          </a:p>
          <a:p>
            <a:pPr marL="0" indent="0">
              <a:buNone/>
            </a:pPr>
            <a:r>
              <a:rPr lang="en-GB" sz="2400" dirty="0">
                <a:solidFill>
                  <a:schemeClr val="tx2"/>
                </a:solidFill>
              </a:rPr>
              <a:t>	</a:t>
            </a:r>
          </a:p>
          <a:p>
            <a:pPr marL="0" indent="0">
              <a:buNone/>
            </a:pPr>
            <a:endParaRPr lang="en-GB" sz="2400" dirty="0">
              <a:latin typeface="Gill Sans MT" panose="020B0502020104020203" pitchFamily="34" charset="0"/>
            </a:endParaRPr>
          </a:p>
        </p:txBody>
      </p:sp>
    </p:spTree>
    <p:extLst>
      <p:ext uri="{BB962C8B-B14F-4D97-AF65-F5344CB8AC3E}">
        <p14:creationId xmlns:p14="http://schemas.microsoft.com/office/powerpoint/2010/main" val="3356251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68" y="441393"/>
            <a:ext cx="7848600" cy="508000"/>
          </a:xfrm>
        </p:spPr>
        <p:txBody>
          <a:bodyPr/>
          <a:lstStyle/>
          <a:p>
            <a:r>
              <a:rPr lang="en-GB" dirty="0" smtClean="0"/>
              <a:t>Negative Numbers</a:t>
            </a:r>
            <a:endParaRPr lang="en-GB" dirty="0"/>
          </a:p>
        </p:txBody>
      </p:sp>
      <p:sp>
        <p:nvSpPr>
          <p:cNvPr id="3" name="Content Placeholder 2"/>
          <p:cNvSpPr>
            <a:spLocks noGrp="1"/>
          </p:cNvSpPr>
          <p:nvPr>
            <p:ph idx="1"/>
          </p:nvPr>
        </p:nvSpPr>
        <p:spPr>
          <a:xfrm>
            <a:off x="119668" y="1916832"/>
            <a:ext cx="7848600" cy="4032448"/>
          </a:xfrm>
        </p:spPr>
        <p:txBody>
          <a:bodyPr/>
          <a:lstStyle/>
          <a:p>
            <a:pPr marL="0" indent="0">
              <a:buNone/>
            </a:pPr>
            <a:endParaRPr lang="en-GB" sz="2400" dirty="0" smtClean="0">
              <a:solidFill>
                <a:schemeClr val="tx2"/>
              </a:solidFill>
            </a:endParaRPr>
          </a:p>
          <a:p>
            <a:r>
              <a:rPr lang="en-GB" sz="2400" dirty="0" smtClean="0">
                <a:solidFill>
                  <a:schemeClr val="tx2"/>
                </a:solidFill>
                <a:latin typeface="Gill Sans MT" panose="020B0502020104020203" pitchFamily="34" charset="0"/>
              </a:rPr>
              <a:t>Put </a:t>
            </a:r>
            <a:r>
              <a:rPr lang="en-GB" sz="2400" dirty="0">
                <a:solidFill>
                  <a:schemeClr val="tx2"/>
                </a:solidFill>
                <a:latin typeface="Gill Sans MT" panose="020B0502020104020203" pitchFamily="34" charset="0"/>
              </a:rPr>
              <a:t>a thermometer on a window and challenge </a:t>
            </a:r>
            <a:r>
              <a:rPr lang="en-GB" sz="2400" dirty="0" smtClean="0">
                <a:solidFill>
                  <a:schemeClr val="tx2"/>
                </a:solidFill>
                <a:latin typeface="Gill Sans MT" panose="020B0502020104020203" pitchFamily="34" charset="0"/>
              </a:rPr>
              <a:t>your child </a:t>
            </a:r>
            <a:r>
              <a:rPr lang="en-GB" sz="2400" dirty="0">
                <a:solidFill>
                  <a:schemeClr val="tx2"/>
                </a:solidFill>
                <a:latin typeface="Gill Sans MT" panose="020B0502020104020203" pitchFamily="34" charset="0"/>
              </a:rPr>
              <a:t>to keep a weather chart. </a:t>
            </a:r>
          </a:p>
          <a:p>
            <a:r>
              <a:rPr lang="en-GB" sz="2400" dirty="0">
                <a:solidFill>
                  <a:schemeClr val="tx2"/>
                </a:solidFill>
                <a:latin typeface="Gill Sans MT" panose="020B0502020104020203" pitchFamily="34" charset="0"/>
              </a:rPr>
              <a:t>Watch the weather forecast and discuss what minus 2 means outside </a:t>
            </a:r>
          </a:p>
          <a:p>
            <a:pPr marL="0" indent="0">
              <a:buNone/>
            </a:pPr>
            <a:r>
              <a:rPr lang="en-GB" sz="2400" dirty="0" smtClean="0">
                <a:solidFill>
                  <a:schemeClr val="tx2"/>
                </a:solidFill>
                <a:latin typeface="Gill Sans MT" panose="020B0502020104020203" pitchFamily="34" charset="0"/>
              </a:rPr>
              <a:t>Discuss and ask questions</a:t>
            </a:r>
            <a:endParaRPr lang="en-GB" sz="2400" dirty="0">
              <a:solidFill>
                <a:schemeClr val="tx2"/>
              </a:solidFill>
              <a:latin typeface="Gill Sans MT" panose="020B0502020104020203" pitchFamily="34" charset="0"/>
            </a:endParaRPr>
          </a:p>
          <a:p>
            <a:pPr marL="0" indent="0">
              <a:buNone/>
            </a:pPr>
            <a:r>
              <a:rPr lang="en-GB" sz="2400" i="1" dirty="0" smtClean="0">
                <a:solidFill>
                  <a:schemeClr val="tx2"/>
                </a:solidFill>
                <a:latin typeface="Gill Sans MT" panose="020B0502020104020203" pitchFamily="34" charset="0"/>
              </a:rPr>
              <a:t>The </a:t>
            </a:r>
            <a:r>
              <a:rPr lang="en-GB" sz="2400" i="1" dirty="0">
                <a:solidFill>
                  <a:schemeClr val="tx2"/>
                </a:solidFill>
                <a:latin typeface="Gill Sans MT" panose="020B0502020104020203" pitchFamily="34" charset="0"/>
              </a:rPr>
              <a:t>temperature on Monday morning is -5˚C. The temperature on Friday morning is 1˚C. How much warmer is it on Friday morning than on Monday morning? </a:t>
            </a:r>
            <a:r>
              <a:rPr lang="en-GB" sz="2400" dirty="0"/>
              <a:t>	</a:t>
            </a:r>
          </a:p>
          <a:p>
            <a:endParaRPr lang="en-GB" sz="2400" dirty="0"/>
          </a:p>
        </p:txBody>
      </p:sp>
      <p:pic>
        <p:nvPicPr>
          <p:cNvPr id="4" name="Picture 3"/>
          <p:cNvPicPr>
            <a:picLocks noChangeAspect="1"/>
          </p:cNvPicPr>
          <p:nvPr/>
        </p:nvPicPr>
        <p:blipFill rotWithShape="1">
          <a:blip r:embed="rId2"/>
          <a:srcRect l="25152"/>
          <a:stretch/>
        </p:blipFill>
        <p:spPr>
          <a:xfrm>
            <a:off x="7968268" y="2420888"/>
            <a:ext cx="1167131" cy="2306953"/>
          </a:xfrm>
          <a:prstGeom prst="rect">
            <a:avLst/>
          </a:prstGeom>
        </p:spPr>
      </p:pic>
    </p:spTree>
    <p:extLst>
      <p:ext uri="{BB962C8B-B14F-4D97-AF65-F5344CB8AC3E}">
        <p14:creationId xmlns:p14="http://schemas.microsoft.com/office/powerpoint/2010/main" val="2641454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48600" cy="1268760"/>
          </a:xfrm>
        </p:spPr>
        <p:txBody>
          <a:bodyPr/>
          <a:lstStyle/>
          <a:p>
            <a:r>
              <a:rPr lang="en-GB" dirty="0" smtClean="0"/>
              <a:t>Roman Numerals</a:t>
            </a:r>
            <a:endParaRPr lang="en-GB" dirty="0"/>
          </a:p>
        </p:txBody>
      </p:sp>
      <p:sp>
        <p:nvSpPr>
          <p:cNvPr id="3" name="Content Placeholder 2"/>
          <p:cNvSpPr>
            <a:spLocks noGrp="1"/>
          </p:cNvSpPr>
          <p:nvPr>
            <p:ph idx="1"/>
          </p:nvPr>
        </p:nvSpPr>
        <p:spPr>
          <a:xfrm>
            <a:off x="0" y="1567553"/>
            <a:ext cx="7272808" cy="2016224"/>
          </a:xfrm>
        </p:spPr>
        <p:txBody>
          <a:bodyPr/>
          <a:lstStyle/>
          <a:p>
            <a:pPr marL="0" indent="0">
              <a:buNone/>
            </a:pPr>
            <a:r>
              <a:rPr lang="en-GB" sz="2400" dirty="0">
                <a:solidFill>
                  <a:schemeClr val="tx2"/>
                </a:solidFill>
                <a:latin typeface="Gill Sans MT" panose="020B0502020104020203" pitchFamily="34" charset="0"/>
              </a:rPr>
              <a:t>Children often meet </a:t>
            </a:r>
            <a:r>
              <a:rPr lang="en-GB" sz="2400" i="1" dirty="0">
                <a:solidFill>
                  <a:schemeClr val="tx2"/>
                </a:solidFill>
                <a:latin typeface="Gill Sans MT" panose="020B0502020104020203" pitchFamily="34" charset="0"/>
              </a:rPr>
              <a:t>Roman Numerals </a:t>
            </a:r>
            <a:r>
              <a:rPr lang="en-GB" sz="2400" dirty="0">
                <a:solidFill>
                  <a:schemeClr val="tx2"/>
                </a:solidFill>
                <a:latin typeface="Gill Sans MT" panose="020B0502020104020203" pitchFamily="34" charset="0"/>
              </a:rPr>
              <a:t>for the first time on watches and on clock faces. Roman Numerals are also met when studying history in class. Teaching children that numbers have been represented in different ways during different periods of history teaches children the richness and diversity of mathematics. </a:t>
            </a:r>
            <a:endParaRPr lang="en-GB" sz="2400" dirty="0">
              <a:latin typeface="Gill Sans MT" panose="020B050202010402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74498435"/>
              </p:ext>
            </p:extLst>
          </p:nvPr>
        </p:nvGraphicFramePr>
        <p:xfrm>
          <a:off x="467544" y="3911432"/>
          <a:ext cx="3024336" cy="2251332"/>
        </p:xfrm>
        <a:graphic>
          <a:graphicData uri="http://schemas.openxmlformats.org/drawingml/2006/table">
            <a:tbl>
              <a:tblPr firstRow="1" bandRow="1">
                <a:tableStyleId>{5940675A-B579-460E-94D1-54222C63F5DA}</a:tableStyleId>
              </a:tblPr>
              <a:tblGrid>
                <a:gridCol w="1512168"/>
                <a:gridCol w="1512168"/>
              </a:tblGrid>
              <a:tr h="375222">
                <a:tc>
                  <a:txBody>
                    <a:bodyPr/>
                    <a:lstStyle/>
                    <a:p>
                      <a:pPr algn="ctr"/>
                      <a:r>
                        <a:rPr lang="en-GB" dirty="0" smtClean="0">
                          <a:solidFill>
                            <a:schemeClr val="tx2"/>
                          </a:solidFill>
                          <a:latin typeface="Gill Sans MT" panose="020B0502020104020203" pitchFamily="34" charset="0"/>
                        </a:rPr>
                        <a:t>Symbol</a:t>
                      </a:r>
                      <a:endParaRPr lang="en-GB" dirty="0">
                        <a:solidFill>
                          <a:schemeClr val="tx2"/>
                        </a:solidFill>
                        <a:latin typeface="Gill Sans MT" panose="020B0502020104020203" pitchFamily="34" charset="0"/>
                      </a:endParaRPr>
                    </a:p>
                  </a:txBody>
                  <a:tcPr/>
                </a:tc>
                <a:tc>
                  <a:txBody>
                    <a:bodyPr/>
                    <a:lstStyle/>
                    <a:p>
                      <a:pPr algn="ctr"/>
                      <a:r>
                        <a:rPr lang="en-GB" dirty="0" smtClean="0">
                          <a:solidFill>
                            <a:schemeClr val="tx2"/>
                          </a:solidFill>
                          <a:latin typeface="Gill Sans MT" panose="020B0502020104020203" pitchFamily="34" charset="0"/>
                        </a:rPr>
                        <a:t>Value</a:t>
                      </a:r>
                      <a:endParaRPr lang="en-GB" dirty="0">
                        <a:solidFill>
                          <a:schemeClr val="tx2"/>
                        </a:solidFill>
                        <a:latin typeface="Gill Sans MT" panose="020B0502020104020203" pitchFamily="34" charset="0"/>
                      </a:endParaRPr>
                    </a:p>
                  </a:txBody>
                  <a:tcPr/>
                </a:tc>
              </a:tr>
              <a:tr h="375222">
                <a:tc>
                  <a:txBody>
                    <a:bodyPr/>
                    <a:lstStyle/>
                    <a:p>
                      <a:pPr algn="ctr"/>
                      <a:r>
                        <a:rPr lang="en-GB" dirty="0" smtClean="0">
                          <a:solidFill>
                            <a:schemeClr val="tx2"/>
                          </a:solidFill>
                          <a:latin typeface="Gill Sans MT" panose="020B0502020104020203" pitchFamily="34" charset="0"/>
                        </a:rPr>
                        <a:t>I</a:t>
                      </a:r>
                      <a:endParaRPr lang="en-GB" dirty="0">
                        <a:solidFill>
                          <a:schemeClr val="tx2"/>
                        </a:solidFill>
                        <a:latin typeface="Gill Sans MT" panose="020B0502020104020203" pitchFamily="34" charset="0"/>
                      </a:endParaRPr>
                    </a:p>
                  </a:txBody>
                  <a:tcPr/>
                </a:tc>
                <a:tc>
                  <a:txBody>
                    <a:bodyPr/>
                    <a:lstStyle/>
                    <a:p>
                      <a:pPr algn="ctr"/>
                      <a:r>
                        <a:rPr lang="en-GB" dirty="0" smtClean="0">
                          <a:solidFill>
                            <a:schemeClr val="tx2"/>
                          </a:solidFill>
                          <a:latin typeface="Gill Sans MT" panose="020B0502020104020203" pitchFamily="34" charset="0"/>
                        </a:rPr>
                        <a:t>1</a:t>
                      </a:r>
                      <a:endParaRPr lang="en-GB" dirty="0">
                        <a:solidFill>
                          <a:schemeClr val="tx2"/>
                        </a:solidFill>
                        <a:latin typeface="Gill Sans MT" panose="020B0502020104020203" pitchFamily="34" charset="0"/>
                      </a:endParaRPr>
                    </a:p>
                  </a:txBody>
                  <a:tcPr/>
                </a:tc>
              </a:tr>
              <a:tr h="375222">
                <a:tc>
                  <a:txBody>
                    <a:bodyPr/>
                    <a:lstStyle/>
                    <a:p>
                      <a:pPr algn="ctr"/>
                      <a:r>
                        <a:rPr lang="en-GB" dirty="0" smtClean="0">
                          <a:solidFill>
                            <a:schemeClr val="tx2"/>
                          </a:solidFill>
                          <a:latin typeface="Gill Sans MT" panose="020B0502020104020203" pitchFamily="34" charset="0"/>
                        </a:rPr>
                        <a:t>V</a:t>
                      </a:r>
                      <a:endParaRPr lang="en-GB" dirty="0">
                        <a:solidFill>
                          <a:schemeClr val="tx2"/>
                        </a:solidFill>
                        <a:latin typeface="Gill Sans MT" panose="020B0502020104020203" pitchFamily="34" charset="0"/>
                      </a:endParaRPr>
                    </a:p>
                  </a:txBody>
                  <a:tcPr/>
                </a:tc>
                <a:tc>
                  <a:txBody>
                    <a:bodyPr/>
                    <a:lstStyle/>
                    <a:p>
                      <a:pPr algn="ctr"/>
                      <a:r>
                        <a:rPr lang="en-GB" dirty="0" smtClean="0">
                          <a:solidFill>
                            <a:schemeClr val="tx2"/>
                          </a:solidFill>
                          <a:latin typeface="Gill Sans MT" panose="020B0502020104020203" pitchFamily="34" charset="0"/>
                        </a:rPr>
                        <a:t>5</a:t>
                      </a:r>
                      <a:endParaRPr lang="en-GB" dirty="0">
                        <a:solidFill>
                          <a:schemeClr val="tx2"/>
                        </a:solidFill>
                        <a:latin typeface="Gill Sans MT" panose="020B0502020104020203" pitchFamily="34" charset="0"/>
                      </a:endParaRPr>
                    </a:p>
                  </a:txBody>
                  <a:tcPr/>
                </a:tc>
              </a:tr>
              <a:tr h="375222">
                <a:tc>
                  <a:txBody>
                    <a:bodyPr/>
                    <a:lstStyle/>
                    <a:p>
                      <a:pPr algn="ctr"/>
                      <a:r>
                        <a:rPr lang="en-GB" dirty="0" smtClean="0">
                          <a:solidFill>
                            <a:schemeClr val="tx2"/>
                          </a:solidFill>
                          <a:latin typeface="Gill Sans MT" panose="020B0502020104020203" pitchFamily="34" charset="0"/>
                        </a:rPr>
                        <a:t>X</a:t>
                      </a:r>
                      <a:endParaRPr lang="en-GB" dirty="0">
                        <a:solidFill>
                          <a:schemeClr val="tx2"/>
                        </a:solidFill>
                        <a:latin typeface="Gill Sans MT" panose="020B0502020104020203" pitchFamily="34" charset="0"/>
                      </a:endParaRPr>
                    </a:p>
                  </a:txBody>
                  <a:tcPr/>
                </a:tc>
                <a:tc>
                  <a:txBody>
                    <a:bodyPr/>
                    <a:lstStyle/>
                    <a:p>
                      <a:pPr algn="ctr"/>
                      <a:r>
                        <a:rPr lang="en-GB" dirty="0" smtClean="0">
                          <a:solidFill>
                            <a:schemeClr val="tx2"/>
                          </a:solidFill>
                          <a:latin typeface="Gill Sans MT" panose="020B0502020104020203" pitchFamily="34" charset="0"/>
                        </a:rPr>
                        <a:t>10</a:t>
                      </a:r>
                      <a:endParaRPr lang="en-GB" dirty="0">
                        <a:solidFill>
                          <a:schemeClr val="tx2"/>
                        </a:solidFill>
                        <a:latin typeface="Gill Sans MT" panose="020B0502020104020203" pitchFamily="34" charset="0"/>
                      </a:endParaRPr>
                    </a:p>
                  </a:txBody>
                  <a:tcPr/>
                </a:tc>
              </a:tr>
              <a:tr h="375222">
                <a:tc>
                  <a:txBody>
                    <a:bodyPr/>
                    <a:lstStyle/>
                    <a:p>
                      <a:pPr algn="ctr"/>
                      <a:r>
                        <a:rPr lang="en-GB" dirty="0" smtClean="0">
                          <a:solidFill>
                            <a:schemeClr val="tx2"/>
                          </a:solidFill>
                          <a:latin typeface="Gill Sans MT" panose="020B0502020104020203" pitchFamily="34" charset="0"/>
                        </a:rPr>
                        <a:t>L</a:t>
                      </a:r>
                      <a:endParaRPr lang="en-GB" dirty="0">
                        <a:solidFill>
                          <a:schemeClr val="tx2"/>
                        </a:solidFill>
                        <a:latin typeface="Gill Sans MT" panose="020B0502020104020203" pitchFamily="34" charset="0"/>
                      </a:endParaRPr>
                    </a:p>
                  </a:txBody>
                  <a:tcPr/>
                </a:tc>
                <a:tc>
                  <a:txBody>
                    <a:bodyPr/>
                    <a:lstStyle/>
                    <a:p>
                      <a:pPr algn="ctr"/>
                      <a:r>
                        <a:rPr lang="en-GB" dirty="0" smtClean="0">
                          <a:solidFill>
                            <a:schemeClr val="tx2"/>
                          </a:solidFill>
                          <a:latin typeface="Gill Sans MT" panose="020B0502020104020203" pitchFamily="34" charset="0"/>
                        </a:rPr>
                        <a:t>50</a:t>
                      </a:r>
                      <a:endParaRPr lang="en-GB" dirty="0">
                        <a:solidFill>
                          <a:schemeClr val="tx2"/>
                        </a:solidFill>
                        <a:latin typeface="Gill Sans MT" panose="020B0502020104020203" pitchFamily="34" charset="0"/>
                      </a:endParaRPr>
                    </a:p>
                  </a:txBody>
                  <a:tcPr/>
                </a:tc>
              </a:tr>
              <a:tr h="375222">
                <a:tc>
                  <a:txBody>
                    <a:bodyPr/>
                    <a:lstStyle/>
                    <a:p>
                      <a:pPr algn="ctr"/>
                      <a:r>
                        <a:rPr lang="en-GB" dirty="0" smtClean="0">
                          <a:solidFill>
                            <a:schemeClr val="tx2"/>
                          </a:solidFill>
                          <a:latin typeface="Gill Sans MT" panose="020B0502020104020203" pitchFamily="34" charset="0"/>
                        </a:rPr>
                        <a:t>C</a:t>
                      </a:r>
                      <a:endParaRPr lang="en-GB" dirty="0">
                        <a:solidFill>
                          <a:schemeClr val="tx2"/>
                        </a:solidFill>
                        <a:latin typeface="Gill Sans MT" panose="020B0502020104020203" pitchFamily="34" charset="0"/>
                      </a:endParaRPr>
                    </a:p>
                  </a:txBody>
                  <a:tcPr/>
                </a:tc>
                <a:tc>
                  <a:txBody>
                    <a:bodyPr/>
                    <a:lstStyle/>
                    <a:p>
                      <a:pPr algn="ctr"/>
                      <a:r>
                        <a:rPr lang="en-GB" dirty="0" smtClean="0">
                          <a:solidFill>
                            <a:schemeClr val="tx2"/>
                          </a:solidFill>
                          <a:latin typeface="Gill Sans MT" panose="020B0502020104020203" pitchFamily="34" charset="0"/>
                        </a:rPr>
                        <a:t>100</a:t>
                      </a:r>
                      <a:endParaRPr lang="en-GB" dirty="0">
                        <a:solidFill>
                          <a:schemeClr val="tx2"/>
                        </a:solidFill>
                        <a:latin typeface="Gill Sans MT" panose="020B0502020104020203" pitchFamily="34" charset="0"/>
                      </a:endParaRPr>
                    </a:p>
                  </a:txBody>
                  <a:tcPr/>
                </a:tc>
              </a:tr>
            </a:tbl>
          </a:graphicData>
        </a:graphic>
      </p:graphicFrame>
      <p:sp>
        <p:nvSpPr>
          <p:cNvPr id="5" name="Rectangle 4"/>
          <p:cNvSpPr/>
          <p:nvPr/>
        </p:nvSpPr>
        <p:spPr>
          <a:xfrm>
            <a:off x="3947709" y="3911432"/>
            <a:ext cx="5016779" cy="2308324"/>
          </a:xfrm>
          <a:prstGeom prst="rect">
            <a:avLst/>
          </a:prstGeom>
        </p:spPr>
        <p:txBody>
          <a:bodyPr wrap="square">
            <a:spAutoFit/>
          </a:bodyPr>
          <a:lstStyle/>
          <a:p>
            <a:r>
              <a:rPr lang="en-GB" dirty="0">
                <a:solidFill>
                  <a:srgbClr val="000000"/>
                </a:solidFill>
                <a:latin typeface="Gill Sans MT" panose="020B0502020104020203" pitchFamily="34" charset="0"/>
              </a:rPr>
              <a:t>To create the values the symbols are combined. However there are some ones to watch out </a:t>
            </a:r>
            <a:r>
              <a:rPr lang="en-GB" dirty="0" smtClean="0">
                <a:solidFill>
                  <a:srgbClr val="000000"/>
                </a:solidFill>
                <a:latin typeface="Gill Sans MT" panose="020B0502020104020203" pitchFamily="34" charset="0"/>
              </a:rPr>
              <a:t>for   3 </a:t>
            </a:r>
            <a:r>
              <a:rPr lang="en-GB" dirty="0">
                <a:solidFill>
                  <a:srgbClr val="000000"/>
                </a:solidFill>
                <a:latin typeface="Gill Sans MT" panose="020B0502020104020203" pitchFamily="34" charset="0"/>
              </a:rPr>
              <a:t>= III </a:t>
            </a:r>
            <a:r>
              <a:rPr lang="en-GB" dirty="0" smtClean="0">
                <a:solidFill>
                  <a:srgbClr val="000000"/>
                </a:solidFill>
                <a:latin typeface="Gill Sans MT" panose="020B0502020104020203" pitchFamily="34" charset="0"/>
              </a:rPr>
              <a:t>  4 </a:t>
            </a:r>
            <a:r>
              <a:rPr lang="en-GB" dirty="0">
                <a:solidFill>
                  <a:srgbClr val="000000"/>
                </a:solidFill>
                <a:latin typeface="Gill Sans MT" panose="020B0502020104020203" pitchFamily="34" charset="0"/>
              </a:rPr>
              <a:t>= IV </a:t>
            </a:r>
            <a:r>
              <a:rPr lang="en-GB" dirty="0" smtClean="0">
                <a:solidFill>
                  <a:srgbClr val="000000"/>
                </a:solidFill>
                <a:latin typeface="Gill Sans MT" panose="020B0502020104020203" pitchFamily="34" charset="0"/>
              </a:rPr>
              <a:t>  5 </a:t>
            </a:r>
            <a:r>
              <a:rPr lang="en-GB" dirty="0">
                <a:solidFill>
                  <a:srgbClr val="000000"/>
                </a:solidFill>
                <a:latin typeface="Gill Sans MT" panose="020B0502020104020203" pitchFamily="34" charset="0"/>
              </a:rPr>
              <a:t>= V </a:t>
            </a:r>
            <a:r>
              <a:rPr lang="en-GB" dirty="0" smtClean="0">
                <a:solidFill>
                  <a:srgbClr val="000000"/>
                </a:solidFill>
                <a:latin typeface="Gill Sans MT" panose="020B0502020104020203" pitchFamily="34" charset="0"/>
              </a:rPr>
              <a:t>     6=VI </a:t>
            </a:r>
            <a:endParaRPr lang="en-GB" dirty="0">
              <a:solidFill>
                <a:srgbClr val="000000"/>
              </a:solidFill>
              <a:latin typeface="Gill Sans MT" panose="020B0502020104020203" pitchFamily="34" charset="0"/>
            </a:endParaRPr>
          </a:p>
          <a:p>
            <a:r>
              <a:rPr lang="en-GB" dirty="0">
                <a:solidFill>
                  <a:srgbClr val="000000"/>
                </a:solidFill>
                <a:latin typeface="Gill Sans MT" panose="020B0502020104020203" pitchFamily="34" charset="0"/>
              </a:rPr>
              <a:t>For four the I is placed before the V to show 5-1=4. For six it is placed after V and is represented as VI to show 5+1=6. </a:t>
            </a:r>
            <a:endParaRPr lang="en-GB" dirty="0" smtClean="0">
              <a:solidFill>
                <a:srgbClr val="000000"/>
              </a:solidFill>
              <a:latin typeface="Gill Sans MT" panose="020B0502020104020203" pitchFamily="34" charset="0"/>
            </a:endParaRPr>
          </a:p>
          <a:p>
            <a:r>
              <a:rPr lang="en-GB" dirty="0" smtClean="0">
                <a:solidFill>
                  <a:srgbClr val="000000"/>
                </a:solidFill>
                <a:latin typeface="Gill Sans MT" panose="020B0502020104020203" pitchFamily="34" charset="0"/>
              </a:rPr>
              <a:t>This </a:t>
            </a:r>
            <a:r>
              <a:rPr lang="en-GB" dirty="0">
                <a:solidFill>
                  <a:srgbClr val="000000"/>
                </a:solidFill>
                <a:latin typeface="Gill Sans MT" panose="020B0502020104020203" pitchFamily="34" charset="0"/>
              </a:rPr>
              <a:t>logic can be applied to large values, such as </a:t>
            </a:r>
            <a:endParaRPr lang="en-GB" dirty="0" smtClean="0">
              <a:solidFill>
                <a:srgbClr val="000000"/>
              </a:solidFill>
              <a:latin typeface="Gill Sans MT" panose="020B0502020104020203" pitchFamily="34" charset="0"/>
            </a:endParaRPr>
          </a:p>
          <a:p>
            <a:r>
              <a:rPr lang="en-GB" dirty="0" smtClean="0">
                <a:solidFill>
                  <a:srgbClr val="000000"/>
                </a:solidFill>
                <a:latin typeface="Gill Sans MT" panose="020B0502020104020203" pitchFamily="34" charset="0"/>
              </a:rPr>
              <a:t>fifty </a:t>
            </a:r>
            <a:r>
              <a:rPr lang="en-GB" dirty="0">
                <a:solidFill>
                  <a:srgbClr val="000000"/>
                </a:solidFill>
                <a:latin typeface="Gill Sans MT" panose="020B0502020104020203" pitchFamily="34" charset="0"/>
              </a:rPr>
              <a:t>four which is LIV, </a:t>
            </a:r>
            <a:r>
              <a:rPr lang="en-GB" dirty="0" smtClean="0">
                <a:solidFill>
                  <a:srgbClr val="000000"/>
                </a:solidFill>
                <a:latin typeface="Gill Sans MT" panose="020B0502020104020203" pitchFamily="34" charset="0"/>
              </a:rPr>
              <a:t>50 +(</a:t>
            </a:r>
            <a:r>
              <a:rPr lang="en-GB" dirty="0">
                <a:solidFill>
                  <a:srgbClr val="000000"/>
                </a:solidFill>
                <a:latin typeface="Gill Sans MT" panose="020B0502020104020203" pitchFamily="34" charset="0"/>
              </a:rPr>
              <a:t>5-1) = 54. </a:t>
            </a:r>
            <a:r>
              <a:rPr lang="en-GB" dirty="0">
                <a:solidFill>
                  <a:srgbClr val="000000"/>
                </a:solidFill>
              </a:rPr>
              <a:t>	</a:t>
            </a:r>
          </a:p>
        </p:txBody>
      </p:sp>
      <p:pic>
        <p:nvPicPr>
          <p:cNvPr id="7170" name="Picture 2" descr="Amazon.com: Tebery 12-inch Silent Black Round Wall Clocks Decorative Roman  Numeral Clock for Living Room Home Office School: Home &amp; Kitch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6097" y="1700808"/>
            <a:ext cx="1608391" cy="160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534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848600" cy="508000"/>
          </a:xfrm>
        </p:spPr>
        <p:txBody>
          <a:bodyPr/>
          <a:lstStyle/>
          <a:p>
            <a:r>
              <a:rPr lang="en-GB" dirty="0" smtClean="0"/>
              <a:t>What you can do…..</a:t>
            </a:r>
            <a:endParaRPr lang="en-GB" dirty="0"/>
          </a:p>
        </p:txBody>
      </p:sp>
      <p:sp>
        <p:nvSpPr>
          <p:cNvPr id="3" name="Content Placeholder 2"/>
          <p:cNvSpPr>
            <a:spLocks noGrp="1"/>
          </p:cNvSpPr>
          <p:nvPr>
            <p:ph idx="1"/>
          </p:nvPr>
        </p:nvSpPr>
        <p:spPr>
          <a:xfrm>
            <a:off x="0" y="1340768"/>
            <a:ext cx="7848600" cy="5256213"/>
          </a:xfrm>
        </p:spPr>
        <p:txBody>
          <a:bodyPr/>
          <a:lstStyle/>
          <a:p>
            <a:pPr marL="0" indent="0">
              <a:buNone/>
            </a:pPr>
            <a:r>
              <a:rPr lang="en-GB" sz="2400" dirty="0" smtClean="0">
                <a:solidFill>
                  <a:schemeClr val="tx2"/>
                </a:solidFill>
                <a:latin typeface="Gill Sans MT" panose="020B0502020104020203" pitchFamily="34" charset="0"/>
              </a:rPr>
              <a:t>Your child will be </a:t>
            </a:r>
            <a:r>
              <a:rPr lang="en-GB" sz="2400" dirty="0">
                <a:solidFill>
                  <a:schemeClr val="tx2"/>
                </a:solidFill>
                <a:latin typeface="Gill Sans MT" panose="020B0502020104020203" pitchFamily="34" charset="0"/>
              </a:rPr>
              <a:t>dealing with decimals, fractions, </a:t>
            </a:r>
            <a:r>
              <a:rPr lang="en-GB" sz="2400" dirty="0" smtClean="0">
                <a:solidFill>
                  <a:schemeClr val="tx2"/>
                </a:solidFill>
                <a:latin typeface="Gill Sans MT" panose="020B0502020104020203" pitchFamily="34" charset="0"/>
              </a:rPr>
              <a:t>and</a:t>
            </a:r>
            <a:r>
              <a:rPr lang="en-GB" sz="2400" dirty="0">
                <a:solidFill>
                  <a:schemeClr val="tx2"/>
                </a:solidFill>
                <a:latin typeface="Gill Sans MT" panose="020B0502020104020203" pitchFamily="34" charset="0"/>
              </a:rPr>
              <a:t> </a:t>
            </a:r>
            <a:r>
              <a:rPr lang="en-GB" sz="2400" dirty="0" smtClean="0">
                <a:solidFill>
                  <a:schemeClr val="tx2"/>
                </a:solidFill>
                <a:latin typeface="Gill Sans MT" panose="020B0502020104020203" pitchFamily="34" charset="0"/>
              </a:rPr>
              <a:t>money.</a:t>
            </a:r>
          </a:p>
          <a:p>
            <a:pPr marL="0" indent="0">
              <a:buNone/>
            </a:pPr>
            <a:r>
              <a:rPr lang="en-GB" sz="2400" dirty="0" smtClean="0">
                <a:solidFill>
                  <a:schemeClr val="tx2"/>
                </a:solidFill>
                <a:latin typeface="Gill Sans MT" panose="020B0502020104020203" pitchFamily="34" charset="0"/>
              </a:rPr>
              <a:t>So </a:t>
            </a:r>
          </a:p>
          <a:p>
            <a:r>
              <a:rPr lang="en-GB" sz="2400" dirty="0">
                <a:solidFill>
                  <a:schemeClr val="tx2"/>
                </a:solidFill>
                <a:latin typeface="Gill Sans MT" panose="020B0502020104020203" pitchFamily="34" charset="0"/>
              </a:rPr>
              <a:t>I</a:t>
            </a:r>
            <a:r>
              <a:rPr lang="en-GB" sz="2400" dirty="0" smtClean="0">
                <a:solidFill>
                  <a:schemeClr val="tx2"/>
                </a:solidFill>
                <a:latin typeface="Gill Sans MT" panose="020B0502020104020203" pitchFamily="34" charset="0"/>
              </a:rPr>
              <a:t>nclude them in </a:t>
            </a:r>
            <a:r>
              <a:rPr lang="en-GB" sz="2400" dirty="0">
                <a:solidFill>
                  <a:schemeClr val="tx2"/>
                </a:solidFill>
                <a:latin typeface="Gill Sans MT" panose="020B0502020104020203" pitchFamily="34" charset="0"/>
              </a:rPr>
              <a:t>decisions around </a:t>
            </a:r>
            <a:r>
              <a:rPr lang="en-GB" sz="2400" dirty="0" smtClean="0">
                <a:solidFill>
                  <a:schemeClr val="tx2"/>
                </a:solidFill>
                <a:latin typeface="Gill Sans MT" panose="020B0502020104020203" pitchFamily="34" charset="0"/>
              </a:rPr>
              <a:t>household finances </a:t>
            </a:r>
            <a:r>
              <a:rPr lang="en-GB" sz="2400" dirty="0">
                <a:solidFill>
                  <a:schemeClr val="tx2"/>
                </a:solidFill>
                <a:latin typeface="Gill Sans MT" panose="020B0502020104020203" pitchFamily="34" charset="0"/>
              </a:rPr>
              <a:t>- “which one is best value?”, “how much is </a:t>
            </a:r>
            <a:r>
              <a:rPr lang="en-GB" sz="2400" dirty="0" smtClean="0">
                <a:solidFill>
                  <a:schemeClr val="tx2"/>
                </a:solidFill>
                <a:latin typeface="Gill Sans MT" panose="020B0502020104020203" pitchFamily="34" charset="0"/>
              </a:rPr>
              <a:t>the window </a:t>
            </a:r>
            <a:r>
              <a:rPr lang="en-GB" sz="2400" dirty="0">
                <a:solidFill>
                  <a:schemeClr val="tx2"/>
                </a:solidFill>
                <a:latin typeface="Gill Sans MT" panose="020B0502020104020203" pitchFamily="34" charset="0"/>
              </a:rPr>
              <a:t>cleaner per year</a:t>
            </a:r>
            <a:r>
              <a:rPr lang="en-GB" sz="2400" dirty="0" smtClean="0">
                <a:solidFill>
                  <a:schemeClr val="tx2"/>
                </a:solidFill>
                <a:latin typeface="Gill Sans MT" panose="020B0502020104020203" pitchFamily="34" charset="0"/>
              </a:rPr>
              <a:t>?”</a:t>
            </a:r>
          </a:p>
          <a:p>
            <a:r>
              <a:rPr lang="en-GB" sz="2400" dirty="0" smtClean="0">
                <a:solidFill>
                  <a:schemeClr val="tx2"/>
                </a:solidFill>
                <a:latin typeface="Gill Sans MT" panose="020B0502020104020203" pitchFamily="34" charset="0"/>
              </a:rPr>
              <a:t>Play Monopoly involves handling money </a:t>
            </a:r>
            <a:r>
              <a:rPr lang="en-GB" sz="2400" dirty="0">
                <a:solidFill>
                  <a:schemeClr val="tx2"/>
                </a:solidFill>
                <a:latin typeface="Gill Sans MT" panose="020B0502020104020203" pitchFamily="34" charset="0"/>
              </a:rPr>
              <a:t>in hundreds</a:t>
            </a:r>
          </a:p>
          <a:p>
            <a:r>
              <a:rPr lang="en-GB" sz="2400" dirty="0" smtClean="0">
                <a:solidFill>
                  <a:schemeClr val="tx2"/>
                </a:solidFill>
                <a:latin typeface="Gill Sans MT" panose="020B0502020104020203" pitchFamily="34" charset="0"/>
              </a:rPr>
              <a:t>Ask </a:t>
            </a:r>
            <a:r>
              <a:rPr lang="en-GB" sz="2400" dirty="0">
                <a:solidFill>
                  <a:schemeClr val="tx2"/>
                </a:solidFill>
                <a:latin typeface="Gill Sans MT" panose="020B0502020104020203" pitchFamily="34" charset="0"/>
              </a:rPr>
              <a:t>them to read the dietary information on various </a:t>
            </a:r>
            <a:r>
              <a:rPr lang="en-GB" sz="2400" dirty="0" smtClean="0">
                <a:solidFill>
                  <a:schemeClr val="tx2"/>
                </a:solidFill>
                <a:latin typeface="Gill Sans MT" panose="020B0502020104020203" pitchFamily="34" charset="0"/>
              </a:rPr>
              <a:t>foods and </a:t>
            </a:r>
            <a:r>
              <a:rPr lang="en-GB" sz="2400" dirty="0">
                <a:solidFill>
                  <a:schemeClr val="tx2"/>
                </a:solidFill>
                <a:latin typeface="Gill Sans MT" panose="020B0502020104020203" pitchFamily="34" charset="0"/>
              </a:rPr>
              <a:t>ask “how many grams of fat in 100 grams of . . . </a:t>
            </a:r>
            <a:r>
              <a:rPr lang="en-GB" sz="2400" dirty="0" smtClean="0">
                <a:solidFill>
                  <a:schemeClr val="tx2"/>
                </a:solidFill>
                <a:latin typeface="Gill Sans MT" panose="020B0502020104020203" pitchFamily="34" charset="0"/>
              </a:rPr>
              <a:t>”?</a:t>
            </a:r>
          </a:p>
          <a:p>
            <a:r>
              <a:rPr lang="en-GB" sz="2400" dirty="0" smtClean="0">
                <a:solidFill>
                  <a:schemeClr val="tx2"/>
                </a:solidFill>
                <a:latin typeface="Gill Sans MT" panose="020B0502020104020203" pitchFamily="34" charset="0"/>
              </a:rPr>
              <a:t>Give them responsibility </a:t>
            </a:r>
            <a:r>
              <a:rPr lang="en-GB" sz="2400" dirty="0">
                <a:solidFill>
                  <a:schemeClr val="tx2"/>
                </a:solidFill>
                <a:latin typeface="Gill Sans MT" panose="020B0502020104020203" pitchFamily="34" charset="0"/>
              </a:rPr>
              <a:t>for their own money. </a:t>
            </a:r>
            <a:r>
              <a:rPr lang="en-GB" sz="2400" dirty="0" smtClean="0">
                <a:solidFill>
                  <a:schemeClr val="tx2"/>
                </a:solidFill>
                <a:latin typeface="Gill Sans MT" panose="020B0502020104020203" pitchFamily="34" charset="0"/>
              </a:rPr>
              <a:t>Open a </a:t>
            </a:r>
            <a:r>
              <a:rPr lang="en-GB" sz="2400" dirty="0">
                <a:solidFill>
                  <a:schemeClr val="tx2"/>
                </a:solidFill>
                <a:latin typeface="Gill Sans MT" panose="020B0502020104020203" pitchFamily="34" charset="0"/>
              </a:rPr>
              <a:t>bank account for them allowing them to track </a:t>
            </a:r>
            <a:r>
              <a:rPr lang="en-GB" sz="2400" dirty="0" smtClean="0">
                <a:solidFill>
                  <a:schemeClr val="tx2"/>
                </a:solidFill>
                <a:latin typeface="Gill Sans MT" panose="020B0502020104020203" pitchFamily="34" charset="0"/>
              </a:rPr>
              <a:t>their savings</a:t>
            </a:r>
            <a:r>
              <a:rPr lang="en-GB" sz="2400" dirty="0">
                <a:solidFill>
                  <a:schemeClr val="tx2"/>
                </a:solidFill>
                <a:latin typeface="Gill Sans MT" panose="020B0502020104020203" pitchFamily="34" charset="0"/>
              </a:rPr>
              <a:t>.</a:t>
            </a:r>
          </a:p>
          <a:p>
            <a:r>
              <a:rPr lang="en-GB" sz="2400" dirty="0" smtClean="0">
                <a:solidFill>
                  <a:schemeClr val="tx2"/>
                </a:solidFill>
                <a:latin typeface="Gill Sans MT" panose="020B0502020104020203" pitchFamily="34" charset="0"/>
              </a:rPr>
              <a:t>Get them involved </a:t>
            </a:r>
            <a:r>
              <a:rPr lang="en-GB" sz="2400" dirty="0">
                <a:solidFill>
                  <a:schemeClr val="tx2"/>
                </a:solidFill>
                <a:latin typeface="Gill Sans MT" panose="020B0502020104020203" pitchFamily="34" charset="0"/>
              </a:rPr>
              <a:t>in any DIY projects you’re doing </a:t>
            </a:r>
            <a:r>
              <a:rPr lang="en-GB" sz="2400" dirty="0">
                <a:solidFill>
                  <a:schemeClr val="tx2"/>
                </a:solidFill>
                <a:latin typeface="Gill Sans MT" panose="020B0502020104020203" pitchFamily="34" charset="0"/>
              </a:rPr>
              <a:t> </a:t>
            </a:r>
            <a:r>
              <a:rPr lang="en-GB" sz="2400" dirty="0" smtClean="0">
                <a:solidFill>
                  <a:schemeClr val="tx2"/>
                </a:solidFill>
                <a:latin typeface="Gill Sans MT" panose="020B0502020104020203" pitchFamily="34" charset="0"/>
              </a:rPr>
              <a:t>you </a:t>
            </a:r>
            <a:r>
              <a:rPr lang="en-GB" sz="2400" dirty="0">
                <a:solidFill>
                  <a:schemeClr val="tx2"/>
                </a:solidFill>
                <a:latin typeface="Gill Sans MT" panose="020B0502020104020203" pitchFamily="34" charset="0"/>
              </a:rPr>
              <a:t>can secretly check their measurements</a:t>
            </a:r>
            <a:r>
              <a:rPr lang="en-GB" sz="2400" dirty="0" smtClean="0">
                <a:solidFill>
                  <a:schemeClr val="tx2"/>
                </a:solidFill>
                <a:latin typeface="Gill Sans MT" panose="020B0502020104020203" pitchFamily="34" charset="0"/>
              </a:rPr>
              <a:t>!</a:t>
            </a:r>
          </a:p>
          <a:p>
            <a:pPr marL="0" indent="0">
              <a:buNone/>
            </a:pPr>
            <a:endParaRPr lang="en-GB" sz="1400" dirty="0">
              <a:latin typeface="Gill Sans MT" panose="020B0502020104020203" pitchFamily="34" charset="0"/>
            </a:endParaRPr>
          </a:p>
        </p:txBody>
      </p:sp>
    </p:spTree>
    <p:extLst>
      <p:ext uri="{BB962C8B-B14F-4D97-AF65-F5344CB8AC3E}">
        <p14:creationId xmlns:p14="http://schemas.microsoft.com/office/powerpoint/2010/main" val="3443536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GB" altLang="en-US" sz="4000" dirty="0" smtClean="0">
                <a:latin typeface="Tahoma" panose="020B0604030504040204" pitchFamily="34" charset="0"/>
              </a:rPr>
              <a:t>Year 4 - Multiplication</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0" y="1268760"/>
            <a:ext cx="9144000" cy="5328592"/>
          </a:xfrm>
        </p:spPr>
        <p:txBody>
          <a:bodyPr/>
          <a:lstStyle/>
          <a:p>
            <a:pPr marL="0" indent="0">
              <a:lnSpc>
                <a:spcPct val="80000"/>
              </a:lnSpc>
              <a:buNone/>
            </a:pPr>
            <a:r>
              <a:rPr lang="en-US" altLang="ko-KR" sz="2400" dirty="0" smtClean="0">
                <a:solidFill>
                  <a:schemeClr val="tx2"/>
                </a:solidFill>
                <a:latin typeface="Gill Sans MT" panose="020B0502020104020203" pitchFamily="34" charset="0"/>
                <a:ea typeface="굴림" charset="-127"/>
              </a:rPr>
              <a:t>In England children will be expected to know</a:t>
            </a:r>
          </a:p>
          <a:p>
            <a:r>
              <a:rPr lang="en-GB" sz="2000" b="1" dirty="0">
                <a:solidFill>
                  <a:schemeClr val="tx2"/>
                </a:solidFill>
                <a:latin typeface="Gill Sans MT" panose="020B0502020104020203" pitchFamily="34" charset="0"/>
              </a:rPr>
              <a:t>Year 1</a:t>
            </a:r>
            <a:r>
              <a:rPr lang="en-GB" sz="2000" dirty="0">
                <a:solidFill>
                  <a:schemeClr val="tx2"/>
                </a:solidFill>
                <a:latin typeface="Gill Sans MT" panose="020B0502020104020203" pitchFamily="34" charset="0"/>
              </a:rPr>
              <a:t>: count in multiples of 2, 5 and 10.</a:t>
            </a:r>
          </a:p>
          <a:p>
            <a:r>
              <a:rPr lang="en-GB" sz="2000" b="1" dirty="0">
                <a:solidFill>
                  <a:schemeClr val="tx2"/>
                </a:solidFill>
                <a:latin typeface="Gill Sans MT" panose="020B0502020104020203" pitchFamily="34" charset="0"/>
              </a:rPr>
              <a:t>Year 2</a:t>
            </a:r>
            <a:r>
              <a:rPr lang="en-GB" sz="2000" dirty="0">
                <a:solidFill>
                  <a:schemeClr val="tx2"/>
                </a:solidFill>
                <a:latin typeface="Gill Sans MT" panose="020B0502020104020203" pitchFamily="34" charset="0"/>
              </a:rPr>
              <a:t>: be able to remember and use multiplication and division facts for the </a:t>
            </a:r>
            <a:r>
              <a:rPr lang="en-GB" sz="2000" b="1" dirty="0">
                <a:solidFill>
                  <a:schemeClr val="tx2"/>
                </a:solidFill>
                <a:latin typeface="Gill Sans MT" panose="020B0502020104020203" pitchFamily="34" charset="0"/>
              </a:rPr>
              <a:t>2, 5 and 10</a:t>
            </a:r>
            <a:r>
              <a:rPr lang="en-GB" sz="2000" dirty="0">
                <a:solidFill>
                  <a:schemeClr val="tx2"/>
                </a:solidFill>
                <a:latin typeface="Gill Sans MT" panose="020B0502020104020203" pitchFamily="34" charset="0"/>
              </a:rPr>
              <a:t> multiplication tables, including recognising odd and even numbers.</a:t>
            </a:r>
          </a:p>
          <a:p>
            <a:r>
              <a:rPr lang="en-GB" sz="2000" b="1" dirty="0">
                <a:solidFill>
                  <a:schemeClr val="tx2"/>
                </a:solidFill>
                <a:latin typeface="Gill Sans MT" panose="020B0502020104020203" pitchFamily="34" charset="0"/>
              </a:rPr>
              <a:t>Year 3</a:t>
            </a:r>
            <a:r>
              <a:rPr lang="en-GB" sz="2000" dirty="0">
                <a:solidFill>
                  <a:schemeClr val="tx2"/>
                </a:solidFill>
                <a:latin typeface="Gill Sans MT" panose="020B0502020104020203" pitchFamily="34" charset="0"/>
              </a:rPr>
              <a:t>: be able to remember and use multiplication and division facts for the </a:t>
            </a:r>
            <a:r>
              <a:rPr lang="en-GB" sz="2000" b="1" dirty="0">
                <a:solidFill>
                  <a:schemeClr val="tx2"/>
                </a:solidFill>
                <a:latin typeface="Gill Sans MT" panose="020B0502020104020203" pitchFamily="34" charset="0"/>
              </a:rPr>
              <a:t>3, 4 and 8</a:t>
            </a:r>
            <a:r>
              <a:rPr lang="en-GB" sz="2000" dirty="0">
                <a:solidFill>
                  <a:schemeClr val="tx2"/>
                </a:solidFill>
                <a:latin typeface="Gill Sans MT" panose="020B0502020104020203" pitchFamily="34" charset="0"/>
              </a:rPr>
              <a:t> multiplication tables, including recognising odd and even numbers.</a:t>
            </a:r>
          </a:p>
          <a:p>
            <a:r>
              <a:rPr lang="en-GB" sz="2000" b="1" dirty="0">
                <a:solidFill>
                  <a:schemeClr val="tx2"/>
                </a:solidFill>
                <a:latin typeface="Gill Sans MT" panose="020B0502020104020203" pitchFamily="34" charset="0"/>
              </a:rPr>
              <a:t>Year 4</a:t>
            </a:r>
            <a:r>
              <a:rPr lang="en-GB" sz="2000" dirty="0">
                <a:solidFill>
                  <a:schemeClr val="tx2"/>
                </a:solidFill>
                <a:latin typeface="Gill Sans MT" panose="020B0502020104020203" pitchFamily="34" charset="0"/>
              </a:rPr>
              <a:t>: be able to remember and use multiplication and division facts for the multiplication tables up to </a:t>
            </a:r>
            <a:r>
              <a:rPr lang="en-GB" sz="2000" b="1" dirty="0">
                <a:solidFill>
                  <a:schemeClr val="tx2"/>
                </a:solidFill>
                <a:latin typeface="Gill Sans MT" panose="020B0502020104020203" pitchFamily="34" charset="0"/>
              </a:rPr>
              <a:t>12 x 12</a:t>
            </a:r>
            <a:r>
              <a:rPr lang="en-GB" sz="2000" dirty="0">
                <a:solidFill>
                  <a:schemeClr val="tx2"/>
                </a:solidFill>
                <a:latin typeface="Gill Sans MT" panose="020B0502020104020203" pitchFamily="34" charset="0"/>
              </a:rPr>
              <a:t>.</a:t>
            </a:r>
          </a:p>
          <a:p>
            <a:pPr marL="0" indent="0">
              <a:lnSpc>
                <a:spcPct val="80000"/>
              </a:lnSpc>
              <a:buNone/>
            </a:pPr>
            <a:endParaRPr lang="en-GB" sz="2400" dirty="0" smtClean="0">
              <a:solidFill>
                <a:schemeClr val="tx2"/>
              </a:solidFill>
              <a:latin typeface="Gill Sans MT" panose="020B0502020104020203" pitchFamily="34" charset="0"/>
            </a:endParaRPr>
          </a:p>
          <a:p>
            <a:pPr marL="0" indent="0">
              <a:lnSpc>
                <a:spcPct val="80000"/>
              </a:lnSpc>
              <a:buNone/>
            </a:pPr>
            <a:r>
              <a:rPr lang="en-GB" sz="2400" dirty="0" smtClean="0">
                <a:solidFill>
                  <a:schemeClr val="tx2"/>
                </a:solidFill>
                <a:latin typeface="Gill Sans MT" panose="020B0502020104020203" pitchFamily="34" charset="0"/>
              </a:rPr>
              <a:t>The </a:t>
            </a:r>
            <a:r>
              <a:rPr lang="en-GB" sz="2400" dirty="0">
                <a:solidFill>
                  <a:schemeClr val="tx2"/>
                </a:solidFill>
                <a:latin typeface="Gill Sans MT" panose="020B0502020104020203" pitchFamily="34" charset="0"/>
              </a:rPr>
              <a:t>new </a:t>
            </a:r>
            <a:r>
              <a:rPr lang="en-GB" sz="2400" dirty="0" smtClean="0">
                <a:solidFill>
                  <a:schemeClr val="tx2"/>
                </a:solidFill>
                <a:latin typeface="Gill Sans MT" panose="020B0502020104020203" pitchFamily="34" charset="0"/>
              </a:rPr>
              <a:t>Year 4 Multiplication tables check will take place in June 2021. </a:t>
            </a:r>
            <a:r>
              <a:rPr lang="en-GB" sz="2400" dirty="0">
                <a:solidFill>
                  <a:schemeClr val="tx2"/>
                </a:solidFill>
                <a:latin typeface="Gill Sans MT" panose="020B0502020104020203" pitchFamily="34" charset="0"/>
              </a:rPr>
              <a:t>Your child will need to take a short online test to make sure their times tables knowledge is at the expected level.</a:t>
            </a:r>
            <a:r>
              <a:rPr lang="en-GB" sz="2400" dirty="0"/>
              <a:t> </a:t>
            </a:r>
            <a:endParaRPr lang="en-GB" sz="2400" dirty="0"/>
          </a:p>
          <a:p>
            <a:pPr marL="0" indent="0">
              <a:lnSpc>
                <a:spcPct val="80000"/>
              </a:lnSpc>
              <a:buNone/>
            </a:pPr>
            <a:endParaRPr lang="en-GB" sz="2400" dirty="0" smtClean="0">
              <a:solidFill>
                <a:schemeClr val="tx2"/>
              </a:solidFill>
              <a:latin typeface="Gill Sans MT" panose="020B0502020104020203" pitchFamily="34" charset="0"/>
            </a:endParaRPr>
          </a:p>
          <a:p>
            <a:pPr marL="0" indent="0">
              <a:lnSpc>
                <a:spcPct val="80000"/>
              </a:lnSpc>
              <a:buNone/>
            </a:pPr>
            <a:r>
              <a:rPr lang="en-GB" sz="2400" dirty="0" smtClean="0">
                <a:solidFill>
                  <a:schemeClr val="tx2"/>
                </a:solidFill>
                <a:latin typeface="Gill Sans MT" panose="020B0502020104020203" pitchFamily="34" charset="0"/>
              </a:rPr>
              <a:t>There </a:t>
            </a:r>
            <a:r>
              <a:rPr lang="en-GB" sz="2400" dirty="0">
                <a:solidFill>
                  <a:schemeClr val="tx2"/>
                </a:solidFill>
                <a:latin typeface="Gill Sans MT" panose="020B0502020104020203" pitchFamily="34" charset="0"/>
              </a:rPr>
              <a:t>will be no “pass </a:t>
            </a:r>
            <a:r>
              <a:rPr lang="en-GB" sz="2400" dirty="0" smtClean="0">
                <a:solidFill>
                  <a:schemeClr val="tx2"/>
                </a:solidFill>
                <a:latin typeface="Gill Sans MT" panose="020B0502020104020203" pitchFamily="34" charset="0"/>
              </a:rPr>
              <a:t>mark” and </a:t>
            </a:r>
            <a:r>
              <a:rPr lang="en-GB" sz="2400" dirty="0">
                <a:solidFill>
                  <a:schemeClr val="tx2"/>
                </a:solidFill>
                <a:latin typeface="Gill Sans MT" panose="020B0502020104020203" pitchFamily="34" charset="0"/>
              </a:rPr>
              <a:t>no child will “fail” the </a:t>
            </a:r>
            <a:r>
              <a:rPr lang="en-GB" sz="2400" dirty="0" smtClean="0">
                <a:solidFill>
                  <a:schemeClr val="tx2"/>
                </a:solidFill>
                <a:latin typeface="Gill Sans MT" panose="020B0502020104020203" pitchFamily="34" charset="0"/>
              </a:rPr>
              <a:t>test. The </a:t>
            </a:r>
            <a:r>
              <a:rPr lang="en-GB" sz="2400" dirty="0" err="1">
                <a:solidFill>
                  <a:schemeClr val="tx2"/>
                </a:solidFill>
                <a:latin typeface="Gill Sans MT" panose="020B0502020104020203" pitchFamily="34" charset="0"/>
              </a:rPr>
              <a:t>DfE</a:t>
            </a:r>
            <a:r>
              <a:rPr lang="en-GB" sz="2400" dirty="0">
                <a:solidFill>
                  <a:schemeClr val="tx2"/>
                </a:solidFill>
                <a:latin typeface="Gill Sans MT" panose="020B0502020104020203" pitchFamily="34" charset="0"/>
              </a:rPr>
              <a:t> says the </a:t>
            </a:r>
            <a:r>
              <a:rPr lang="en-GB" sz="2400" dirty="0" smtClean="0">
                <a:solidFill>
                  <a:schemeClr val="tx2"/>
                </a:solidFill>
                <a:latin typeface="Gill Sans MT" panose="020B0502020104020203" pitchFamily="34" charset="0"/>
              </a:rPr>
              <a:t>purpose of </a:t>
            </a:r>
            <a:r>
              <a:rPr lang="en-GB" sz="2400" dirty="0">
                <a:solidFill>
                  <a:schemeClr val="tx2"/>
                </a:solidFill>
                <a:latin typeface="Gill Sans MT" panose="020B0502020104020203" pitchFamily="34" charset="0"/>
              </a:rPr>
              <a:t>the check is to </a:t>
            </a:r>
            <a:r>
              <a:rPr lang="en-GB" sz="2400" dirty="0" smtClean="0">
                <a:solidFill>
                  <a:schemeClr val="tx2"/>
                </a:solidFill>
                <a:latin typeface="Gill Sans MT" panose="020B0502020104020203" pitchFamily="34" charset="0"/>
              </a:rPr>
              <a:t>help teachers </a:t>
            </a:r>
            <a:r>
              <a:rPr lang="en-GB" sz="2400" dirty="0">
                <a:solidFill>
                  <a:schemeClr val="tx2"/>
                </a:solidFill>
                <a:latin typeface="Gill Sans MT" panose="020B0502020104020203" pitchFamily="34" charset="0"/>
              </a:rPr>
              <a:t>identify </a:t>
            </a:r>
            <a:r>
              <a:rPr lang="en-GB" sz="2400" dirty="0" smtClean="0">
                <a:solidFill>
                  <a:schemeClr val="tx2"/>
                </a:solidFill>
                <a:latin typeface="Gill Sans MT" panose="020B0502020104020203" pitchFamily="34" charset="0"/>
              </a:rPr>
              <a:t>which children </a:t>
            </a:r>
            <a:r>
              <a:rPr lang="en-GB" sz="2400" dirty="0">
                <a:solidFill>
                  <a:schemeClr val="tx2"/>
                </a:solidFill>
                <a:latin typeface="Gill Sans MT" panose="020B0502020104020203" pitchFamily="34" charset="0"/>
              </a:rPr>
              <a:t>are falling </a:t>
            </a:r>
            <a:r>
              <a:rPr lang="en-GB" sz="2400" dirty="0" smtClean="0">
                <a:solidFill>
                  <a:schemeClr val="tx2"/>
                </a:solidFill>
                <a:latin typeface="Gill Sans MT" panose="020B0502020104020203" pitchFamily="34" charset="0"/>
              </a:rPr>
              <a:t>behind. School-level </a:t>
            </a:r>
            <a:r>
              <a:rPr lang="en-GB" sz="2400" dirty="0">
                <a:solidFill>
                  <a:schemeClr val="tx2"/>
                </a:solidFill>
                <a:latin typeface="Gill Sans MT" panose="020B0502020104020203" pitchFamily="34" charset="0"/>
              </a:rPr>
              <a:t>results won’t </a:t>
            </a:r>
            <a:r>
              <a:rPr lang="en-GB" sz="2400" dirty="0" smtClean="0">
                <a:solidFill>
                  <a:schemeClr val="tx2"/>
                </a:solidFill>
                <a:latin typeface="Gill Sans MT" panose="020B0502020104020203" pitchFamily="34" charset="0"/>
              </a:rPr>
              <a:t>be made </a:t>
            </a:r>
            <a:r>
              <a:rPr lang="en-GB" sz="2400" dirty="0">
                <a:solidFill>
                  <a:schemeClr val="tx2"/>
                </a:solidFill>
                <a:latin typeface="Gill Sans MT" panose="020B0502020104020203" pitchFamily="34" charset="0"/>
              </a:rPr>
              <a:t>publicly available or </a:t>
            </a:r>
            <a:r>
              <a:rPr lang="en-GB" sz="2400" dirty="0" smtClean="0">
                <a:solidFill>
                  <a:schemeClr val="tx2"/>
                </a:solidFill>
                <a:latin typeface="Gill Sans MT" panose="020B0502020104020203" pitchFamily="34" charset="0"/>
              </a:rPr>
              <a:t>be used </a:t>
            </a:r>
            <a:r>
              <a:rPr lang="en-GB" sz="2400" dirty="0">
                <a:solidFill>
                  <a:schemeClr val="tx2"/>
                </a:solidFill>
                <a:latin typeface="Gill Sans MT" panose="020B0502020104020203" pitchFamily="34" charset="0"/>
              </a:rPr>
              <a:t>in league tables.</a:t>
            </a:r>
            <a:endParaRPr lang="en-GB" sz="2400" dirty="0" smtClean="0">
              <a:solidFill>
                <a:schemeClr val="tx2"/>
              </a:solidFill>
              <a:latin typeface="Gill Sans MT" panose="020B0502020104020203" pitchFamily="34" charset="0"/>
            </a:endParaRPr>
          </a:p>
        </p:txBody>
      </p:sp>
    </p:spTree>
    <p:extLst>
      <p:ext uri="{BB962C8B-B14F-4D97-AF65-F5344CB8AC3E}">
        <p14:creationId xmlns:p14="http://schemas.microsoft.com/office/powerpoint/2010/main" val="25624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GB" altLang="en-US" sz="4000" dirty="0" smtClean="0">
                <a:latin typeface="Tahoma" panose="020B0604030504040204" pitchFamily="34" charset="0"/>
              </a:rPr>
              <a:t>Multiplication</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0" y="1268760"/>
            <a:ext cx="9144000" cy="5328592"/>
          </a:xfrm>
        </p:spPr>
        <p:txBody>
          <a:bodyPr/>
          <a:lstStyle/>
          <a:p>
            <a:pPr>
              <a:lnSpc>
                <a:spcPct val="80000"/>
              </a:lnSpc>
            </a:pPr>
            <a:endParaRPr lang="en-GB" dirty="0" smtClean="0">
              <a:solidFill>
                <a:schemeClr val="tx2"/>
              </a:solidFill>
              <a:latin typeface="Gill Sans MT" panose="020B0502020104020203" pitchFamily="34" charset="0"/>
            </a:endParaRPr>
          </a:p>
          <a:p>
            <a:pPr>
              <a:lnSpc>
                <a:spcPct val="80000"/>
              </a:lnSpc>
            </a:pPr>
            <a:r>
              <a:rPr lang="en-GB" dirty="0" smtClean="0">
                <a:solidFill>
                  <a:schemeClr val="tx2"/>
                </a:solidFill>
                <a:latin typeface="Gill Sans MT" panose="020B0502020104020203" pitchFamily="34" charset="0"/>
              </a:rPr>
              <a:t>When </a:t>
            </a:r>
            <a:r>
              <a:rPr lang="en-GB" dirty="0">
                <a:solidFill>
                  <a:schemeClr val="tx2"/>
                </a:solidFill>
                <a:latin typeface="Gill Sans MT" panose="020B0502020104020203" pitchFamily="34" charset="0"/>
              </a:rPr>
              <a:t>children know their times tables, mental arithmetic becomes easier. </a:t>
            </a:r>
          </a:p>
          <a:p>
            <a:pPr>
              <a:lnSpc>
                <a:spcPct val="80000"/>
              </a:lnSpc>
            </a:pPr>
            <a:r>
              <a:rPr lang="en-GB" dirty="0">
                <a:solidFill>
                  <a:schemeClr val="tx2"/>
                </a:solidFill>
                <a:latin typeface="Gill Sans MT" panose="020B0502020104020203" pitchFamily="34" charset="0"/>
              </a:rPr>
              <a:t>Practising times tables also helps children to understand number and number relationships, and to see patterns in numbers. </a:t>
            </a:r>
          </a:p>
          <a:p>
            <a:pPr>
              <a:lnSpc>
                <a:spcPct val="80000"/>
              </a:lnSpc>
            </a:pPr>
            <a:r>
              <a:rPr lang="en-GB" dirty="0">
                <a:solidFill>
                  <a:schemeClr val="tx2"/>
                </a:solidFill>
                <a:latin typeface="Gill Sans MT" panose="020B0502020104020203" pitchFamily="34" charset="0"/>
              </a:rPr>
              <a:t>These skills will help them to master key concepts and move quickly through more complex maths problems with confidence. </a:t>
            </a:r>
          </a:p>
          <a:p>
            <a:pPr>
              <a:lnSpc>
                <a:spcPct val="80000"/>
              </a:lnSpc>
            </a:pPr>
            <a:r>
              <a:rPr lang="en-GB" altLang="ko-KR" dirty="0">
                <a:solidFill>
                  <a:schemeClr val="tx2"/>
                </a:solidFill>
                <a:latin typeface="Gill Sans MT" panose="020B0502020104020203" pitchFamily="34" charset="0"/>
                <a:ea typeface="굴림" charset="-127"/>
              </a:rPr>
              <a:t>There is less cognitive overload and children can focus on the concepts they are learning.</a:t>
            </a:r>
            <a:endParaRPr lang="en-US" altLang="ko-KR" dirty="0">
              <a:solidFill>
                <a:schemeClr val="tx2"/>
              </a:solidFill>
              <a:latin typeface="Gill Sans MT" panose="020B0502020104020203" pitchFamily="34" charset="0"/>
              <a:ea typeface="굴림" charset="-127"/>
            </a:endParaRPr>
          </a:p>
          <a:p>
            <a:pPr marL="0" indent="0">
              <a:lnSpc>
                <a:spcPct val="80000"/>
              </a:lnSpc>
              <a:buNone/>
            </a:pPr>
            <a:endParaRPr lang="en-US" altLang="ko-KR" sz="2200" dirty="0">
              <a:solidFill>
                <a:schemeClr val="tx2"/>
              </a:solidFill>
              <a:latin typeface="Gill Sans MT" panose="020B0502020104020203" pitchFamily="34" charset="0"/>
              <a:ea typeface="굴림" charset="-127"/>
            </a:endParaRPr>
          </a:p>
        </p:txBody>
      </p:sp>
    </p:spTree>
    <p:extLst>
      <p:ext uri="{BB962C8B-B14F-4D97-AF65-F5344CB8AC3E}">
        <p14:creationId xmlns:p14="http://schemas.microsoft.com/office/powerpoint/2010/main" val="16397417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GB" altLang="en-US" sz="4000" dirty="0" smtClean="0">
                <a:latin typeface="Tahoma" panose="020B0604030504040204" pitchFamily="34" charset="0"/>
              </a:rPr>
              <a:t>Understanding not memorization</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0" y="1268760"/>
            <a:ext cx="9144000" cy="5328592"/>
          </a:xfrm>
        </p:spPr>
        <p:txBody>
          <a:bodyPr/>
          <a:lstStyle/>
          <a:p>
            <a:pPr marL="0" indent="0" algn="ctr">
              <a:buNone/>
            </a:pPr>
            <a:endParaRPr lang="en-GB" sz="2400" i="1" dirty="0" smtClean="0">
              <a:solidFill>
                <a:schemeClr val="tx2"/>
              </a:solidFill>
              <a:latin typeface="Gill Sans MT" panose="020B0502020104020203" pitchFamily="34" charset="0"/>
            </a:endParaRPr>
          </a:p>
          <a:p>
            <a:pPr marL="0" indent="0" algn="ctr">
              <a:buNone/>
            </a:pPr>
            <a:r>
              <a:rPr lang="en-GB" i="1" dirty="0" smtClean="0">
                <a:solidFill>
                  <a:schemeClr val="tx2"/>
                </a:solidFill>
                <a:latin typeface="Gill Sans MT" panose="020B0502020104020203" pitchFamily="34" charset="0"/>
              </a:rPr>
              <a:t>Students </a:t>
            </a:r>
            <a:r>
              <a:rPr lang="en-GB" i="1" dirty="0">
                <a:solidFill>
                  <a:schemeClr val="tx2"/>
                </a:solidFill>
                <a:latin typeface="Gill Sans MT" panose="020B0502020104020203" pitchFamily="34" charset="0"/>
              </a:rPr>
              <a:t>learn math best when they approach the subject as something they enjoy. Speed pressure, timed testing and blind memorization pose high hurdles in the pursuit of </a:t>
            </a:r>
            <a:r>
              <a:rPr lang="en-GB" i="1" dirty="0" smtClean="0">
                <a:solidFill>
                  <a:schemeClr val="tx2"/>
                </a:solidFill>
                <a:latin typeface="Gill Sans MT" panose="020B0502020104020203" pitchFamily="34" charset="0"/>
              </a:rPr>
              <a:t>math.</a:t>
            </a:r>
          </a:p>
          <a:p>
            <a:endParaRPr lang="en-GB" sz="2400" dirty="0">
              <a:solidFill>
                <a:schemeClr val="tx2"/>
              </a:solidFill>
            </a:endParaRPr>
          </a:p>
          <a:p>
            <a:pPr marL="0" indent="0" algn="r">
              <a:buNone/>
            </a:pPr>
            <a:r>
              <a:rPr lang="en-GB" sz="1800" i="1" dirty="0" smtClean="0">
                <a:solidFill>
                  <a:schemeClr val="tx2"/>
                </a:solidFill>
                <a:latin typeface="Gill Sans MT" panose="020B0502020104020203" pitchFamily="34" charset="0"/>
              </a:rPr>
              <a:t>Jo </a:t>
            </a:r>
            <a:r>
              <a:rPr lang="en-GB" sz="1800" i="1" dirty="0" err="1" smtClean="0">
                <a:solidFill>
                  <a:schemeClr val="tx2"/>
                </a:solidFill>
                <a:latin typeface="Gill Sans MT" panose="020B0502020104020203" pitchFamily="34" charset="0"/>
              </a:rPr>
              <a:t>Boaler</a:t>
            </a:r>
            <a:r>
              <a:rPr lang="en-GB" sz="1800" i="1" dirty="0" smtClean="0">
                <a:solidFill>
                  <a:schemeClr val="tx2"/>
                </a:solidFill>
                <a:latin typeface="Gill Sans MT" panose="020B0502020104020203" pitchFamily="34" charset="0"/>
              </a:rPr>
              <a:t>, professor of mathematics education</a:t>
            </a:r>
            <a:endParaRPr lang="en-GB" sz="1800" i="1" dirty="0">
              <a:solidFill>
                <a:schemeClr val="tx2"/>
              </a:solidFill>
              <a:latin typeface="Gill Sans MT" panose="020B0502020104020203" pitchFamily="34" charset="0"/>
            </a:endParaRPr>
          </a:p>
          <a:p>
            <a:pPr marL="0" indent="0" algn="r">
              <a:buNone/>
            </a:pPr>
            <a:r>
              <a:rPr lang="en-GB" sz="1800" i="1" dirty="0" smtClean="0">
                <a:solidFill>
                  <a:schemeClr val="tx2"/>
                </a:solidFill>
                <a:latin typeface="Gill Sans MT" panose="020B0502020104020203" pitchFamily="34" charset="0"/>
              </a:rPr>
              <a:t>Stanford </a:t>
            </a:r>
            <a:r>
              <a:rPr lang="en-GB" sz="1800" i="1" dirty="0">
                <a:solidFill>
                  <a:schemeClr val="tx2"/>
                </a:solidFill>
                <a:latin typeface="Gill Sans MT" panose="020B0502020104020203" pitchFamily="34" charset="0"/>
              </a:rPr>
              <a:t>Graduate School of Education </a:t>
            </a:r>
            <a:endParaRPr lang="en-GB" sz="1800" i="1" dirty="0" smtClean="0">
              <a:solidFill>
                <a:schemeClr val="tx2"/>
              </a:solidFill>
              <a:latin typeface="Gill Sans MT" panose="020B0502020104020203" pitchFamily="34" charset="0"/>
            </a:endParaRPr>
          </a:p>
          <a:p>
            <a:pPr marL="0" indent="0">
              <a:buNone/>
            </a:pPr>
            <a:endParaRPr lang="en-GB" sz="2400" dirty="0" smtClean="0">
              <a:solidFill>
                <a:schemeClr val="tx2"/>
              </a:solidFill>
              <a:latin typeface="Gill Sans MT" panose="020B0502020104020203" pitchFamily="34" charset="0"/>
            </a:endParaRPr>
          </a:p>
          <a:p>
            <a:pPr marL="0" indent="0">
              <a:buNone/>
            </a:pPr>
            <a:r>
              <a:rPr lang="en-GB" sz="2400" dirty="0" smtClean="0">
                <a:solidFill>
                  <a:schemeClr val="tx2"/>
                </a:solidFill>
                <a:latin typeface="Gill Sans MT" panose="020B0502020104020203" pitchFamily="34" charset="0"/>
              </a:rPr>
              <a:t>While </a:t>
            </a:r>
            <a:r>
              <a:rPr lang="en-GB" sz="2400" dirty="0">
                <a:solidFill>
                  <a:schemeClr val="tx2"/>
                </a:solidFill>
                <a:latin typeface="Gill Sans MT" panose="020B0502020104020203" pitchFamily="34" charset="0"/>
              </a:rPr>
              <a:t>research shows that knowledge of math facts is important, </a:t>
            </a:r>
            <a:endParaRPr lang="en-GB" sz="2400" dirty="0" smtClean="0">
              <a:solidFill>
                <a:schemeClr val="tx2"/>
              </a:solidFill>
              <a:latin typeface="Gill Sans MT" panose="020B0502020104020203" pitchFamily="34" charset="0"/>
            </a:endParaRPr>
          </a:p>
          <a:p>
            <a:pPr marL="0" indent="0">
              <a:buNone/>
            </a:pPr>
            <a:r>
              <a:rPr lang="en-GB" sz="2400" dirty="0" err="1" smtClean="0">
                <a:solidFill>
                  <a:schemeClr val="tx2"/>
                </a:solidFill>
                <a:latin typeface="Gill Sans MT" panose="020B0502020104020203" pitchFamily="34" charset="0"/>
              </a:rPr>
              <a:t>Boaler</a:t>
            </a:r>
            <a:r>
              <a:rPr lang="en-GB" sz="2400" dirty="0" smtClean="0">
                <a:solidFill>
                  <a:schemeClr val="tx2"/>
                </a:solidFill>
                <a:latin typeface="Gill Sans MT" panose="020B0502020104020203" pitchFamily="34" charset="0"/>
              </a:rPr>
              <a:t> </a:t>
            </a:r>
            <a:r>
              <a:rPr lang="en-GB" sz="2400" dirty="0">
                <a:solidFill>
                  <a:schemeClr val="tx2"/>
                </a:solidFill>
                <a:latin typeface="Gill Sans MT" panose="020B0502020104020203" pitchFamily="34" charset="0"/>
              </a:rPr>
              <a:t>said </a:t>
            </a:r>
            <a:r>
              <a:rPr lang="en-GB" sz="2400" b="1" i="1" dirty="0">
                <a:solidFill>
                  <a:schemeClr val="tx2"/>
                </a:solidFill>
                <a:latin typeface="Gill Sans MT" panose="020B0502020104020203" pitchFamily="34" charset="0"/>
              </a:rPr>
              <a:t>the best way for students to know math facts is by using them regularly and developing understanding of numerical relations. Memorization, speed and test pressure can be </a:t>
            </a:r>
            <a:r>
              <a:rPr lang="en-GB" sz="2400" b="1" i="1" dirty="0" smtClean="0">
                <a:solidFill>
                  <a:schemeClr val="tx2"/>
                </a:solidFill>
                <a:latin typeface="Gill Sans MT" panose="020B0502020104020203" pitchFamily="34" charset="0"/>
              </a:rPr>
              <a:t>damaging</a:t>
            </a:r>
            <a:r>
              <a:rPr lang="en-GB" sz="2400" b="1" i="1" dirty="0">
                <a:solidFill>
                  <a:schemeClr val="tx2"/>
                </a:solidFill>
                <a:latin typeface="Gill Sans MT" panose="020B0502020104020203" pitchFamily="34" charset="0"/>
              </a:rPr>
              <a:t>.</a:t>
            </a:r>
            <a:endParaRPr lang="en-US" altLang="ko-KR" sz="2200" dirty="0" smtClean="0">
              <a:latin typeface="Gill Sans MT" panose="020B0502020104020203" pitchFamily="34" charset="0"/>
              <a:ea typeface="굴림" charset="-127"/>
            </a:endParaRPr>
          </a:p>
        </p:txBody>
      </p:sp>
    </p:spTree>
    <p:extLst>
      <p:ext uri="{BB962C8B-B14F-4D97-AF65-F5344CB8AC3E}">
        <p14:creationId xmlns:p14="http://schemas.microsoft.com/office/powerpoint/2010/main" val="1189343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US" altLang="en-US" sz="4000" dirty="0" smtClean="0">
                <a:latin typeface="Gill Sans MT" panose="020B0502020104020203" pitchFamily="34" charset="0"/>
              </a:rPr>
              <a:t>Aims of  Today’s </a:t>
            </a:r>
            <a:r>
              <a:rPr lang="en-US" altLang="en-US" sz="4000" dirty="0">
                <a:latin typeface="Gill Sans MT" panose="020B0502020104020203" pitchFamily="34" charset="0"/>
              </a:rPr>
              <a:t>S</a:t>
            </a:r>
            <a:r>
              <a:rPr lang="en-US" altLang="en-US" sz="4000" dirty="0" smtClean="0">
                <a:latin typeface="Gill Sans MT" panose="020B0502020104020203" pitchFamily="34" charset="0"/>
              </a:rPr>
              <a:t>ession</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202724" y="1484784"/>
            <a:ext cx="6769100" cy="4330700"/>
          </a:xfrm>
        </p:spPr>
        <p:txBody>
          <a:bodyPr/>
          <a:lstStyle/>
          <a:p>
            <a:r>
              <a:rPr lang="en-US" altLang="en-US" dirty="0" smtClean="0">
                <a:solidFill>
                  <a:schemeClr val="tx2"/>
                </a:solidFill>
                <a:latin typeface="Gill Sans MT" panose="020B0502020104020203" pitchFamily="34" charset="0"/>
              </a:rPr>
              <a:t>To get an understanding of the Year 4 Math curriculum. </a:t>
            </a:r>
          </a:p>
          <a:p>
            <a:endParaRPr lang="en-US" altLang="en-US" dirty="0" smtClean="0">
              <a:solidFill>
                <a:schemeClr val="tx2"/>
              </a:solidFill>
              <a:latin typeface="Gill Sans MT" panose="020B0502020104020203" pitchFamily="34" charset="0"/>
            </a:endParaRPr>
          </a:p>
          <a:p>
            <a:r>
              <a:rPr lang="en-US" altLang="en-US" dirty="0" smtClean="0">
                <a:solidFill>
                  <a:schemeClr val="tx2"/>
                </a:solidFill>
                <a:latin typeface="Gill Sans MT" panose="020B0502020104020203" pitchFamily="34" charset="0"/>
              </a:rPr>
              <a:t>To get an insight into how Math is taught </a:t>
            </a:r>
            <a:r>
              <a:rPr lang="en-US" altLang="en-US" dirty="0" smtClean="0">
                <a:solidFill>
                  <a:schemeClr val="tx2"/>
                </a:solidFill>
                <a:latin typeface="Gill Sans MT" panose="020B0502020104020203" pitchFamily="34" charset="0"/>
              </a:rPr>
              <a:t>at </a:t>
            </a:r>
            <a:r>
              <a:rPr lang="en-US" altLang="en-US" dirty="0" smtClean="0">
                <a:solidFill>
                  <a:schemeClr val="tx2"/>
                </a:solidFill>
                <a:latin typeface="Gill Sans MT" panose="020B0502020104020203" pitchFamily="34" charset="0"/>
              </a:rPr>
              <a:t>Holly Park. </a:t>
            </a:r>
          </a:p>
          <a:p>
            <a:pPr marL="0" indent="0">
              <a:buNone/>
            </a:pPr>
            <a:endParaRPr lang="en-US" altLang="en-US" dirty="0" smtClean="0">
              <a:solidFill>
                <a:schemeClr val="tx2"/>
              </a:solidFill>
              <a:latin typeface="Gill Sans MT" panose="020B0502020104020203" pitchFamily="34" charset="0"/>
            </a:endParaRPr>
          </a:p>
          <a:p>
            <a:r>
              <a:rPr lang="en-US" altLang="en-US" dirty="0" smtClean="0">
                <a:solidFill>
                  <a:schemeClr val="tx2"/>
                </a:solidFill>
                <a:latin typeface="Gill Sans MT" panose="020B0502020104020203" pitchFamily="34" charset="0"/>
              </a:rPr>
              <a:t>To take away some ideas to support your children at home.</a:t>
            </a:r>
          </a:p>
          <a:p>
            <a:pPr>
              <a:lnSpc>
                <a:spcPct val="80000"/>
              </a:lnSpc>
            </a:pPr>
            <a:endParaRPr lang="en-US" altLang="ko-KR" sz="2000" dirty="0">
              <a:latin typeface="Verdana" panose="020B0604030504040204" pitchFamily="34" charset="0"/>
              <a:ea typeface="굴림" charset="-127"/>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GB" altLang="en-US" sz="4000" dirty="0" smtClean="0">
                <a:latin typeface="Tahoma" panose="020B0604030504040204" pitchFamily="34" charset="0"/>
              </a:rPr>
              <a:t>What you can do…</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158870" y="1412776"/>
            <a:ext cx="5436096" cy="2881757"/>
          </a:xfrm>
        </p:spPr>
        <p:txBody>
          <a:bodyPr/>
          <a:lstStyle/>
          <a:p>
            <a:r>
              <a:rPr lang="en-GB" sz="2400" dirty="0" smtClean="0">
                <a:solidFill>
                  <a:schemeClr val="tx2"/>
                </a:solidFill>
              </a:rPr>
              <a:t>Using Lego to build up the tables and develop children’s understanding of what it means. </a:t>
            </a:r>
          </a:p>
          <a:p>
            <a:r>
              <a:rPr lang="en-GB" sz="2400" dirty="0" smtClean="0">
                <a:solidFill>
                  <a:schemeClr val="tx2"/>
                </a:solidFill>
              </a:rPr>
              <a:t>Discuss what the next lot would be and compare to identify the  relationship between 2, 4 and 8 times tables and 3, 6 and 9 times tables. </a:t>
            </a:r>
            <a:endParaRPr lang="en-GB" sz="2400" dirty="0">
              <a:solidFill>
                <a:schemeClr val="tx2"/>
              </a:solidFill>
            </a:endParaRPr>
          </a:p>
          <a:p>
            <a:pPr marL="0" indent="0">
              <a:buNone/>
            </a:pPr>
            <a:endParaRPr lang="en-GB" sz="2400" dirty="0" smtClean="0">
              <a:solidFill>
                <a:schemeClr val="tx2"/>
              </a:solidFill>
              <a:latin typeface="Gill Sans MT" panose="020B0502020104020203" pitchFamily="34" charset="0"/>
            </a:endParaRPr>
          </a:p>
        </p:txBody>
      </p:sp>
      <p:pic>
        <p:nvPicPr>
          <p:cNvPr id="5124" name="Picture 4" descr="Why Times Tables Are Import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482430"/>
            <a:ext cx="5715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th Resources for Learning the Times Tables » Nurture for the Fu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058" y="2132856"/>
            <a:ext cx="3250658" cy="350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738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GB" altLang="en-US" sz="4000" dirty="0" smtClean="0">
                <a:latin typeface="Tahoma" panose="020B0604030504040204" pitchFamily="34" charset="0"/>
              </a:rPr>
              <a:t>What you can do…</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158870" y="1412776"/>
            <a:ext cx="5436096" cy="2881757"/>
          </a:xfrm>
        </p:spPr>
        <p:txBody>
          <a:bodyPr/>
          <a:lstStyle/>
          <a:p>
            <a:r>
              <a:rPr lang="en-US" sz="2000" dirty="0">
                <a:solidFill>
                  <a:schemeClr val="tx2"/>
                </a:solidFill>
                <a:latin typeface="Gill Sans MT" panose="020B0502020104020203" pitchFamily="34" charset="0"/>
              </a:rPr>
              <a:t>Use the context of a week and a calendar to support the 7 times table</a:t>
            </a:r>
            <a:r>
              <a:rPr lang="en-GB" sz="2000" dirty="0">
                <a:solidFill>
                  <a:schemeClr val="tx2"/>
                </a:solidFill>
                <a:latin typeface="Gill Sans MT" panose="020B0502020104020203" pitchFamily="34" charset="0"/>
              </a:rPr>
              <a:t> </a:t>
            </a:r>
            <a:r>
              <a:rPr lang="en-US" sz="2000" dirty="0">
                <a:solidFill>
                  <a:schemeClr val="tx2"/>
                </a:solidFill>
                <a:latin typeface="Gill Sans MT" panose="020B0502020104020203" pitchFamily="34" charset="0"/>
              </a:rPr>
              <a:t>e.g. </a:t>
            </a:r>
            <a:r>
              <a:rPr lang="en-US" sz="2000" dirty="0" smtClean="0">
                <a:solidFill>
                  <a:schemeClr val="tx2"/>
                </a:solidFill>
                <a:latin typeface="Gill Sans MT" panose="020B0502020104020203" pitchFamily="34" charset="0"/>
              </a:rPr>
              <a:t> </a:t>
            </a:r>
            <a:r>
              <a:rPr lang="en-US" sz="2000" dirty="0">
                <a:solidFill>
                  <a:schemeClr val="tx2"/>
                </a:solidFill>
                <a:latin typeface="Gill Sans MT" panose="020B0502020104020203" pitchFamily="34" charset="0"/>
              </a:rPr>
              <a:t>how many days in 5 weeks</a:t>
            </a:r>
            <a:r>
              <a:rPr lang="en-US" sz="2000" dirty="0" smtClean="0">
                <a:solidFill>
                  <a:schemeClr val="tx2"/>
                </a:solidFill>
                <a:latin typeface="Gill Sans MT" panose="020B0502020104020203" pitchFamily="34" charset="0"/>
              </a:rPr>
              <a:t>?</a:t>
            </a:r>
          </a:p>
          <a:p>
            <a:r>
              <a:rPr lang="en-GB" sz="2000" dirty="0">
                <a:solidFill>
                  <a:schemeClr val="tx2"/>
                </a:solidFill>
                <a:latin typeface="Gill Sans MT" panose="020B0502020104020203" pitchFamily="34" charset="0"/>
              </a:rPr>
              <a:t>The 2 times table and doubling </a:t>
            </a:r>
            <a:endParaRPr lang="en-GB" sz="2000" dirty="0" smtClean="0">
              <a:solidFill>
                <a:schemeClr val="tx2"/>
              </a:solidFill>
              <a:latin typeface="Gill Sans MT" panose="020B0502020104020203" pitchFamily="34" charset="0"/>
            </a:endParaRPr>
          </a:p>
          <a:p>
            <a:pPr marL="0" indent="0">
              <a:buNone/>
            </a:pPr>
            <a:r>
              <a:rPr lang="en-GB" sz="2000" dirty="0" smtClean="0">
                <a:solidFill>
                  <a:schemeClr val="tx2"/>
                </a:solidFill>
                <a:latin typeface="Gill Sans MT" panose="020B0502020104020203" pitchFamily="34" charset="0"/>
              </a:rPr>
              <a:t>Multiplying </a:t>
            </a:r>
            <a:r>
              <a:rPr lang="en-GB" sz="2000" dirty="0">
                <a:solidFill>
                  <a:schemeClr val="tx2"/>
                </a:solidFill>
                <a:latin typeface="Gill Sans MT" panose="020B0502020104020203" pitchFamily="34" charset="0"/>
              </a:rPr>
              <a:t>by 2 is so useful, and is used so often, that it’s got its own name − doubling. Think of how often you need two lots of something. </a:t>
            </a:r>
            <a:endParaRPr lang="en-GB" sz="2000" dirty="0" smtClean="0">
              <a:solidFill>
                <a:schemeClr val="tx2"/>
              </a:solidFill>
              <a:latin typeface="Gill Sans MT" panose="020B0502020104020203" pitchFamily="34" charset="0"/>
            </a:endParaRPr>
          </a:p>
          <a:p>
            <a:pPr marL="0" indent="0">
              <a:buNone/>
            </a:pPr>
            <a:r>
              <a:rPr lang="en-GB" sz="2000" dirty="0" smtClean="0">
                <a:solidFill>
                  <a:schemeClr val="tx2"/>
                </a:solidFill>
                <a:latin typeface="Gill Sans MT" panose="020B0502020104020203" pitchFamily="34" charset="0"/>
              </a:rPr>
              <a:t>Children </a:t>
            </a:r>
            <a:r>
              <a:rPr lang="en-GB" sz="2000" dirty="0">
                <a:solidFill>
                  <a:schemeClr val="tx2"/>
                </a:solidFill>
                <a:latin typeface="Gill Sans MT" panose="020B0502020104020203" pitchFamily="34" charset="0"/>
              </a:rPr>
              <a:t>learn that multiplying by 2 is doubling</a:t>
            </a:r>
            <a:r>
              <a:rPr lang="en-GB" sz="2000" dirty="0" smtClean="0">
                <a:solidFill>
                  <a:schemeClr val="tx2"/>
                </a:solidFill>
                <a:latin typeface="Gill Sans MT" panose="020B0502020104020203" pitchFamily="34" charset="0"/>
              </a:rPr>
              <a:t>. 4 </a:t>
            </a:r>
            <a:r>
              <a:rPr lang="en-GB" sz="2000" dirty="0">
                <a:solidFill>
                  <a:schemeClr val="tx2"/>
                </a:solidFill>
                <a:latin typeface="Gill Sans MT" panose="020B0502020104020203" pitchFamily="34" charset="0"/>
              </a:rPr>
              <a:t>× 2 = 8 </a:t>
            </a:r>
            <a:r>
              <a:rPr lang="en-GB" sz="2000" dirty="0" smtClean="0">
                <a:solidFill>
                  <a:schemeClr val="tx2"/>
                </a:solidFill>
                <a:latin typeface="Gill Sans MT" panose="020B0502020104020203" pitchFamily="34" charset="0"/>
              </a:rPr>
              <a:t> Double </a:t>
            </a:r>
            <a:r>
              <a:rPr lang="en-GB" sz="2000" dirty="0">
                <a:solidFill>
                  <a:schemeClr val="tx2"/>
                </a:solidFill>
                <a:latin typeface="Gill Sans MT" panose="020B0502020104020203" pitchFamily="34" charset="0"/>
              </a:rPr>
              <a:t>4 = </a:t>
            </a:r>
            <a:r>
              <a:rPr lang="en-GB" sz="2000" dirty="0" smtClean="0">
                <a:solidFill>
                  <a:schemeClr val="tx2"/>
                </a:solidFill>
                <a:latin typeface="Gill Sans MT" panose="020B0502020104020203" pitchFamily="34" charset="0"/>
              </a:rPr>
              <a:t>8</a:t>
            </a:r>
            <a:endParaRPr lang="en-GB" sz="2000"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Use of finger strategy for 9 times table.</a:t>
            </a:r>
            <a:endParaRPr lang="en-GB" altLang="en-US" sz="2000" dirty="0">
              <a:solidFill>
                <a:schemeClr val="tx2"/>
              </a:solidFill>
              <a:latin typeface="Gill Sans MT" panose="020B0502020104020203" pitchFamily="34" charset="0"/>
            </a:endParaRPr>
          </a:p>
          <a:p>
            <a:pPr marL="0" indent="0">
              <a:buNone/>
            </a:pPr>
            <a:endParaRPr lang="en-GB" sz="2400" dirty="0" smtClean="0">
              <a:solidFill>
                <a:schemeClr val="tx2"/>
              </a:solidFill>
              <a:latin typeface="Gill Sans MT" panose="020B0502020104020203" pitchFamily="34" charset="0"/>
            </a:endParaRPr>
          </a:p>
        </p:txBody>
      </p:sp>
      <p:pic>
        <p:nvPicPr>
          <p:cNvPr id="6" name="Picture 5"/>
          <p:cNvPicPr>
            <a:picLocks noChangeAspect="1"/>
          </p:cNvPicPr>
          <p:nvPr/>
        </p:nvPicPr>
        <p:blipFill rotWithShape="1">
          <a:blip r:embed="rId2"/>
          <a:srcRect l="14563" t="16384" r="29525" b="17785"/>
          <a:stretch/>
        </p:blipFill>
        <p:spPr>
          <a:xfrm>
            <a:off x="971600" y="4841776"/>
            <a:ext cx="3045783" cy="2016224"/>
          </a:xfrm>
          <a:prstGeom prst="rect">
            <a:avLst/>
          </a:prstGeom>
        </p:spPr>
      </p:pic>
    </p:spTree>
    <p:extLst>
      <p:ext uri="{BB962C8B-B14F-4D97-AF65-F5344CB8AC3E}">
        <p14:creationId xmlns:p14="http://schemas.microsoft.com/office/powerpoint/2010/main" val="3356240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US" altLang="en-US" sz="4000" dirty="0" smtClean="0">
                <a:latin typeface="Gill Sans MT" panose="020B0502020104020203" pitchFamily="34" charset="0"/>
              </a:rPr>
              <a:t>Key aims of the </a:t>
            </a:r>
            <a:r>
              <a:rPr lang="en-US" altLang="en-US" sz="4000" dirty="0" err="1" smtClean="0">
                <a:latin typeface="Gill Sans MT" panose="020B0502020104020203" pitchFamily="34" charset="0"/>
              </a:rPr>
              <a:t>Maths</a:t>
            </a:r>
            <a:r>
              <a:rPr lang="en-US" altLang="en-US" sz="4000" dirty="0" smtClean="0">
                <a:latin typeface="Gill Sans MT" panose="020B0502020104020203" pitchFamily="34" charset="0"/>
              </a:rPr>
              <a:t> Curriculum </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202724" y="1484784"/>
            <a:ext cx="6769100" cy="4330700"/>
          </a:xfrm>
        </p:spPr>
        <p:txBody>
          <a:bodyPr/>
          <a:lstStyle/>
          <a:p>
            <a:r>
              <a:rPr lang="en-GB" altLang="en-US" b="1" dirty="0" smtClean="0">
                <a:solidFill>
                  <a:schemeClr val="tx2"/>
                </a:solidFill>
                <a:latin typeface="Gill Sans MT" panose="020B0502020104020203" pitchFamily="34" charset="0"/>
              </a:rPr>
              <a:t>Fluent recall </a:t>
            </a:r>
            <a:r>
              <a:rPr lang="en-GB" altLang="en-US" dirty="0" smtClean="0">
                <a:solidFill>
                  <a:schemeClr val="tx2"/>
                </a:solidFill>
                <a:latin typeface="Gill Sans MT" panose="020B0502020104020203" pitchFamily="34" charset="0"/>
              </a:rPr>
              <a:t>of </a:t>
            </a:r>
            <a:r>
              <a:rPr lang="en-GB" altLang="en-US" b="1" dirty="0" smtClean="0">
                <a:solidFill>
                  <a:schemeClr val="tx2"/>
                </a:solidFill>
                <a:latin typeface="Gill Sans MT" panose="020B0502020104020203" pitchFamily="34" charset="0"/>
              </a:rPr>
              <a:t>mental maths facts </a:t>
            </a:r>
            <a:r>
              <a:rPr lang="en-GB" altLang="en-US" dirty="0" smtClean="0">
                <a:solidFill>
                  <a:schemeClr val="tx2"/>
                </a:solidFill>
                <a:latin typeface="Gill Sans MT" panose="020B0502020104020203" pitchFamily="34" charset="0"/>
              </a:rPr>
              <a:t>e.g. times tables, number bonds. Etc.</a:t>
            </a:r>
          </a:p>
          <a:p>
            <a:r>
              <a:rPr lang="en-GB" altLang="en-US" dirty="0" smtClean="0">
                <a:solidFill>
                  <a:schemeClr val="tx2"/>
                </a:solidFill>
                <a:latin typeface="Gill Sans MT" panose="020B0502020104020203" pitchFamily="34" charset="0"/>
              </a:rPr>
              <a:t>To </a:t>
            </a:r>
            <a:r>
              <a:rPr lang="en-GB" altLang="en-US" b="1" dirty="0" smtClean="0">
                <a:solidFill>
                  <a:schemeClr val="tx2"/>
                </a:solidFill>
                <a:latin typeface="Gill Sans MT" panose="020B0502020104020203" pitchFamily="34" charset="0"/>
              </a:rPr>
              <a:t>reason </a:t>
            </a:r>
            <a:r>
              <a:rPr lang="en-GB" altLang="en-US" dirty="0" smtClean="0">
                <a:solidFill>
                  <a:schemeClr val="tx2"/>
                </a:solidFill>
                <a:latin typeface="Gill Sans MT" panose="020B0502020104020203" pitchFamily="34" charset="0"/>
              </a:rPr>
              <a:t>mathematically – children need to be able to </a:t>
            </a:r>
            <a:r>
              <a:rPr lang="en-GB" altLang="en-US" b="1" dirty="0" smtClean="0">
                <a:solidFill>
                  <a:schemeClr val="tx2"/>
                </a:solidFill>
                <a:latin typeface="Gill Sans MT" panose="020B0502020104020203" pitchFamily="34" charset="0"/>
              </a:rPr>
              <a:t>explain</a:t>
            </a:r>
            <a:r>
              <a:rPr lang="en-GB" altLang="en-US" dirty="0" smtClean="0">
                <a:solidFill>
                  <a:schemeClr val="tx2"/>
                </a:solidFill>
                <a:latin typeface="Gill Sans MT" panose="020B0502020104020203" pitchFamily="34" charset="0"/>
              </a:rPr>
              <a:t> the mathematical concepts with number sense; they must explain </a:t>
            </a:r>
            <a:r>
              <a:rPr lang="en-GB" altLang="en-US" b="1" dirty="0" smtClean="0">
                <a:solidFill>
                  <a:schemeClr val="tx2"/>
                </a:solidFill>
                <a:latin typeface="Gill Sans MT" panose="020B0502020104020203" pitchFamily="34" charset="0"/>
              </a:rPr>
              <a:t>how</a:t>
            </a:r>
            <a:r>
              <a:rPr lang="en-GB" altLang="en-US" dirty="0" smtClean="0">
                <a:solidFill>
                  <a:schemeClr val="tx2"/>
                </a:solidFill>
                <a:latin typeface="Gill Sans MT" panose="020B0502020104020203" pitchFamily="34" charset="0"/>
              </a:rPr>
              <a:t> they got the answer and </a:t>
            </a:r>
            <a:r>
              <a:rPr lang="en-GB" altLang="en-US" b="1" dirty="0" smtClean="0">
                <a:solidFill>
                  <a:schemeClr val="tx2"/>
                </a:solidFill>
                <a:latin typeface="Gill Sans MT" panose="020B0502020104020203" pitchFamily="34" charset="0"/>
              </a:rPr>
              <a:t>why</a:t>
            </a:r>
            <a:r>
              <a:rPr lang="en-GB" altLang="en-US" dirty="0" smtClean="0">
                <a:solidFill>
                  <a:schemeClr val="tx2"/>
                </a:solidFill>
                <a:latin typeface="Gill Sans MT" panose="020B0502020104020203" pitchFamily="34" charset="0"/>
              </a:rPr>
              <a:t> they are correct.</a:t>
            </a:r>
          </a:p>
          <a:p>
            <a:r>
              <a:rPr lang="en-GB" altLang="en-US" b="1" dirty="0" smtClean="0">
                <a:solidFill>
                  <a:schemeClr val="tx2"/>
                </a:solidFill>
                <a:latin typeface="Gill Sans MT" panose="020B0502020104020203" pitchFamily="34" charset="0"/>
              </a:rPr>
              <a:t>Problem solving </a:t>
            </a:r>
            <a:r>
              <a:rPr lang="en-GB" altLang="en-US" dirty="0" smtClean="0">
                <a:solidFill>
                  <a:schemeClr val="tx2"/>
                </a:solidFill>
                <a:latin typeface="Gill Sans MT" panose="020B0502020104020203" pitchFamily="34" charset="0"/>
              </a:rPr>
              <a:t>– Routines and non- routine problems.  Applying their skills to real-life contexts. </a:t>
            </a:r>
          </a:p>
          <a:p>
            <a:pPr>
              <a:buFontTx/>
              <a:buNone/>
            </a:pPr>
            <a:endParaRPr lang="en-US" altLang="en-US" sz="2000" b="1" dirty="0" smtClean="0"/>
          </a:p>
          <a:p>
            <a:pPr marL="0" indent="0">
              <a:lnSpc>
                <a:spcPct val="80000"/>
              </a:lnSpc>
              <a:buNone/>
            </a:pPr>
            <a:endParaRPr lang="en-US" altLang="ko-KR" sz="2000" dirty="0">
              <a:latin typeface="Verdana" panose="020B0604030504040204" pitchFamily="34" charset="0"/>
              <a:ea typeface="굴림" charset="-127"/>
            </a:endParaRPr>
          </a:p>
        </p:txBody>
      </p:sp>
    </p:spTree>
    <p:extLst>
      <p:ext uri="{BB962C8B-B14F-4D97-AF65-F5344CB8AC3E}">
        <p14:creationId xmlns:p14="http://schemas.microsoft.com/office/powerpoint/2010/main" val="4116895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GB" altLang="en-US" sz="4000" dirty="0" smtClean="0">
                <a:latin typeface="Tahoma" panose="020B0604030504040204" pitchFamily="34" charset="0"/>
              </a:rPr>
              <a:t>Mastery</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179512" y="1460948"/>
            <a:ext cx="6769100" cy="4330700"/>
          </a:xfrm>
        </p:spPr>
        <p:txBody>
          <a:bodyPr/>
          <a:lstStyle/>
          <a:p>
            <a:pPr>
              <a:buFontTx/>
              <a:buNone/>
            </a:pPr>
            <a:endParaRPr lang="en-US" altLang="en-US" sz="2000" b="1" dirty="0" smtClean="0"/>
          </a:p>
          <a:p>
            <a:pPr marL="0" indent="0" algn="ctr">
              <a:lnSpc>
                <a:spcPct val="80000"/>
              </a:lnSpc>
              <a:buNone/>
            </a:pPr>
            <a:r>
              <a:rPr lang="en-US" altLang="ko-KR" dirty="0" smtClean="0">
                <a:solidFill>
                  <a:schemeClr val="tx2"/>
                </a:solidFill>
                <a:latin typeface="Gill Sans MT" panose="020B0502020104020203" pitchFamily="34" charset="0"/>
                <a:ea typeface="굴림" charset="-127"/>
              </a:rPr>
              <a:t>‘A mathematical concept or skill has been mastered when through exploration, clarification, practice and application over time, a person has the mathematical language to be able to communicate related ideas and think mathematically with the concept so that they can independently apply it to a totally new problem in an unfamiliar situation.’</a:t>
            </a:r>
          </a:p>
          <a:p>
            <a:pPr marL="0" indent="0">
              <a:lnSpc>
                <a:spcPct val="80000"/>
              </a:lnSpc>
              <a:buNone/>
            </a:pPr>
            <a:endParaRPr lang="en-US" altLang="ko-KR" dirty="0">
              <a:solidFill>
                <a:schemeClr val="tx2"/>
              </a:solidFill>
              <a:latin typeface="Gill Sans MT" panose="020B0502020104020203" pitchFamily="34" charset="0"/>
              <a:ea typeface="굴림" charset="-127"/>
            </a:endParaRPr>
          </a:p>
          <a:p>
            <a:pPr marL="0" indent="0" algn="ctr">
              <a:lnSpc>
                <a:spcPct val="80000"/>
              </a:lnSpc>
              <a:buNone/>
            </a:pPr>
            <a:r>
              <a:rPr lang="en-US" altLang="ko-KR" sz="2000" dirty="0" smtClean="0">
                <a:solidFill>
                  <a:schemeClr val="tx2"/>
                </a:solidFill>
                <a:latin typeface="Gill Sans MT" panose="020B0502020104020203" pitchFamily="34" charset="0"/>
                <a:ea typeface="굴림" charset="-127"/>
              </a:rPr>
              <a:t>Helen Drury ‘ Mastering Mathematics’ </a:t>
            </a:r>
          </a:p>
          <a:p>
            <a:pPr marL="0" indent="0" algn="ctr">
              <a:lnSpc>
                <a:spcPct val="80000"/>
              </a:lnSpc>
              <a:buNone/>
            </a:pPr>
            <a:r>
              <a:rPr lang="en-US" altLang="ko-KR" sz="2000" dirty="0" smtClean="0">
                <a:solidFill>
                  <a:schemeClr val="tx2"/>
                </a:solidFill>
                <a:latin typeface="Gill Sans MT" panose="020B0502020104020203" pitchFamily="34" charset="0"/>
                <a:ea typeface="굴림" charset="-127"/>
              </a:rPr>
              <a:t>Oxford University Press 2014 page 9 </a:t>
            </a:r>
            <a:endParaRPr lang="en-US" altLang="ko-KR" sz="2000" dirty="0">
              <a:solidFill>
                <a:schemeClr val="tx2"/>
              </a:solidFill>
              <a:latin typeface="Gill Sans MT" panose="020B0502020104020203" pitchFamily="34" charset="0"/>
              <a:ea typeface="굴림" charset="-127"/>
            </a:endParaRPr>
          </a:p>
        </p:txBody>
      </p:sp>
    </p:spTree>
    <p:extLst>
      <p:ext uri="{BB962C8B-B14F-4D97-AF65-F5344CB8AC3E}">
        <p14:creationId xmlns:p14="http://schemas.microsoft.com/office/powerpoint/2010/main" val="1429369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632848" cy="649288"/>
          </a:xfrm>
        </p:spPr>
        <p:txBody>
          <a:bodyPr/>
          <a:lstStyle/>
          <a:p>
            <a:r>
              <a:rPr lang="en-GB" altLang="en-US" sz="4000" dirty="0" smtClean="0">
                <a:latin typeface="Tahoma" panose="020B0604030504040204" pitchFamily="34" charset="0"/>
              </a:rPr>
              <a:t>Math Curriculum</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179512" y="1844824"/>
            <a:ext cx="7897668" cy="4330700"/>
          </a:xfrm>
        </p:spPr>
        <p:txBody>
          <a:bodyPr/>
          <a:lstStyle/>
          <a:p>
            <a:pPr>
              <a:buFontTx/>
              <a:buNone/>
            </a:pPr>
            <a:r>
              <a:rPr lang="en-US" altLang="en-US" b="1" dirty="0" smtClean="0">
                <a:solidFill>
                  <a:schemeClr val="tx2"/>
                </a:solidFill>
                <a:latin typeface="Gill Sans MT" panose="020B0502020104020203" pitchFamily="34" charset="0"/>
              </a:rPr>
              <a:t>The Math curriculum is divided into 8 strands</a:t>
            </a:r>
          </a:p>
          <a:p>
            <a:pPr marL="0" indent="0">
              <a:lnSpc>
                <a:spcPct val="80000"/>
              </a:lnSpc>
              <a:buNone/>
            </a:pPr>
            <a:endParaRPr lang="en-US" altLang="ko-KR" sz="2400" dirty="0" smtClean="0">
              <a:solidFill>
                <a:schemeClr val="tx2"/>
              </a:solidFill>
              <a:latin typeface="Gill Sans MT" panose="020B0502020104020203" pitchFamily="34" charset="0"/>
              <a:ea typeface="굴림" charset="-127"/>
            </a:endParaRPr>
          </a:p>
          <a:p>
            <a:pPr marL="457200" indent="-457200">
              <a:lnSpc>
                <a:spcPct val="80000"/>
              </a:lnSpc>
              <a:buFont typeface="+mj-lt"/>
              <a:buAutoNum type="arabicParenR"/>
            </a:pPr>
            <a:r>
              <a:rPr lang="en-US" altLang="ko-KR" dirty="0" smtClean="0">
                <a:solidFill>
                  <a:schemeClr val="tx2"/>
                </a:solidFill>
                <a:latin typeface="Gill Sans MT" panose="020B0502020104020203" pitchFamily="34" charset="0"/>
                <a:ea typeface="굴림" charset="-127"/>
              </a:rPr>
              <a:t>Number and Place Value</a:t>
            </a:r>
          </a:p>
          <a:p>
            <a:pPr marL="457200" indent="-457200">
              <a:lnSpc>
                <a:spcPct val="80000"/>
              </a:lnSpc>
              <a:buFont typeface="+mj-lt"/>
              <a:buAutoNum type="arabicParenR"/>
            </a:pPr>
            <a:r>
              <a:rPr lang="en-US" altLang="ko-KR" dirty="0" smtClean="0">
                <a:solidFill>
                  <a:schemeClr val="tx2"/>
                </a:solidFill>
                <a:latin typeface="Gill Sans MT" panose="020B0502020104020203" pitchFamily="34" charset="0"/>
                <a:ea typeface="굴림" charset="-127"/>
              </a:rPr>
              <a:t>Addition and Subtraction</a:t>
            </a:r>
          </a:p>
          <a:p>
            <a:pPr marL="457200" indent="-457200">
              <a:lnSpc>
                <a:spcPct val="80000"/>
              </a:lnSpc>
              <a:buFont typeface="+mj-lt"/>
              <a:buAutoNum type="arabicParenR"/>
            </a:pPr>
            <a:r>
              <a:rPr lang="en-US" altLang="ko-KR" dirty="0" smtClean="0">
                <a:solidFill>
                  <a:schemeClr val="tx2"/>
                </a:solidFill>
                <a:latin typeface="Gill Sans MT" panose="020B0502020104020203" pitchFamily="34" charset="0"/>
                <a:ea typeface="굴림" charset="-127"/>
              </a:rPr>
              <a:t>Multiplication and Division</a:t>
            </a:r>
          </a:p>
          <a:p>
            <a:pPr marL="457200" indent="-457200">
              <a:lnSpc>
                <a:spcPct val="80000"/>
              </a:lnSpc>
              <a:buFont typeface="+mj-lt"/>
              <a:buAutoNum type="arabicParenR"/>
            </a:pPr>
            <a:r>
              <a:rPr lang="en-US" altLang="ko-KR" dirty="0" smtClean="0">
                <a:solidFill>
                  <a:schemeClr val="tx2"/>
                </a:solidFill>
                <a:latin typeface="Gill Sans MT" panose="020B0502020104020203" pitchFamily="34" charset="0"/>
                <a:ea typeface="굴림" charset="-127"/>
              </a:rPr>
              <a:t>Fraction and Decimals</a:t>
            </a:r>
          </a:p>
          <a:p>
            <a:pPr marL="457200" indent="-457200">
              <a:lnSpc>
                <a:spcPct val="80000"/>
              </a:lnSpc>
              <a:buFont typeface="+mj-lt"/>
              <a:buAutoNum type="arabicParenR"/>
            </a:pPr>
            <a:r>
              <a:rPr lang="en-US" altLang="ko-KR" dirty="0" smtClean="0">
                <a:solidFill>
                  <a:schemeClr val="tx2"/>
                </a:solidFill>
                <a:latin typeface="Gill Sans MT" panose="020B0502020104020203" pitchFamily="34" charset="0"/>
                <a:ea typeface="굴림" charset="-127"/>
              </a:rPr>
              <a:t>Geometry – Shapes and Angles</a:t>
            </a:r>
          </a:p>
          <a:p>
            <a:pPr marL="457200" indent="-457200">
              <a:lnSpc>
                <a:spcPct val="80000"/>
              </a:lnSpc>
              <a:buFont typeface="+mj-lt"/>
              <a:buAutoNum type="arabicParenR"/>
            </a:pPr>
            <a:r>
              <a:rPr lang="en-US" altLang="ko-KR" dirty="0" smtClean="0">
                <a:solidFill>
                  <a:schemeClr val="tx2"/>
                </a:solidFill>
                <a:latin typeface="Gill Sans MT" panose="020B0502020104020203" pitchFamily="34" charset="0"/>
                <a:ea typeface="굴림" charset="-127"/>
              </a:rPr>
              <a:t>Geometry – Position and Direction</a:t>
            </a:r>
          </a:p>
          <a:p>
            <a:pPr marL="457200" indent="-457200">
              <a:lnSpc>
                <a:spcPct val="80000"/>
              </a:lnSpc>
              <a:buFont typeface="+mj-lt"/>
              <a:buAutoNum type="arabicParenR"/>
            </a:pPr>
            <a:r>
              <a:rPr lang="en-US" altLang="ko-KR" dirty="0" smtClean="0">
                <a:solidFill>
                  <a:schemeClr val="tx2"/>
                </a:solidFill>
                <a:latin typeface="Gill Sans MT" panose="020B0502020104020203" pitchFamily="34" charset="0"/>
                <a:ea typeface="굴림" charset="-127"/>
              </a:rPr>
              <a:t>Measurement – including Time and Money</a:t>
            </a:r>
          </a:p>
          <a:p>
            <a:pPr marL="457200" indent="-457200">
              <a:lnSpc>
                <a:spcPct val="80000"/>
              </a:lnSpc>
              <a:buFont typeface="+mj-lt"/>
              <a:buAutoNum type="arabicParenR"/>
            </a:pPr>
            <a:r>
              <a:rPr lang="en-US" altLang="ko-KR" dirty="0" smtClean="0">
                <a:solidFill>
                  <a:schemeClr val="tx2"/>
                </a:solidFill>
                <a:latin typeface="Gill Sans MT" panose="020B0502020104020203" pitchFamily="34" charset="0"/>
                <a:ea typeface="굴림" charset="-127"/>
              </a:rPr>
              <a:t>Statistics</a:t>
            </a:r>
            <a:endParaRPr lang="en-US" altLang="ko-KR" dirty="0">
              <a:solidFill>
                <a:schemeClr val="tx2"/>
              </a:solidFill>
              <a:latin typeface="Gill Sans MT" panose="020B0502020104020203" pitchFamily="34" charset="0"/>
              <a:ea typeface="굴림" charset="-127"/>
            </a:endParaRPr>
          </a:p>
        </p:txBody>
      </p:sp>
    </p:spTree>
    <p:extLst>
      <p:ext uri="{BB962C8B-B14F-4D97-AF65-F5344CB8AC3E}">
        <p14:creationId xmlns:p14="http://schemas.microsoft.com/office/powerpoint/2010/main" val="121880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260648"/>
            <a:ext cx="7127875" cy="649288"/>
          </a:xfrm>
        </p:spPr>
        <p:txBody>
          <a:bodyPr/>
          <a:lstStyle/>
          <a:p>
            <a:r>
              <a:rPr lang="en-US" altLang="en-US" sz="4000" dirty="0" smtClean="0">
                <a:latin typeface="Gill Sans MT" panose="020B0502020104020203" pitchFamily="34" charset="0"/>
              </a:rPr>
              <a:t>Number and Place Value </a:t>
            </a:r>
            <a:endParaRPr lang="uk-UA" altLang="en-US" sz="4000" dirty="0">
              <a:latin typeface="Tahoma" panose="020B0604030504040204" pitchFamily="34" charset="0"/>
            </a:endParaRPr>
          </a:p>
        </p:txBody>
      </p:sp>
      <p:sp>
        <p:nvSpPr>
          <p:cNvPr id="36867" name="Rectangle 3"/>
          <p:cNvSpPr>
            <a:spLocks noGrp="1" noChangeArrowheads="1"/>
          </p:cNvSpPr>
          <p:nvPr>
            <p:ph type="body" idx="1"/>
          </p:nvPr>
        </p:nvSpPr>
        <p:spPr>
          <a:xfrm>
            <a:off x="0" y="2420888"/>
            <a:ext cx="9144000" cy="2160240"/>
          </a:xfrm>
        </p:spPr>
        <p:txBody>
          <a:bodyPr/>
          <a:lstStyle/>
          <a:p>
            <a:pPr marL="0" indent="0" algn="ctr">
              <a:lnSpc>
                <a:spcPct val="80000"/>
              </a:lnSpc>
              <a:buNone/>
            </a:pPr>
            <a:r>
              <a:rPr lang="en-GB" altLang="en-US" sz="3600" dirty="0" smtClean="0">
                <a:solidFill>
                  <a:schemeClr val="tx2"/>
                </a:solidFill>
                <a:latin typeface="Gill Sans MT" panose="020B0502020104020203" pitchFamily="34" charset="0"/>
              </a:rPr>
              <a:t>Place value is at the heart of the number system. All digits have a value and a secure understanding of this will enable children to use and understand different calculation methods.</a:t>
            </a:r>
          </a:p>
        </p:txBody>
      </p:sp>
      <p:pic>
        <p:nvPicPr>
          <p:cNvPr id="186369" name="image4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179574"/>
            <a:ext cx="216024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04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848600" cy="508000"/>
          </a:xfrm>
        </p:spPr>
        <p:txBody>
          <a:bodyPr/>
          <a:lstStyle/>
          <a:p>
            <a:r>
              <a:rPr lang="en-GB" dirty="0" smtClean="0"/>
              <a:t>Building on concepts</a:t>
            </a:r>
            <a:endParaRPr lang="en-GB" dirty="0"/>
          </a:p>
        </p:txBody>
      </p:sp>
      <p:sp>
        <p:nvSpPr>
          <p:cNvPr id="3" name="Content Placeholder 2"/>
          <p:cNvSpPr>
            <a:spLocks noGrp="1"/>
          </p:cNvSpPr>
          <p:nvPr>
            <p:ph idx="1"/>
          </p:nvPr>
        </p:nvSpPr>
        <p:spPr>
          <a:xfrm>
            <a:off x="42587" y="1614904"/>
            <a:ext cx="5969573" cy="5256213"/>
          </a:xfrm>
        </p:spPr>
        <p:txBody>
          <a:bodyPr/>
          <a:lstStyle/>
          <a:p>
            <a:pPr marL="0" indent="0">
              <a:buNone/>
            </a:pPr>
            <a:r>
              <a:rPr lang="en-GB" dirty="0">
                <a:solidFill>
                  <a:schemeClr val="tx2"/>
                </a:solidFill>
                <a:latin typeface="Gill Sans MT" panose="020B0502020104020203" pitchFamily="34" charset="0"/>
              </a:rPr>
              <a:t>Maths is a hierarchical subject so learning a </a:t>
            </a:r>
            <a:r>
              <a:rPr lang="en-GB" dirty="0" smtClean="0">
                <a:solidFill>
                  <a:schemeClr val="tx2"/>
                </a:solidFill>
                <a:latin typeface="Gill Sans MT" panose="020B0502020104020203" pitchFamily="34" charset="0"/>
              </a:rPr>
              <a:t>new concept </a:t>
            </a:r>
            <a:r>
              <a:rPr lang="en-GB" dirty="0">
                <a:solidFill>
                  <a:schemeClr val="tx2"/>
                </a:solidFill>
                <a:latin typeface="Gill Sans MT" panose="020B0502020104020203" pitchFamily="34" charset="0"/>
              </a:rPr>
              <a:t>often relies on a sound understanding </a:t>
            </a:r>
            <a:r>
              <a:rPr lang="en-GB" dirty="0" smtClean="0">
                <a:solidFill>
                  <a:schemeClr val="tx2"/>
                </a:solidFill>
                <a:latin typeface="Gill Sans MT" panose="020B0502020104020203" pitchFamily="34" charset="0"/>
              </a:rPr>
              <a:t>of what </a:t>
            </a:r>
            <a:r>
              <a:rPr lang="en-GB" dirty="0">
                <a:solidFill>
                  <a:schemeClr val="tx2"/>
                </a:solidFill>
                <a:latin typeface="Gill Sans MT" panose="020B0502020104020203" pitchFamily="34" charset="0"/>
              </a:rPr>
              <a:t>came before. </a:t>
            </a:r>
            <a:endParaRPr lang="en-GB" dirty="0" smtClean="0">
              <a:solidFill>
                <a:schemeClr val="tx2"/>
              </a:solidFill>
              <a:latin typeface="Gill Sans MT" panose="020B0502020104020203" pitchFamily="34" charset="0"/>
            </a:endParaRPr>
          </a:p>
          <a:p>
            <a:pPr marL="0" indent="0">
              <a:buNone/>
            </a:pPr>
            <a:r>
              <a:rPr lang="en-GB" dirty="0" smtClean="0">
                <a:solidFill>
                  <a:schemeClr val="tx2"/>
                </a:solidFill>
                <a:latin typeface="Gill Sans MT" panose="020B0502020104020203" pitchFamily="34" charset="0"/>
              </a:rPr>
              <a:t>Division </a:t>
            </a:r>
            <a:r>
              <a:rPr lang="en-GB" dirty="0">
                <a:solidFill>
                  <a:schemeClr val="tx2"/>
                </a:solidFill>
                <a:latin typeface="Gill Sans MT" panose="020B0502020104020203" pitchFamily="34" charset="0"/>
              </a:rPr>
              <a:t>for example it relies </a:t>
            </a:r>
            <a:r>
              <a:rPr lang="en-GB" dirty="0" smtClean="0">
                <a:solidFill>
                  <a:schemeClr val="tx2"/>
                </a:solidFill>
                <a:latin typeface="Gill Sans MT" panose="020B0502020104020203" pitchFamily="34" charset="0"/>
              </a:rPr>
              <a:t>on understanding multiplication. If </a:t>
            </a:r>
            <a:r>
              <a:rPr lang="en-GB" dirty="0">
                <a:solidFill>
                  <a:schemeClr val="tx2"/>
                </a:solidFill>
                <a:latin typeface="Gill Sans MT" panose="020B0502020104020203" pitchFamily="34" charset="0"/>
              </a:rPr>
              <a:t>a learner doesn’t really understand an </a:t>
            </a:r>
            <a:r>
              <a:rPr lang="en-GB" dirty="0" smtClean="0">
                <a:solidFill>
                  <a:schemeClr val="tx2"/>
                </a:solidFill>
                <a:latin typeface="Gill Sans MT" panose="020B0502020104020203" pitchFamily="34" charset="0"/>
              </a:rPr>
              <a:t>important concept </a:t>
            </a:r>
            <a:r>
              <a:rPr lang="en-GB" dirty="0">
                <a:solidFill>
                  <a:schemeClr val="tx2"/>
                </a:solidFill>
                <a:latin typeface="Gill Sans MT" panose="020B0502020104020203" pitchFamily="34" charset="0"/>
              </a:rPr>
              <a:t>it can impact later and when things </a:t>
            </a:r>
            <a:r>
              <a:rPr lang="en-GB" dirty="0" smtClean="0">
                <a:solidFill>
                  <a:schemeClr val="tx2"/>
                </a:solidFill>
                <a:latin typeface="Gill Sans MT" panose="020B0502020104020203" pitchFamily="34" charset="0"/>
              </a:rPr>
              <a:t>are particularly </a:t>
            </a:r>
            <a:r>
              <a:rPr lang="en-GB" dirty="0">
                <a:solidFill>
                  <a:schemeClr val="tx2"/>
                </a:solidFill>
                <a:latin typeface="Gill Sans MT" panose="020B0502020104020203" pitchFamily="34" charset="0"/>
              </a:rPr>
              <a:t>shaky it can result in collapse </a:t>
            </a:r>
            <a:r>
              <a:rPr lang="en-GB" dirty="0" smtClean="0">
                <a:solidFill>
                  <a:schemeClr val="tx2"/>
                </a:solidFill>
                <a:latin typeface="Gill Sans MT" panose="020B0502020104020203" pitchFamily="34" charset="0"/>
              </a:rPr>
              <a:t>in confidence </a:t>
            </a:r>
            <a:r>
              <a:rPr lang="en-GB" dirty="0">
                <a:solidFill>
                  <a:schemeClr val="tx2"/>
                </a:solidFill>
                <a:latin typeface="Gill Sans MT" panose="020B0502020104020203" pitchFamily="34" charset="0"/>
              </a:rPr>
              <a:t>which can be hard to fix.</a:t>
            </a:r>
            <a:endParaRPr lang="en-GB" dirty="0">
              <a:solidFill>
                <a:schemeClr val="tx2"/>
              </a:solidFill>
              <a:latin typeface="Gill Sans MT" panose="020B0502020104020203" pitchFamily="34" charset="0"/>
            </a:endParaRPr>
          </a:p>
        </p:txBody>
      </p:sp>
      <p:pic>
        <p:nvPicPr>
          <p:cNvPr id="4" name="Picture 3"/>
          <p:cNvPicPr>
            <a:picLocks noChangeAspect="1"/>
          </p:cNvPicPr>
          <p:nvPr/>
        </p:nvPicPr>
        <p:blipFill rotWithShape="1">
          <a:blip r:embed="rId2"/>
          <a:srcRect l="9838" t="17785" r="62600" b="9381"/>
          <a:stretch/>
        </p:blipFill>
        <p:spPr>
          <a:xfrm>
            <a:off x="6012160" y="2132856"/>
            <a:ext cx="3004949" cy="4536504"/>
          </a:xfrm>
          <a:prstGeom prst="rect">
            <a:avLst/>
          </a:prstGeom>
        </p:spPr>
      </p:pic>
    </p:spTree>
    <p:extLst>
      <p:ext uri="{BB962C8B-B14F-4D97-AF65-F5344CB8AC3E}">
        <p14:creationId xmlns:p14="http://schemas.microsoft.com/office/powerpoint/2010/main" val="97562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0A374E"/>
      </a:lt2>
      <a:accent1>
        <a:srgbClr val="DC7900"/>
      </a:accent1>
      <a:accent2>
        <a:srgbClr val="B5B099"/>
      </a:accent2>
      <a:accent3>
        <a:srgbClr val="FFFFFF"/>
      </a:accent3>
      <a:accent4>
        <a:srgbClr val="404040"/>
      </a:accent4>
      <a:accent5>
        <a:srgbClr val="EBBEAA"/>
      </a:accent5>
      <a:accent6>
        <a:srgbClr val="A49F8A"/>
      </a:accent6>
      <a:hlink>
        <a:srgbClr val="C89FB0"/>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mplate 1">
        <a:dk1>
          <a:srgbClr val="111111"/>
        </a:dk1>
        <a:lt1>
          <a:srgbClr val="FFFFFF"/>
        </a:lt1>
        <a:dk2>
          <a:srgbClr val="000000"/>
        </a:dk2>
        <a:lt2>
          <a:srgbClr val="C26301"/>
        </a:lt2>
        <a:accent1>
          <a:srgbClr val="D6A003"/>
        </a:accent1>
        <a:accent2>
          <a:srgbClr val="EAC403"/>
        </a:accent2>
        <a:accent3>
          <a:srgbClr val="FFFFFF"/>
        </a:accent3>
        <a:accent4>
          <a:srgbClr val="0D0D0D"/>
        </a:accent4>
        <a:accent5>
          <a:srgbClr val="E8CDAA"/>
        </a:accent5>
        <a:accent6>
          <a:srgbClr val="D4B102"/>
        </a:accent6>
        <a:hlink>
          <a:srgbClr val="F6E20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C26301"/>
        </a:lt2>
        <a:accent1>
          <a:srgbClr val="D6A003"/>
        </a:accent1>
        <a:accent2>
          <a:srgbClr val="EAC403"/>
        </a:accent2>
        <a:accent3>
          <a:srgbClr val="FFFFFF"/>
        </a:accent3>
        <a:accent4>
          <a:srgbClr val="404040"/>
        </a:accent4>
        <a:accent5>
          <a:srgbClr val="E8CDAA"/>
        </a:accent5>
        <a:accent6>
          <a:srgbClr val="D4B102"/>
        </a:accent6>
        <a:hlink>
          <a:srgbClr val="F6E20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C14C00"/>
        </a:lt2>
        <a:accent1>
          <a:srgbClr val="F1D509"/>
        </a:accent1>
        <a:accent2>
          <a:srgbClr val="E38D04"/>
        </a:accent2>
        <a:accent3>
          <a:srgbClr val="FFFFFF"/>
        </a:accent3>
        <a:accent4>
          <a:srgbClr val="404040"/>
        </a:accent4>
        <a:accent5>
          <a:srgbClr val="F7E7AA"/>
        </a:accent5>
        <a:accent6>
          <a:srgbClr val="CE7F03"/>
        </a:accent6>
        <a:hlink>
          <a:srgbClr val="E5E3E5"/>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AC7202"/>
        </a:lt2>
        <a:accent1>
          <a:srgbClr val="FFAE2C"/>
        </a:accent1>
        <a:accent2>
          <a:srgbClr val="EB9710"/>
        </a:accent2>
        <a:accent3>
          <a:srgbClr val="FFFFFF"/>
        </a:accent3>
        <a:accent4>
          <a:srgbClr val="404040"/>
        </a:accent4>
        <a:accent5>
          <a:srgbClr val="FFD3AC"/>
        </a:accent5>
        <a:accent6>
          <a:srgbClr val="D5880D"/>
        </a:accent6>
        <a:hlink>
          <a:srgbClr val="C7865C"/>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B87200"/>
        </a:lt2>
        <a:accent1>
          <a:srgbClr val="D07F00"/>
        </a:accent1>
        <a:accent2>
          <a:srgbClr val="FCD41A"/>
        </a:accent2>
        <a:accent3>
          <a:srgbClr val="FFFFFF"/>
        </a:accent3>
        <a:accent4>
          <a:srgbClr val="404040"/>
        </a:accent4>
        <a:accent5>
          <a:srgbClr val="E4C0AA"/>
        </a:accent5>
        <a:accent6>
          <a:srgbClr val="E4C016"/>
        </a:accent6>
        <a:hlink>
          <a:srgbClr val="FFBD59"/>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005277"/>
        </a:lt2>
        <a:accent1>
          <a:srgbClr val="CA6800"/>
        </a:accent1>
        <a:accent2>
          <a:srgbClr val="41C4FF"/>
        </a:accent2>
        <a:accent3>
          <a:srgbClr val="FFFFFF"/>
        </a:accent3>
        <a:accent4>
          <a:srgbClr val="404040"/>
        </a:accent4>
        <a:accent5>
          <a:srgbClr val="E1B9AA"/>
        </a:accent5>
        <a:accent6>
          <a:srgbClr val="3AB1E7"/>
        </a:accent6>
        <a:hlink>
          <a:srgbClr val="FEDA1C"/>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0087DD"/>
        </a:lt2>
        <a:accent1>
          <a:srgbClr val="19CFF5"/>
        </a:accent1>
        <a:accent2>
          <a:srgbClr val="C69921"/>
        </a:accent2>
        <a:accent3>
          <a:srgbClr val="FFFFFF"/>
        </a:accent3>
        <a:accent4>
          <a:srgbClr val="404040"/>
        </a:accent4>
        <a:accent5>
          <a:srgbClr val="ABE4F9"/>
        </a:accent5>
        <a:accent6>
          <a:srgbClr val="B38A1D"/>
        </a:accent6>
        <a:hlink>
          <a:srgbClr val="F7E25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0A374E"/>
        </a:lt2>
        <a:accent1>
          <a:srgbClr val="DC7900"/>
        </a:accent1>
        <a:accent2>
          <a:srgbClr val="B5B099"/>
        </a:accent2>
        <a:accent3>
          <a:srgbClr val="FFFFFF"/>
        </a:accent3>
        <a:accent4>
          <a:srgbClr val="404040"/>
        </a:accent4>
        <a:accent5>
          <a:srgbClr val="EBBEAA"/>
        </a:accent5>
        <a:accent6>
          <a:srgbClr val="A49F8A"/>
        </a:accent6>
        <a:hlink>
          <a:srgbClr val="C89FB0"/>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387</TotalTime>
  <Words>2804</Words>
  <Application>Microsoft Office PowerPoint</Application>
  <PresentationFormat>On-screen Show (4:3)</PresentationFormat>
  <Paragraphs>338</Paragraphs>
  <Slides>41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Comic Sans MS</vt:lpstr>
      <vt:lpstr>Gill Sans MT</vt:lpstr>
      <vt:lpstr>굴림</vt:lpstr>
      <vt:lpstr>Tahoma</vt:lpstr>
      <vt:lpstr>Verdana</vt:lpstr>
      <vt:lpstr>template</vt:lpstr>
      <vt:lpstr>While we are waiting….</vt:lpstr>
      <vt:lpstr>While we are waiting….</vt:lpstr>
      <vt:lpstr>Mathematics  Parents Workshop  Year 4</vt:lpstr>
      <vt:lpstr>Aims of  Today’s Session</vt:lpstr>
      <vt:lpstr>Key aims of the Maths Curriculum </vt:lpstr>
      <vt:lpstr>Mastery</vt:lpstr>
      <vt:lpstr>Math Curriculum</vt:lpstr>
      <vt:lpstr>Number and Place Value </vt:lpstr>
      <vt:lpstr>Building on concepts</vt:lpstr>
      <vt:lpstr>Number and Place Value  Year 4</vt:lpstr>
      <vt:lpstr>Year 4 Math – a synopsis</vt:lpstr>
      <vt:lpstr>Continued…</vt:lpstr>
      <vt:lpstr>Year 4 Math Curriculum</vt:lpstr>
      <vt:lpstr>What is a good Mathematician?</vt:lpstr>
      <vt:lpstr>What is a good Mathematician?</vt:lpstr>
      <vt:lpstr>In what number parking spot is the red car parked?</vt:lpstr>
      <vt:lpstr>In what number parking spot is the red car parked? ANSWER: 87   7 </vt:lpstr>
      <vt:lpstr>Math at Holly Park </vt:lpstr>
      <vt:lpstr>Math at Holly Park </vt:lpstr>
      <vt:lpstr>CPA - concrete</vt:lpstr>
      <vt:lpstr>CPA - pictorial </vt:lpstr>
      <vt:lpstr>CPA - abstract</vt:lpstr>
      <vt:lpstr>Expanded  Addition by Partitioning numbers</vt:lpstr>
      <vt:lpstr>Compact  Addition by Partitioning numbers</vt:lpstr>
      <vt:lpstr>Expanded  Subtraction by Partitioning numbers</vt:lpstr>
      <vt:lpstr>Compact  Subtraction by Partitioning numbers</vt:lpstr>
      <vt:lpstr>Expanded Multiplication by Partitioning numbers</vt:lpstr>
      <vt:lpstr>PowerPoint Presentation</vt:lpstr>
      <vt:lpstr>PowerPoint Presentation</vt:lpstr>
      <vt:lpstr>Attitude to Maths</vt:lpstr>
      <vt:lpstr>What you can do….. Number and Place Value </vt:lpstr>
      <vt:lpstr>Number and Place Value </vt:lpstr>
      <vt:lpstr>Number and Place Value </vt:lpstr>
      <vt:lpstr>Negative Numbers</vt:lpstr>
      <vt:lpstr>Roman Numerals</vt:lpstr>
      <vt:lpstr>What you can do…..</vt:lpstr>
      <vt:lpstr>Year 4 - Multiplication</vt:lpstr>
      <vt:lpstr>Multiplication</vt:lpstr>
      <vt:lpstr>Understanding not memorization</vt:lpstr>
      <vt:lpstr>What you can do…</vt:lpstr>
      <vt:lpstr>What you can do…</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Parents Workshop  Year 4</dc:title>
  <dc:creator>User</dc:creator>
  <cp:lastModifiedBy>User</cp:lastModifiedBy>
  <cp:revision>54</cp:revision>
  <dcterms:created xsi:type="dcterms:W3CDTF">2020-11-15T13:27:30Z</dcterms:created>
  <dcterms:modified xsi:type="dcterms:W3CDTF">2020-11-15T20:01:36Z</dcterms:modified>
</cp:coreProperties>
</file>