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316" r:id="rId4"/>
    <p:sldId id="317" r:id="rId5"/>
    <p:sldId id="325" r:id="rId6"/>
    <p:sldId id="309" r:id="rId7"/>
    <p:sldId id="310" r:id="rId8"/>
    <p:sldId id="314" r:id="rId9"/>
    <p:sldId id="312" r:id="rId10"/>
    <p:sldId id="313" r:id="rId11"/>
    <p:sldId id="318" r:id="rId12"/>
    <p:sldId id="319" r:id="rId13"/>
    <p:sldId id="320" r:id="rId14"/>
    <p:sldId id="321" r:id="rId15"/>
    <p:sldId id="322" r:id="rId16"/>
    <p:sldId id="323" r:id="rId17"/>
    <p:sldId id="311" r:id="rId18"/>
    <p:sldId id="300" r:id="rId19"/>
    <p:sldId id="301" r:id="rId20"/>
    <p:sldId id="299" r:id="rId21"/>
    <p:sldId id="302" r:id="rId22"/>
    <p:sldId id="303" r:id="rId23"/>
    <p:sldId id="304" r:id="rId24"/>
    <p:sldId id="305" r:id="rId25"/>
    <p:sldId id="306" r:id="rId26"/>
    <p:sldId id="30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26"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4E2561F-32A8-4082-A390-87997519ABBB}"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B30025-A902-435B-99A9-CEAFBDB97668}" type="slidenum">
              <a:rPr lang="en-GB" smtClean="0"/>
              <a:t>‹#›</a:t>
            </a:fld>
            <a:endParaRPr lang="en-GB"/>
          </a:p>
        </p:txBody>
      </p:sp>
    </p:spTree>
    <p:extLst>
      <p:ext uri="{BB962C8B-B14F-4D97-AF65-F5344CB8AC3E}">
        <p14:creationId xmlns:p14="http://schemas.microsoft.com/office/powerpoint/2010/main" val="1934103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E2561F-32A8-4082-A390-87997519ABBB}"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B30025-A902-435B-99A9-CEAFBDB97668}" type="slidenum">
              <a:rPr lang="en-GB" smtClean="0"/>
              <a:t>‹#›</a:t>
            </a:fld>
            <a:endParaRPr lang="en-GB"/>
          </a:p>
        </p:txBody>
      </p:sp>
    </p:spTree>
    <p:extLst>
      <p:ext uri="{BB962C8B-B14F-4D97-AF65-F5344CB8AC3E}">
        <p14:creationId xmlns:p14="http://schemas.microsoft.com/office/powerpoint/2010/main" val="2842113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E2561F-32A8-4082-A390-87997519ABBB}"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B30025-A902-435B-99A9-CEAFBDB97668}" type="slidenum">
              <a:rPr lang="en-GB" smtClean="0"/>
              <a:t>‹#›</a:t>
            </a:fld>
            <a:endParaRPr lang="en-GB"/>
          </a:p>
        </p:txBody>
      </p:sp>
    </p:spTree>
    <p:extLst>
      <p:ext uri="{BB962C8B-B14F-4D97-AF65-F5344CB8AC3E}">
        <p14:creationId xmlns:p14="http://schemas.microsoft.com/office/powerpoint/2010/main" val="250696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E2561F-32A8-4082-A390-87997519ABBB}"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B30025-A902-435B-99A9-CEAFBDB97668}" type="slidenum">
              <a:rPr lang="en-GB" smtClean="0"/>
              <a:t>‹#›</a:t>
            </a:fld>
            <a:endParaRPr lang="en-GB"/>
          </a:p>
        </p:txBody>
      </p:sp>
    </p:spTree>
    <p:extLst>
      <p:ext uri="{BB962C8B-B14F-4D97-AF65-F5344CB8AC3E}">
        <p14:creationId xmlns:p14="http://schemas.microsoft.com/office/powerpoint/2010/main" val="1789972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E2561F-32A8-4082-A390-87997519ABBB}" type="datetimeFigureOut">
              <a:rPr lang="en-GB" smtClean="0"/>
              <a:t>08/06/2020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B30025-A902-435B-99A9-CEAFBDB97668}" type="slidenum">
              <a:rPr lang="en-GB" smtClean="0"/>
              <a:t>‹#›</a:t>
            </a:fld>
            <a:endParaRPr lang="en-GB"/>
          </a:p>
        </p:txBody>
      </p:sp>
    </p:spTree>
    <p:extLst>
      <p:ext uri="{BB962C8B-B14F-4D97-AF65-F5344CB8AC3E}">
        <p14:creationId xmlns:p14="http://schemas.microsoft.com/office/powerpoint/2010/main" val="37475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E2561F-32A8-4082-A390-87997519ABBB}" type="datetimeFigureOut">
              <a:rPr lang="en-GB" smtClean="0"/>
              <a:t>08/06/2020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B30025-A902-435B-99A9-CEAFBDB97668}" type="slidenum">
              <a:rPr lang="en-GB" smtClean="0"/>
              <a:t>‹#›</a:t>
            </a:fld>
            <a:endParaRPr lang="en-GB"/>
          </a:p>
        </p:txBody>
      </p:sp>
    </p:spTree>
    <p:extLst>
      <p:ext uri="{BB962C8B-B14F-4D97-AF65-F5344CB8AC3E}">
        <p14:creationId xmlns:p14="http://schemas.microsoft.com/office/powerpoint/2010/main" val="2725262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4E2561F-32A8-4082-A390-87997519ABBB}" type="datetimeFigureOut">
              <a:rPr lang="en-GB" smtClean="0"/>
              <a:t>08/06/2020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B30025-A902-435B-99A9-CEAFBDB97668}" type="slidenum">
              <a:rPr lang="en-GB" smtClean="0"/>
              <a:t>‹#›</a:t>
            </a:fld>
            <a:endParaRPr lang="en-GB"/>
          </a:p>
        </p:txBody>
      </p:sp>
    </p:spTree>
    <p:extLst>
      <p:ext uri="{BB962C8B-B14F-4D97-AF65-F5344CB8AC3E}">
        <p14:creationId xmlns:p14="http://schemas.microsoft.com/office/powerpoint/2010/main" val="1307244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E2561F-32A8-4082-A390-87997519ABBB}" type="datetimeFigureOut">
              <a:rPr lang="en-GB" smtClean="0"/>
              <a:t>08/06/2020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B30025-A902-435B-99A9-CEAFBDB97668}" type="slidenum">
              <a:rPr lang="en-GB" smtClean="0"/>
              <a:t>‹#›</a:t>
            </a:fld>
            <a:endParaRPr lang="en-GB"/>
          </a:p>
        </p:txBody>
      </p:sp>
    </p:spTree>
    <p:extLst>
      <p:ext uri="{BB962C8B-B14F-4D97-AF65-F5344CB8AC3E}">
        <p14:creationId xmlns:p14="http://schemas.microsoft.com/office/powerpoint/2010/main" val="151777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2561F-32A8-4082-A390-87997519ABBB}" type="datetimeFigureOut">
              <a:rPr lang="en-GB" smtClean="0"/>
              <a:t>08/06/2020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B30025-A902-435B-99A9-CEAFBDB97668}" type="slidenum">
              <a:rPr lang="en-GB" smtClean="0"/>
              <a:t>‹#›</a:t>
            </a:fld>
            <a:endParaRPr lang="en-GB"/>
          </a:p>
        </p:txBody>
      </p:sp>
    </p:spTree>
    <p:extLst>
      <p:ext uri="{BB962C8B-B14F-4D97-AF65-F5344CB8AC3E}">
        <p14:creationId xmlns:p14="http://schemas.microsoft.com/office/powerpoint/2010/main" val="2464290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2561F-32A8-4082-A390-87997519ABBB}" type="datetimeFigureOut">
              <a:rPr lang="en-GB" smtClean="0"/>
              <a:t>08/06/2020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B30025-A902-435B-99A9-CEAFBDB97668}" type="slidenum">
              <a:rPr lang="en-GB" smtClean="0"/>
              <a:t>‹#›</a:t>
            </a:fld>
            <a:endParaRPr lang="en-GB"/>
          </a:p>
        </p:txBody>
      </p:sp>
    </p:spTree>
    <p:extLst>
      <p:ext uri="{BB962C8B-B14F-4D97-AF65-F5344CB8AC3E}">
        <p14:creationId xmlns:p14="http://schemas.microsoft.com/office/powerpoint/2010/main" val="270548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2561F-32A8-4082-A390-87997519ABBB}" type="datetimeFigureOut">
              <a:rPr lang="en-GB" smtClean="0"/>
              <a:t>08/06/2020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B30025-A902-435B-99A9-CEAFBDB97668}" type="slidenum">
              <a:rPr lang="en-GB" smtClean="0"/>
              <a:t>‹#›</a:t>
            </a:fld>
            <a:endParaRPr lang="en-GB"/>
          </a:p>
        </p:txBody>
      </p:sp>
    </p:spTree>
    <p:extLst>
      <p:ext uri="{BB962C8B-B14F-4D97-AF65-F5344CB8AC3E}">
        <p14:creationId xmlns:p14="http://schemas.microsoft.com/office/powerpoint/2010/main" val="3612311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2561F-32A8-4082-A390-87997519ABBB}" type="datetimeFigureOut">
              <a:rPr lang="en-GB" smtClean="0"/>
              <a:t>08/06/2020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30025-A902-435B-99A9-CEAFBDB97668}" type="slidenum">
              <a:rPr lang="en-GB" smtClean="0"/>
              <a:t>‹#›</a:t>
            </a:fld>
            <a:endParaRPr lang="en-GB"/>
          </a:p>
        </p:txBody>
      </p:sp>
    </p:spTree>
    <p:extLst>
      <p:ext uri="{BB962C8B-B14F-4D97-AF65-F5344CB8AC3E}">
        <p14:creationId xmlns:p14="http://schemas.microsoft.com/office/powerpoint/2010/main" val="3067506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_wNImPoApb4"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google.com/search?rlz=1C1WPZC_enGB826GB826&amp;q=how+to+pronounce+homophone&amp;stick=H4sIAAAAAAAAAOMIfcRozS3w8sc9YSmjSWtOXmPU4eINKMrPK81LzkwsyczPExLlYglJLcoV4pXi5uLMyM_NL8jIz0u1YlFiSs3jWcQqlZFfrlCSr1AA1JQP1JWqAFcDAMu6AgxdAAAA&amp;pron_lang=en&amp;pron_country=gb&amp;sa=X&amp;ved=2ahUKEwjU35TflOjpAhWlThUIHbo_DmQQ3eEDMAB6BAgDEA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4902" y="2697873"/>
            <a:ext cx="9144000" cy="2387600"/>
          </a:xfrm>
        </p:spPr>
        <p:txBody>
          <a:bodyPr/>
          <a:lstStyle/>
          <a:p>
            <a:r>
              <a:rPr lang="en-GB" b="1" dirty="0" smtClean="0"/>
              <a:t>Y5 Virtual Spelling Workshop</a:t>
            </a:r>
            <a:endParaRPr lang="en-GB" b="1" dirty="0"/>
          </a:p>
        </p:txBody>
      </p:sp>
      <p:sp>
        <p:nvSpPr>
          <p:cNvPr id="3" name="Subtitle 2"/>
          <p:cNvSpPr>
            <a:spLocks noGrp="1"/>
          </p:cNvSpPr>
          <p:nvPr>
            <p:ph type="subTitle" idx="1"/>
          </p:nvPr>
        </p:nvSpPr>
        <p:spPr>
          <a:xfrm>
            <a:off x="1660477" y="5085473"/>
            <a:ext cx="9144000" cy="1655762"/>
          </a:xfrm>
        </p:spPr>
        <p:txBody>
          <a:bodyPr/>
          <a:lstStyle/>
          <a:p>
            <a:r>
              <a:rPr lang="en-GB" b="1" dirty="0" smtClean="0"/>
              <a:t> June 2020</a:t>
            </a:r>
          </a:p>
        </p:txBody>
      </p:sp>
      <p:pic>
        <p:nvPicPr>
          <p:cNvPr id="1026" name="Picture 2" descr="Spelling | Oxford Ow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1733" y="155829"/>
            <a:ext cx="5750337" cy="38383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77366" y="5928360"/>
            <a:ext cx="9359314" cy="523220"/>
          </a:xfrm>
          <a:prstGeom prst="rect">
            <a:avLst/>
          </a:prstGeom>
          <a:noFill/>
        </p:spPr>
        <p:txBody>
          <a:bodyPr wrap="square" rtlCol="0">
            <a:spAutoFit/>
          </a:bodyPr>
          <a:lstStyle/>
          <a:p>
            <a:r>
              <a:rPr lang="en-US" sz="2800" dirty="0" smtClean="0"/>
              <a:t>Introductory </a:t>
            </a:r>
            <a:r>
              <a:rPr lang="en-US" sz="2800" dirty="0"/>
              <a:t>video: </a:t>
            </a:r>
            <a:r>
              <a:rPr lang="en-US" sz="2800" dirty="0">
                <a:hlinkClick r:id="rId3"/>
              </a:rPr>
              <a:t>https://youtu.be/_wNImPoApb4</a:t>
            </a:r>
            <a:endParaRPr lang="en-US" sz="2800" dirty="0"/>
          </a:p>
        </p:txBody>
      </p:sp>
    </p:spTree>
    <p:extLst>
      <p:ext uri="{BB962C8B-B14F-4D97-AF65-F5344CB8AC3E}">
        <p14:creationId xmlns:p14="http://schemas.microsoft.com/office/powerpoint/2010/main" val="1816823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59558"/>
            <a:ext cx="8529851" cy="3477875"/>
          </a:xfrm>
          <a:prstGeom prst="rect">
            <a:avLst/>
          </a:prstGeom>
          <a:noFill/>
        </p:spPr>
        <p:txBody>
          <a:bodyPr wrap="square" rtlCol="0">
            <a:spAutoFit/>
          </a:bodyPr>
          <a:lstStyle/>
          <a:p>
            <a:r>
              <a:rPr lang="en-GB" sz="4400" dirty="0" smtClean="0"/>
              <a:t>Examples of homophones include:</a:t>
            </a:r>
          </a:p>
          <a:p>
            <a:r>
              <a:rPr lang="en-GB" sz="4400" dirty="0" smtClean="0"/>
              <a:t>Here and hear</a:t>
            </a:r>
          </a:p>
          <a:p>
            <a:r>
              <a:rPr lang="en-GB" sz="4400" dirty="0" smtClean="0"/>
              <a:t>Which and witch</a:t>
            </a:r>
          </a:p>
          <a:p>
            <a:r>
              <a:rPr lang="en-GB" sz="4400" dirty="0" smtClean="0"/>
              <a:t>Hair and </a:t>
            </a:r>
            <a:r>
              <a:rPr lang="en-GB" sz="4400" dirty="0" smtClean="0"/>
              <a:t>hare</a:t>
            </a:r>
            <a:endParaRPr lang="en-GB" sz="4400" dirty="0" smtClean="0"/>
          </a:p>
          <a:p>
            <a:r>
              <a:rPr lang="en-GB" sz="4400" dirty="0" smtClean="0"/>
              <a:t>Blew and blue</a:t>
            </a:r>
            <a:endParaRPr lang="en-GB" sz="4400" dirty="0"/>
          </a:p>
        </p:txBody>
      </p:sp>
      <p:sp>
        <p:nvSpPr>
          <p:cNvPr id="3" name="TextBox 2"/>
          <p:cNvSpPr txBox="1"/>
          <p:nvPr/>
        </p:nvSpPr>
        <p:spPr>
          <a:xfrm>
            <a:off x="627797" y="4763069"/>
            <a:ext cx="10686197" cy="1446550"/>
          </a:xfrm>
          <a:prstGeom prst="rect">
            <a:avLst/>
          </a:prstGeom>
          <a:noFill/>
        </p:spPr>
        <p:txBody>
          <a:bodyPr wrap="square" rtlCol="0">
            <a:spAutoFit/>
          </a:bodyPr>
          <a:lstStyle/>
          <a:p>
            <a:r>
              <a:rPr lang="en-GB" sz="4400" b="1" dirty="0" smtClean="0">
                <a:solidFill>
                  <a:srgbClr val="FF0000"/>
                </a:solidFill>
              </a:rPr>
              <a:t>How many other examples of homophones can you think of?</a:t>
            </a:r>
            <a:endParaRPr lang="en-GB" sz="4400" b="1" dirty="0">
              <a:solidFill>
                <a:srgbClr val="FF0000"/>
              </a:solidFill>
            </a:endParaRPr>
          </a:p>
        </p:txBody>
      </p:sp>
    </p:spTree>
    <p:extLst>
      <p:ext uri="{BB962C8B-B14F-4D97-AF65-F5344CB8AC3E}">
        <p14:creationId xmlns:p14="http://schemas.microsoft.com/office/powerpoint/2010/main" val="949816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15926" y="1062914"/>
            <a:ext cx="10719582" cy="1754326"/>
          </a:xfrm>
          <a:prstGeom prst="rect">
            <a:avLst/>
          </a:prstGeom>
        </p:spPr>
        <p:txBody>
          <a:bodyPr wrap="square">
            <a:spAutoFit/>
          </a:bodyPr>
          <a:lstStyle/>
          <a:p>
            <a:pPr algn="ctr"/>
            <a:r>
              <a:rPr lang="en-GB" sz="5400" dirty="0" smtClean="0">
                <a:solidFill>
                  <a:srgbClr val="000000"/>
                </a:solidFill>
              </a:rPr>
              <a:t>Ideas to </a:t>
            </a:r>
            <a:r>
              <a:rPr lang="en-GB" sz="5400" dirty="0">
                <a:solidFill>
                  <a:srgbClr val="000000"/>
                </a:solidFill>
              </a:rPr>
              <a:t>help us remember homophones</a:t>
            </a:r>
          </a:p>
        </p:txBody>
      </p:sp>
      <p:sp>
        <p:nvSpPr>
          <p:cNvPr id="5" name="AutoShape 2" descr="Lightbulb Vector Icon - Download Free Vectors, Clipart Graphics ..."/>
          <p:cNvSpPr>
            <a:spLocks noChangeAspect="1" noChangeArrowheads="1"/>
          </p:cNvSpPr>
          <p:nvPr/>
        </p:nvSpPr>
        <p:spPr bwMode="auto">
          <a:xfrm>
            <a:off x="1138214" y="135679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descr="Lightbulb Vector Icon - Download Free Vectors, Clipart Graphic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9088" y="3731037"/>
            <a:ext cx="1625460" cy="1625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436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842" y="475176"/>
            <a:ext cx="10508567" cy="1200329"/>
          </a:xfrm>
          <a:prstGeom prst="rect">
            <a:avLst/>
          </a:prstGeom>
        </p:spPr>
        <p:txBody>
          <a:bodyPr wrap="square">
            <a:spAutoFit/>
          </a:bodyPr>
          <a:lstStyle/>
          <a:p>
            <a:pPr marL="285750" indent="-285750">
              <a:buFont typeface="Arial" panose="020B0604020202020204" pitchFamily="34" charset="0"/>
              <a:buChar char="•"/>
            </a:pPr>
            <a:r>
              <a:rPr lang="en-GB" sz="3600" dirty="0">
                <a:solidFill>
                  <a:srgbClr val="000000"/>
                </a:solidFill>
                <a:latin typeface="Times New Roman" panose="02020603050405020304" pitchFamily="18" charset="0"/>
              </a:rPr>
              <a:t>Look at the letter that is different. Think of a link that helps you remember the meaning.</a:t>
            </a:r>
          </a:p>
        </p:txBody>
      </p:sp>
      <p:pic>
        <p:nvPicPr>
          <p:cNvPr id="4" name="Picture 3"/>
          <p:cNvPicPr>
            <a:picLocks noChangeAspect="1"/>
          </p:cNvPicPr>
          <p:nvPr/>
        </p:nvPicPr>
        <p:blipFill rotWithShape="1">
          <a:blip r:embed="rId2"/>
          <a:srcRect l="9832" t="21223" r="9409" b="11397"/>
          <a:stretch/>
        </p:blipFill>
        <p:spPr>
          <a:xfrm>
            <a:off x="1195603" y="1675505"/>
            <a:ext cx="2792735" cy="1861822"/>
          </a:xfrm>
          <a:prstGeom prst="rect">
            <a:avLst/>
          </a:prstGeom>
        </p:spPr>
      </p:pic>
      <p:pic>
        <p:nvPicPr>
          <p:cNvPr id="5" name="Picture 4"/>
          <p:cNvPicPr>
            <a:picLocks noChangeAspect="1"/>
          </p:cNvPicPr>
          <p:nvPr/>
        </p:nvPicPr>
        <p:blipFill rotWithShape="1">
          <a:blip r:embed="rId3"/>
          <a:srcRect l="16259" t="17756" r="14476" b="8879"/>
          <a:stretch/>
        </p:blipFill>
        <p:spPr>
          <a:xfrm>
            <a:off x="8684453" y="1333207"/>
            <a:ext cx="1378635" cy="2546418"/>
          </a:xfrm>
          <a:prstGeom prst="rect">
            <a:avLst/>
          </a:prstGeom>
        </p:spPr>
      </p:pic>
      <p:pic>
        <p:nvPicPr>
          <p:cNvPr id="6" name="Picture 5"/>
          <p:cNvPicPr>
            <a:picLocks noChangeAspect="1"/>
          </p:cNvPicPr>
          <p:nvPr/>
        </p:nvPicPr>
        <p:blipFill rotWithShape="1">
          <a:blip r:embed="rId4"/>
          <a:srcRect l="8184" t="13793" r="7679" b="7588"/>
          <a:stretch/>
        </p:blipFill>
        <p:spPr>
          <a:xfrm>
            <a:off x="1378483" y="3874935"/>
            <a:ext cx="2810173" cy="2830391"/>
          </a:xfrm>
          <a:prstGeom prst="rect">
            <a:avLst/>
          </a:prstGeom>
        </p:spPr>
      </p:pic>
      <p:pic>
        <p:nvPicPr>
          <p:cNvPr id="7" name="Picture 6"/>
          <p:cNvPicPr>
            <a:picLocks noChangeAspect="1"/>
          </p:cNvPicPr>
          <p:nvPr/>
        </p:nvPicPr>
        <p:blipFill rotWithShape="1">
          <a:blip r:embed="rId5"/>
          <a:srcRect l="11846" t="13360" r="11539" b="7418"/>
          <a:stretch/>
        </p:blipFill>
        <p:spPr>
          <a:xfrm>
            <a:off x="8342140" y="3834160"/>
            <a:ext cx="1702192" cy="2871166"/>
          </a:xfrm>
          <a:prstGeom prst="rect">
            <a:avLst/>
          </a:prstGeom>
        </p:spPr>
      </p:pic>
      <p:sp>
        <p:nvSpPr>
          <p:cNvPr id="3" name="TextBox 2"/>
          <p:cNvSpPr txBox="1"/>
          <p:nvPr/>
        </p:nvSpPr>
        <p:spPr>
          <a:xfrm>
            <a:off x="4572000" y="2286000"/>
            <a:ext cx="3489960" cy="1015663"/>
          </a:xfrm>
          <a:prstGeom prst="rect">
            <a:avLst/>
          </a:prstGeom>
          <a:noFill/>
        </p:spPr>
        <p:txBody>
          <a:bodyPr wrap="square" rtlCol="0">
            <a:spAutoFit/>
          </a:bodyPr>
          <a:lstStyle/>
          <a:p>
            <a:r>
              <a:rPr lang="en-US" sz="6000" dirty="0" smtClean="0"/>
              <a:t>Leak/ leek</a:t>
            </a:r>
            <a:endParaRPr lang="en-US" sz="6000" dirty="0"/>
          </a:p>
        </p:txBody>
      </p:sp>
    </p:spTree>
    <p:extLst>
      <p:ext uri="{BB962C8B-B14F-4D97-AF65-F5344CB8AC3E}">
        <p14:creationId xmlns:p14="http://schemas.microsoft.com/office/powerpoint/2010/main" val="4169952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40825" y="426106"/>
            <a:ext cx="4875822" cy="923330"/>
          </a:xfrm>
          <a:prstGeom prst="rect">
            <a:avLst/>
          </a:prstGeom>
        </p:spPr>
        <p:txBody>
          <a:bodyPr wrap="none">
            <a:spAutoFit/>
          </a:bodyPr>
          <a:lstStyle/>
          <a:p>
            <a:r>
              <a:rPr lang="en-GB" sz="5400" dirty="0">
                <a:solidFill>
                  <a:srgbClr val="000000"/>
                </a:solidFill>
              </a:rPr>
              <a:t>Curr</a:t>
            </a:r>
            <a:r>
              <a:rPr lang="en-GB" sz="5400" u="sng" dirty="0">
                <a:solidFill>
                  <a:srgbClr val="000000"/>
                </a:solidFill>
              </a:rPr>
              <a:t>e</a:t>
            </a:r>
            <a:r>
              <a:rPr lang="en-GB" sz="5400" dirty="0">
                <a:solidFill>
                  <a:srgbClr val="000000"/>
                </a:solidFill>
              </a:rPr>
              <a:t>nt/ Curr</a:t>
            </a:r>
            <a:r>
              <a:rPr lang="en-GB" sz="5400" u="sng" dirty="0">
                <a:solidFill>
                  <a:srgbClr val="000000"/>
                </a:solidFill>
              </a:rPr>
              <a:t>a</a:t>
            </a:r>
            <a:r>
              <a:rPr lang="en-GB" sz="5400" dirty="0">
                <a:solidFill>
                  <a:srgbClr val="000000"/>
                </a:solidFill>
              </a:rPr>
              <a:t>nt</a:t>
            </a:r>
          </a:p>
        </p:txBody>
      </p:sp>
      <p:pic>
        <p:nvPicPr>
          <p:cNvPr id="5" name="Picture 4"/>
          <p:cNvPicPr>
            <a:picLocks noChangeAspect="1"/>
          </p:cNvPicPr>
          <p:nvPr/>
        </p:nvPicPr>
        <p:blipFill rotWithShape="1">
          <a:blip r:embed="rId2"/>
          <a:srcRect l="9239" t="18897" r="11356" b="9075"/>
          <a:stretch/>
        </p:blipFill>
        <p:spPr>
          <a:xfrm>
            <a:off x="8173328" y="4103166"/>
            <a:ext cx="2391509" cy="2367592"/>
          </a:xfrm>
          <a:prstGeom prst="rect">
            <a:avLst/>
          </a:prstGeom>
        </p:spPr>
      </p:pic>
      <p:sp>
        <p:nvSpPr>
          <p:cNvPr id="6" name="Rectangle 5"/>
          <p:cNvSpPr/>
          <p:nvPr/>
        </p:nvSpPr>
        <p:spPr>
          <a:xfrm>
            <a:off x="527623" y="2248094"/>
            <a:ext cx="7264553" cy="769441"/>
          </a:xfrm>
          <a:prstGeom prst="rect">
            <a:avLst/>
          </a:prstGeom>
        </p:spPr>
        <p:txBody>
          <a:bodyPr wrap="none">
            <a:spAutoFit/>
          </a:bodyPr>
          <a:lstStyle/>
          <a:p>
            <a:r>
              <a:rPr lang="en-GB" sz="4400" dirty="0">
                <a:solidFill>
                  <a:srgbClr val="000000"/>
                </a:solidFill>
              </a:rPr>
              <a:t>Riv</a:t>
            </a:r>
            <a:r>
              <a:rPr lang="en-GB" sz="4400" u="sng" dirty="0">
                <a:solidFill>
                  <a:srgbClr val="000000"/>
                </a:solidFill>
              </a:rPr>
              <a:t>e</a:t>
            </a:r>
            <a:r>
              <a:rPr lang="en-GB" sz="4400" dirty="0">
                <a:solidFill>
                  <a:srgbClr val="000000"/>
                </a:solidFill>
              </a:rPr>
              <a:t>r with e and curr</a:t>
            </a:r>
            <a:r>
              <a:rPr lang="en-GB" sz="4400" u="sng" dirty="0">
                <a:solidFill>
                  <a:srgbClr val="000000"/>
                </a:solidFill>
              </a:rPr>
              <a:t>e</a:t>
            </a:r>
            <a:r>
              <a:rPr lang="en-GB" sz="4400" dirty="0">
                <a:solidFill>
                  <a:srgbClr val="000000"/>
                </a:solidFill>
              </a:rPr>
              <a:t>nt with e</a:t>
            </a:r>
          </a:p>
        </p:txBody>
      </p:sp>
      <p:pic>
        <p:nvPicPr>
          <p:cNvPr id="7" name="Picture 6"/>
          <p:cNvPicPr>
            <a:picLocks noChangeAspect="1"/>
          </p:cNvPicPr>
          <p:nvPr/>
        </p:nvPicPr>
        <p:blipFill rotWithShape="1">
          <a:blip r:embed="rId3"/>
          <a:srcRect l="6943" t="23441" r="5806" b="11781"/>
          <a:stretch/>
        </p:blipFill>
        <p:spPr>
          <a:xfrm>
            <a:off x="7792176" y="2024946"/>
            <a:ext cx="3767845" cy="1578706"/>
          </a:xfrm>
          <a:prstGeom prst="rect">
            <a:avLst/>
          </a:prstGeom>
        </p:spPr>
      </p:pic>
      <p:sp>
        <p:nvSpPr>
          <p:cNvPr id="8" name="Rectangle 7"/>
          <p:cNvSpPr/>
          <p:nvPr/>
        </p:nvSpPr>
        <p:spPr>
          <a:xfrm>
            <a:off x="783163" y="4485580"/>
            <a:ext cx="7390165" cy="769441"/>
          </a:xfrm>
          <a:prstGeom prst="rect">
            <a:avLst/>
          </a:prstGeom>
        </p:spPr>
        <p:txBody>
          <a:bodyPr wrap="none">
            <a:spAutoFit/>
          </a:bodyPr>
          <a:lstStyle/>
          <a:p>
            <a:r>
              <a:rPr lang="en-GB" sz="4400" dirty="0">
                <a:solidFill>
                  <a:srgbClr val="000000"/>
                </a:solidFill>
                <a:latin typeface="Times New Roman" panose="02020603050405020304" pitchFamily="18" charset="0"/>
              </a:rPr>
              <a:t>C</a:t>
            </a:r>
            <a:r>
              <a:rPr lang="en-GB" sz="4400" u="sng" dirty="0">
                <a:solidFill>
                  <a:srgbClr val="000000"/>
                </a:solidFill>
                <a:latin typeface="Times New Roman" panose="02020603050405020304" pitchFamily="18" charset="0"/>
              </a:rPr>
              <a:t>a</a:t>
            </a:r>
            <a:r>
              <a:rPr lang="en-GB" sz="4400" dirty="0">
                <a:solidFill>
                  <a:srgbClr val="000000"/>
                </a:solidFill>
                <a:latin typeface="Times New Roman" panose="02020603050405020304" pitchFamily="18" charset="0"/>
              </a:rPr>
              <a:t>ke with a and curr</a:t>
            </a:r>
            <a:r>
              <a:rPr lang="en-GB" sz="4400" u="sng" dirty="0">
                <a:solidFill>
                  <a:srgbClr val="000000"/>
                </a:solidFill>
                <a:latin typeface="Times New Roman" panose="02020603050405020304" pitchFamily="18" charset="0"/>
              </a:rPr>
              <a:t>a</a:t>
            </a:r>
            <a:r>
              <a:rPr lang="en-GB" sz="4400" dirty="0">
                <a:solidFill>
                  <a:srgbClr val="000000"/>
                </a:solidFill>
                <a:latin typeface="Times New Roman" panose="02020603050405020304" pitchFamily="18" charset="0"/>
              </a:rPr>
              <a:t>nt with a  </a:t>
            </a:r>
          </a:p>
        </p:txBody>
      </p:sp>
    </p:spTree>
    <p:extLst>
      <p:ext uri="{BB962C8B-B14F-4D97-AF65-F5344CB8AC3E}">
        <p14:creationId xmlns:p14="http://schemas.microsoft.com/office/powerpoint/2010/main" val="1375014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9171" y="460191"/>
            <a:ext cx="10661317" cy="769441"/>
          </a:xfrm>
          <a:prstGeom prst="rect">
            <a:avLst/>
          </a:prstGeom>
        </p:spPr>
        <p:txBody>
          <a:bodyPr wrap="none">
            <a:spAutoFit/>
          </a:bodyPr>
          <a:lstStyle/>
          <a:p>
            <a:r>
              <a:rPr lang="en-GB" sz="4400" b="1" dirty="0">
                <a:solidFill>
                  <a:srgbClr val="000000"/>
                </a:solidFill>
                <a:latin typeface="Times New Roman" panose="02020603050405020304" pitchFamily="18" charset="0"/>
              </a:rPr>
              <a:t>Look for small words within the main word</a:t>
            </a:r>
          </a:p>
        </p:txBody>
      </p:sp>
      <p:sp>
        <p:nvSpPr>
          <p:cNvPr id="3" name="Rectangle 2"/>
          <p:cNvSpPr/>
          <p:nvPr/>
        </p:nvSpPr>
        <p:spPr>
          <a:xfrm>
            <a:off x="3503100" y="1623487"/>
            <a:ext cx="4561570" cy="1107996"/>
          </a:xfrm>
          <a:prstGeom prst="rect">
            <a:avLst/>
          </a:prstGeom>
        </p:spPr>
        <p:txBody>
          <a:bodyPr wrap="none">
            <a:spAutoFit/>
          </a:bodyPr>
          <a:lstStyle/>
          <a:p>
            <a:r>
              <a:rPr lang="en-GB" sz="6600" dirty="0">
                <a:solidFill>
                  <a:srgbClr val="000000"/>
                </a:solidFill>
              </a:rPr>
              <a:t>Peace/ Piece</a:t>
            </a:r>
          </a:p>
        </p:txBody>
      </p:sp>
      <p:sp>
        <p:nvSpPr>
          <p:cNvPr id="4" name="Rectangle 3"/>
          <p:cNvSpPr/>
          <p:nvPr/>
        </p:nvSpPr>
        <p:spPr>
          <a:xfrm>
            <a:off x="1858694" y="3994961"/>
            <a:ext cx="4906921" cy="1107996"/>
          </a:xfrm>
          <a:prstGeom prst="rect">
            <a:avLst/>
          </a:prstGeom>
        </p:spPr>
        <p:txBody>
          <a:bodyPr wrap="none">
            <a:spAutoFit/>
          </a:bodyPr>
          <a:lstStyle/>
          <a:p>
            <a:r>
              <a:rPr lang="en-GB" sz="6600" dirty="0">
                <a:solidFill>
                  <a:srgbClr val="000000"/>
                </a:solidFill>
                <a:latin typeface="Times New Roman" panose="02020603050405020304" pitchFamily="18" charset="0"/>
              </a:rPr>
              <a:t>A </a:t>
            </a:r>
            <a:r>
              <a:rPr lang="en-GB" sz="6600" u="sng" dirty="0">
                <a:solidFill>
                  <a:srgbClr val="000000"/>
                </a:solidFill>
                <a:latin typeface="Times New Roman" panose="02020603050405020304" pitchFamily="18" charset="0"/>
              </a:rPr>
              <a:t>pie</a:t>
            </a:r>
            <a:r>
              <a:rPr lang="en-GB" sz="6600" dirty="0">
                <a:solidFill>
                  <a:srgbClr val="000000"/>
                </a:solidFill>
                <a:latin typeface="Times New Roman" panose="02020603050405020304" pitchFamily="18" charset="0"/>
              </a:rPr>
              <a:t>ce of </a:t>
            </a:r>
            <a:r>
              <a:rPr lang="en-GB" sz="6600" u="sng" dirty="0">
                <a:solidFill>
                  <a:srgbClr val="000000"/>
                </a:solidFill>
                <a:latin typeface="Times New Roman" panose="02020603050405020304" pitchFamily="18" charset="0"/>
              </a:rPr>
              <a:t>pie</a:t>
            </a:r>
          </a:p>
        </p:txBody>
      </p:sp>
      <p:pic>
        <p:nvPicPr>
          <p:cNvPr id="5" name="Picture 4"/>
          <p:cNvPicPr>
            <a:picLocks noChangeAspect="1"/>
          </p:cNvPicPr>
          <p:nvPr/>
        </p:nvPicPr>
        <p:blipFill rotWithShape="1">
          <a:blip r:embed="rId2"/>
          <a:srcRect l="9190" t="16350" r="8742" b="7976"/>
          <a:stretch/>
        </p:blipFill>
        <p:spPr>
          <a:xfrm>
            <a:off x="7433225" y="3125338"/>
            <a:ext cx="3357349" cy="3357349"/>
          </a:xfrm>
          <a:prstGeom prst="rect">
            <a:avLst/>
          </a:prstGeom>
        </p:spPr>
      </p:pic>
    </p:spTree>
    <p:extLst>
      <p:ext uri="{BB962C8B-B14F-4D97-AF65-F5344CB8AC3E}">
        <p14:creationId xmlns:p14="http://schemas.microsoft.com/office/powerpoint/2010/main" val="4268746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62325" y="1325728"/>
            <a:ext cx="3005209" cy="2353637"/>
          </a:xfrm>
          <a:prstGeom prst="rect">
            <a:avLst/>
          </a:prstGeom>
        </p:spPr>
      </p:pic>
      <p:pic>
        <p:nvPicPr>
          <p:cNvPr id="2050" name="Picture 2" descr="The 24 Best Island Beaches in the World - Condé Nast Travel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0641" y="1447084"/>
            <a:ext cx="2784215" cy="20879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28528" y="310065"/>
            <a:ext cx="4644220" cy="1015663"/>
          </a:xfrm>
          <a:prstGeom prst="rect">
            <a:avLst/>
          </a:prstGeom>
        </p:spPr>
        <p:txBody>
          <a:bodyPr wrap="none">
            <a:spAutoFit/>
          </a:bodyPr>
          <a:lstStyle/>
          <a:p>
            <a:r>
              <a:rPr lang="en-GB" sz="6000" dirty="0">
                <a:solidFill>
                  <a:srgbClr val="000000"/>
                </a:solidFill>
              </a:rPr>
              <a:t>Beech / Beach</a:t>
            </a:r>
          </a:p>
        </p:txBody>
      </p:sp>
      <p:sp>
        <p:nvSpPr>
          <p:cNvPr id="5" name="Rectangle 4"/>
          <p:cNvSpPr/>
          <p:nvPr/>
        </p:nvSpPr>
        <p:spPr>
          <a:xfrm>
            <a:off x="1417880" y="4581814"/>
            <a:ext cx="3494098" cy="923330"/>
          </a:xfrm>
          <a:prstGeom prst="rect">
            <a:avLst/>
          </a:prstGeom>
        </p:spPr>
        <p:txBody>
          <a:bodyPr wrap="none">
            <a:spAutoFit/>
          </a:bodyPr>
          <a:lstStyle/>
          <a:p>
            <a:r>
              <a:rPr lang="en-GB" sz="5400" dirty="0">
                <a:solidFill>
                  <a:srgbClr val="000000"/>
                </a:solidFill>
              </a:rPr>
              <a:t>B</a:t>
            </a:r>
            <a:r>
              <a:rPr lang="en-GB" sz="5400" u="sng" dirty="0">
                <a:solidFill>
                  <a:srgbClr val="800080"/>
                </a:solidFill>
              </a:rPr>
              <a:t>ee</a:t>
            </a:r>
            <a:r>
              <a:rPr lang="en-GB" sz="5400" dirty="0">
                <a:solidFill>
                  <a:srgbClr val="000000"/>
                </a:solidFill>
              </a:rPr>
              <a:t>ch- Tr</a:t>
            </a:r>
            <a:r>
              <a:rPr lang="en-GB" sz="5400" u="sng" dirty="0">
                <a:solidFill>
                  <a:srgbClr val="800080"/>
                </a:solidFill>
              </a:rPr>
              <a:t>ee</a:t>
            </a:r>
          </a:p>
        </p:txBody>
      </p:sp>
      <p:sp>
        <p:nvSpPr>
          <p:cNvPr id="6" name="Rectangle 5"/>
          <p:cNvSpPr/>
          <p:nvPr/>
        </p:nvSpPr>
        <p:spPr>
          <a:xfrm>
            <a:off x="6443936" y="4581814"/>
            <a:ext cx="3257623" cy="923330"/>
          </a:xfrm>
          <a:prstGeom prst="rect">
            <a:avLst/>
          </a:prstGeom>
        </p:spPr>
        <p:txBody>
          <a:bodyPr wrap="none">
            <a:spAutoFit/>
          </a:bodyPr>
          <a:lstStyle/>
          <a:p>
            <a:r>
              <a:rPr lang="en-GB" sz="5400" dirty="0">
                <a:solidFill>
                  <a:srgbClr val="000000"/>
                </a:solidFill>
              </a:rPr>
              <a:t>B</a:t>
            </a:r>
            <a:r>
              <a:rPr lang="en-GB" sz="5400" u="sng" dirty="0">
                <a:solidFill>
                  <a:srgbClr val="0000FF"/>
                </a:solidFill>
              </a:rPr>
              <a:t>ea</a:t>
            </a:r>
            <a:r>
              <a:rPr lang="en-GB" sz="5400" dirty="0">
                <a:solidFill>
                  <a:srgbClr val="000000"/>
                </a:solidFill>
              </a:rPr>
              <a:t>ch- S</a:t>
            </a:r>
            <a:r>
              <a:rPr lang="en-GB" sz="5400" u="sng" dirty="0">
                <a:solidFill>
                  <a:srgbClr val="0000FF"/>
                </a:solidFill>
              </a:rPr>
              <a:t>ea</a:t>
            </a:r>
          </a:p>
        </p:txBody>
      </p:sp>
    </p:spTree>
    <p:extLst>
      <p:ext uri="{BB962C8B-B14F-4D97-AF65-F5344CB8AC3E}">
        <p14:creationId xmlns:p14="http://schemas.microsoft.com/office/powerpoint/2010/main" val="56521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42093" y="1690955"/>
            <a:ext cx="5418161" cy="1107996"/>
          </a:xfrm>
          <a:prstGeom prst="rect">
            <a:avLst/>
          </a:prstGeom>
          <a:noFill/>
        </p:spPr>
        <p:txBody>
          <a:bodyPr wrap="square" rtlCol="0">
            <a:spAutoFit/>
          </a:bodyPr>
          <a:lstStyle/>
          <a:p>
            <a:r>
              <a:rPr lang="en-GB" sz="6600" dirty="0" smtClean="0"/>
              <a:t>Ate/ Eight</a:t>
            </a:r>
            <a:endParaRPr lang="en-GB" sz="6600" dirty="0"/>
          </a:p>
        </p:txBody>
      </p:sp>
      <p:sp>
        <p:nvSpPr>
          <p:cNvPr id="6" name="TextBox 5"/>
          <p:cNvSpPr txBox="1"/>
          <p:nvPr/>
        </p:nvSpPr>
        <p:spPr>
          <a:xfrm>
            <a:off x="3127130" y="3577188"/>
            <a:ext cx="1678675" cy="1785104"/>
          </a:xfrm>
          <a:prstGeom prst="rect">
            <a:avLst/>
          </a:prstGeom>
          <a:noFill/>
        </p:spPr>
        <p:txBody>
          <a:bodyPr wrap="square" rtlCol="0">
            <a:spAutoFit/>
          </a:bodyPr>
          <a:lstStyle/>
          <a:p>
            <a:r>
              <a:rPr lang="en-GB" sz="11000" dirty="0" err="1" smtClean="0"/>
              <a:t>te</a:t>
            </a:r>
            <a:endParaRPr lang="en-GB" sz="11000" dirty="0"/>
          </a:p>
        </p:txBody>
      </p:sp>
      <p:sp>
        <p:nvSpPr>
          <p:cNvPr id="7" name="TextBox 6"/>
          <p:cNvSpPr txBox="1"/>
          <p:nvPr/>
        </p:nvSpPr>
        <p:spPr>
          <a:xfrm>
            <a:off x="6264319" y="3411941"/>
            <a:ext cx="4285397" cy="1785104"/>
          </a:xfrm>
          <a:prstGeom prst="rect">
            <a:avLst/>
          </a:prstGeom>
          <a:noFill/>
        </p:spPr>
        <p:txBody>
          <a:bodyPr wrap="square" rtlCol="0">
            <a:spAutoFit/>
          </a:bodyPr>
          <a:lstStyle/>
          <a:p>
            <a:r>
              <a:rPr lang="en-GB" sz="11000" dirty="0" err="1" smtClean="0"/>
              <a:t>Ei</a:t>
            </a:r>
            <a:r>
              <a:rPr lang="en-GB" sz="11000" dirty="0" smtClean="0"/>
              <a:t>  </a:t>
            </a:r>
            <a:r>
              <a:rPr lang="en-GB" sz="11000" dirty="0" err="1" smtClean="0"/>
              <a:t>ht</a:t>
            </a:r>
            <a:endParaRPr lang="en-GB" sz="11000" dirty="0"/>
          </a:p>
        </p:txBody>
      </p:sp>
      <p:pic>
        <p:nvPicPr>
          <p:cNvPr id="3074" name="Picture 2" descr="Greater than/Less than | Ms. Fogarty's 2nd Class 2015 – 20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26817" y="2696733"/>
            <a:ext cx="2857500" cy="21431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258807" y="3903259"/>
            <a:ext cx="846161" cy="1785104"/>
          </a:xfrm>
          <a:prstGeom prst="rect">
            <a:avLst/>
          </a:prstGeom>
          <a:noFill/>
        </p:spPr>
        <p:txBody>
          <a:bodyPr wrap="square" rtlCol="0">
            <a:spAutoFit/>
          </a:bodyPr>
          <a:lstStyle/>
          <a:p>
            <a:r>
              <a:rPr lang="en-GB" sz="11000" dirty="0" smtClean="0"/>
              <a:t>8   </a:t>
            </a:r>
          </a:p>
        </p:txBody>
      </p:sp>
      <p:sp>
        <p:nvSpPr>
          <p:cNvPr id="9" name="TextBox 8"/>
          <p:cNvSpPr txBox="1"/>
          <p:nvPr/>
        </p:nvSpPr>
        <p:spPr>
          <a:xfrm>
            <a:off x="3555239" y="227548"/>
            <a:ext cx="4763069" cy="1015663"/>
          </a:xfrm>
          <a:prstGeom prst="rect">
            <a:avLst/>
          </a:prstGeom>
          <a:noFill/>
        </p:spPr>
        <p:txBody>
          <a:bodyPr wrap="square" rtlCol="0">
            <a:spAutoFit/>
          </a:bodyPr>
          <a:lstStyle/>
          <a:p>
            <a:r>
              <a:rPr lang="en-GB" sz="6000" b="1" dirty="0" smtClean="0"/>
              <a:t>Get creative!</a:t>
            </a:r>
            <a:endParaRPr lang="en-GB" sz="6000" b="1" dirty="0"/>
          </a:p>
        </p:txBody>
      </p:sp>
    </p:spTree>
    <p:extLst>
      <p:ext uri="{BB962C8B-B14F-4D97-AF65-F5344CB8AC3E}">
        <p14:creationId xmlns:p14="http://schemas.microsoft.com/office/powerpoint/2010/main" val="994511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773" y="451598"/>
            <a:ext cx="11491415" cy="6247864"/>
          </a:xfrm>
          <a:prstGeom prst="rect">
            <a:avLst/>
          </a:prstGeom>
        </p:spPr>
        <p:txBody>
          <a:bodyPr wrap="square">
            <a:spAutoFit/>
          </a:bodyPr>
          <a:lstStyle/>
          <a:p>
            <a:r>
              <a:rPr lang="en-GB" sz="2000" b="1" dirty="0"/>
              <a:t>aisle: a gangway between seats (in a church, train, plane</a:t>
            </a:r>
            <a:r>
              <a:rPr lang="en-GB" sz="2000" b="1" dirty="0" smtClean="0"/>
              <a:t>).</a:t>
            </a:r>
          </a:p>
          <a:p>
            <a:r>
              <a:rPr lang="en-GB" sz="2000" b="1" dirty="0" smtClean="0"/>
              <a:t>isle</a:t>
            </a:r>
            <a:r>
              <a:rPr lang="en-GB" sz="2000" b="1" dirty="0"/>
              <a:t>: an island</a:t>
            </a:r>
            <a:r>
              <a:rPr lang="en-GB" sz="2000" b="1" dirty="0" smtClean="0"/>
              <a:t>.</a:t>
            </a:r>
          </a:p>
          <a:p>
            <a:endParaRPr lang="en-GB" sz="2000" b="1" dirty="0"/>
          </a:p>
          <a:p>
            <a:r>
              <a:rPr lang="en-GB" sz="2000" b="1" dirty="0" smtClean="0"/>
              <a:t>aloud</a:t>
            </a:r>
            <a:r>
              <a:rPr lang="en-GB" sz="2000" b="1" dirty="0"/>
              <a:t>: out loud</a:t>
            </a:r>
            <a:r>
              <a:rPr lang="en-GB" sz="2000" b="1" dirty="0" smtClean="0"/>
              <a:t>.</a:t>
            </a:r>
          </a:p>
          <a:p>
            <a:r>
              <a:rPr lang="en-GB" sz="2000" b="1" dirty="0" smtClean="0"/>
              <a:t>allowed</a:t>
            </a:r>
            <a:r>
              <a:rPr lang="en-GB" sz="2000" b="1" dirty="0"/>
              <a:t>: permitted. </a:t>
            </a:r>
            <a:endParaRPr lang="en-GB" sz="2000" b="1" dirty="0" smtClean="0"/>
          </a:p>
          <a:p>
            <a:endParaRPr lang="en-GB" sz="2000" b="1" dirty="0" smtClean="0"/>
          </a:p>
          <a:p>
            <a:r>
              <a:rPr lang="en-GB" sz="2000" b="1" dirty="0" smtClean="0"/>
              <a:t>altar</a:t>
            </a:r>
            <a:r>
              <a:rPr lang="en-GB" sz="2000" b="1" dirty="0"/>
              <a:t>: a table-like piece of furniture in a church. </a:t>
            </a:r>
            <a:endParaRPr lang="en-GB" sz="2000" b="1" dirty="0" smtClean="0"/>
          </a:p>
          <a:p>
            <a:r>
              <a:rPr lang="en-GB" sz="2000" b="1" dirty="0" smtClean="0"/>
              <a:t>alter</a:t>
            </a:r>
            <a:r>
              <a:rPr lang="en-GB" sz="2000" b="1" dirty="0"/>
              <a:t>: to change. ascent: the act of ascending (going up). </a:t>
            </a:r>
            <a:endParaRPr lang="en-GB" sz="2000" b="1" dirty="0" smtClean="0"/>
          </a:p>
          <a:p>
            <a:endParaRPr lang="en-GB" sz="2000" b="1" dirty="0"/>
          </a:p>
          <a:p>
            <a:r>
              <a:rPr lang="en-GB" sz="2000" b="1" dirty="0" smtClean="0"/>
              <a:t>bridal</a:t>
            </a:r>
            <a:r>
              <a:rPr lang="en-GB" sz="2000" b="1" dirty="0"/>
              <a:t>: to do with a bride at a wedding</a:t>
            </a:r>
            <a:r>
              <a:rPr lang="en-GB" sz="2000" b="1" dirty="0" smtClean="0"/>
              <a:t>.</a:t>
            </a:r>
          </a:p>
          <a:p>
            <a:r>
              <a:rPr lang="en-GB" sz="2000" b="1" dirty="0" smtClean="0"/>
              <a:t>bridle</a:t>
            </a:r>
            <a:r>
              <a:rPr lang="en-GB" sz="2000" b="1" dirty="0"/>
              <a:t>: reins etc. for controlling a horse. </a:t>
            </a:r>
            <a:endParaRPr lang="en-GB" sz="2000" b="1" dirty="0" smtClean="0"/>
          </a:p>
          <a:p>
            <a:endParaRPr lang="en-GB" sz="2000" b="1" dirty="0"/>
          </a:p>
          <a:p>
            <a:r>
              <a:rPr lang="en-GB" sz="2000" b="1" dirty="0" smtClean="0"/>
              <a:t>cereal</a:t>
            </a:r>
            <a:r>
              <a:rPr lang="en-GB" sz="2000" b="1" dirty="0"/>
              <a:t>: made from grain (e.g. breakfast cereal</a:t>
            </a:r>
            <a:r>
              <a:rPr lang="en-GB" sz="2000" b="1" dirty="0" smtClean="0"/>
              <a:t>).</a:t>
            </a:r>
          </a:p>
          <a:p>
            <a:r>
              <a:rPr lang="en-GB" sz="2000" b="1" dirty="0" smtClean="0"/>
              <a:t>serial</a:t>
            </a:r>
            <a:r>
              <a:rPr lang="en-GB" sz="2000" b="1" dirty="0"/>
              <a:t>: adjective from the noun series – a succession of things one after the other. </a:t>
            </a:r>
            <a:endParaRPr lang="en-GB" sz="2000" b="1" dirty="0" smtClean="0"/>
          </a:p>
          <a:p>
            <a:endParaRPr lang="en-GB" sz="2000" b="1" dirty="0"/>
          </a:p>
          <a:p>
            <a:r>
              <a:rPr lang="en-GB" sz="2000" b="1" dirty="0"/>
              <a:t>guessed: past tense of the verb </a:t>
            </a:r>
            <a:r>
              <a:rPr lang="en-GB" sz="2000" b="1" dirty="0" smtClean="0"/>
              <a:t>guess</a:t>
            </a:r>
          </a:p>
          <a:p>
            <a:r>
              <a:rPr lang="en-GB" sz="2000" b="1" dirty="0" smtClean="0"/>
              <a:t>guest</a:t>
            </a:r>
            <a:r>
              <a:rPr lang="en-GB" sz="2000" b="1" dirty="0"/>
              <a:t>: </a:t>
            </a:r>
            <a:r>
              <a:rPr lang="en-GB" sz="2000" b="1" dirty="0" smtClean="0"/>
              <a:t>visitor</a:t>
            </a:r>
          </a:p>
          <a:p>
            <a:endParaRPr lang="en-GB" sz="2000" b="1" dirty="0"/>
          </a:p>
          <a:p>
            <a:r>
              <a:rPr lang="en-GB" sz="2000" b="1" dirty="0"/>
              <a:t>steal: take something that does not belong to </a:t>
            </a:r>
            <a:r>
              <a:rPr lang="en-GB" sz="2000" b="1" dirty="0" smtClean="0"/>
              <a:t>you</a:t>
            </a:r>
          </a:p>
          <a:p>
            <a:r>
              <a:rPr lang="en-GB" sz="2000" b="1" dirty="0" smtClean="0"/>
              <a:t>steel</a:t>
            </a:r>
            <a:r>
              <a:rPr lang="en-GB" sz="2000" b="1" dirty="0"/>
              <a:t>: metal</a:t>
            </a:r>
          </a:p>
        </p:txBody>
      </p:sp>
      <p:sp>
        <p:nvSpPr>
          <p:cNvPr id="3" name="Oval 2"/>
          <p:cNvSpPr/>
          <p:nvPr/>
        </p:nvSpPr>
        <p:spPr>
          <a:xfrm>
            <a:off x="6960358" y="177422"/>
            <a:ext cx="4926841" cy="43945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7360921" y="604996"/>
            <a:ext cx="4160520" cy="3539430"/>
          </a:xfrm>
          <a:prstGeom prst="rect">
            <a:avLst/>
          </a:prstGeom>
          <a:noFill/>
        </p:spPr>
        <p:txBody>
          <a:bodyPr wrap="square" rtlCol="0">
            <a:spAutoFit/>
          </a:bodyPr>
          <a:lstStyle/>
          <a:p>
            <a:pPr algn="ctr"/>
            <a:r>
              <a:rPr lang="en-GB" sz="2800" b="1" dirty="0" smtClean="0">
                <a:solidFill>
                  <a:srgbClr val="FF0000"/>
                </a:solidFill>
              </a:rPr>
              <a:t>Choose some homophones from the list on this page.</a:t>
            </a:r>
          </a:p>
          <a:p>
            <a:pPr algn="ctr"/>
            <a:r>
              <a:rPr lang="en-GB" sz="2800" b="1" dirty="0" smtClean="0">
                <a:solidFill>
                  <a:srgbClr val="FF0000"/>
                </a:solidFill>
              </a:rPr>
              <a:t>Experiment with different ways of remembering the meaning for each </a:t>
            </a:r>
            <a:r>
              <a:rPr lang="en-GB" sz="2800" b="1" dirty="0" smtClean="0">
                <a:solidFill>
                  <a:srgbClr val="FF0000"/>
                </a:solidFill>
              </a:rPr>
              <a:t>spelling. Which method works best for you?</a:t>
            </a:r>
            <a:endParaRPr lang="en-GB" sz="2800" b="1" dirty="0">
              <a:solidFill>
                <a:srgbClr val="FF0000"/>
              </a:solidFill>
            </a:endParaRPr>
          </a:p>
        </p:txBody>
      </p:sp>
    </p:spTree>
    <p:extLst>
      <p:ext uri="{BB962C8B-B14F-4D97-AF65-F5344CB8AC3E}">
        <p14:creationId xmlns:p14="http://schemas.microsoft.com/office/powerpoint/2010/main" val="3531105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quirements to Become a Private Investigator | LoveToKn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754" y="1183709"/>
            <a:ext cx="4020640" cy="56742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51629" y="75713"/>
            <a:ext cx="8789158" cy="1107996"/>
          </a:xfrm>
          <a:prstGeom prst="rect">
            <a:avLst/>
          </a:prstGeom>
          <a:noFill/>
        </p:spPr>
        <p:txBody>
          <a:bodyPr wrap="square" rtlCol="0">
            <a:spAutoFit/>
          </a:bodyPr>
          <a:lstStyle/>
          <a:p>
            <a:r>
              <a:rPr lang="en-GB" sz="6600" dirty="0" smtClean="0"/>
              <a:t>Spelling Investigations</a:t>
            </a:r>
            <a:endParaRPr lang="en-GB" sz="6600" dirty="0"/>
          </a:p>
        </p:txBody>
      </p:sp>
    </p:spTree>
    <p:extLst>
      <p:ext uri="{BB962C8B-B14F-4D97-AF65-F5344CB8AC3E}">
        <p14:creationId xmlns:p14="http://schemas.microsoft.com/office/powerpoint/2010/main" val="1546049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275" y="682387"/>
            <a:ext cx="10495128" cy="5632311"/>
          </a:xfrm>
          <a:prstGeom prst="rect">
            <a:avLst/>
          </a:prstGeom>
          <a:noFill/>
        </p:spPr>
        <p:txBody>
          <a:bodyPr wrap="square" rtlCol="0">
            <a:spAutoFit/>
          </a:bodyPr>
          <a:lstStyle/>
          <a:p>
            <a:r>
              <a:rPr lang="en-GB" sz="3600" dirty="0" smtClean="0"/>
              <a:t>You are now going to have a go at some spelling investigations to see if you can uncover any spelling rules or patterns.  For each investigation, look for a few examples to try to work out what the rule is.</a:t>
            </a:r>
          </a:p>
          <a:p>
            <a:endParaRPr lang="en-GB" sz="3600" dirty="0" smtClean="0"/>
          </a:p>
          <a:p>
            <a:r>
              <a:rPr lang="en-GB" sz="3600" dirty="0" smtClean="0"/>
              <a:t>It is important to note that all spelling rules have exceptions (words that the </a:t>
            </a:r>
            <a:r>
              <a:rPr lang="en-GB" sz="3600" dirty="0" smtClean="0"/>
              <a:t>rule doesn’t </a:t>
            </a:r>
            <a:r>
              <a:rPr lang="en-GB" sz="3600" dirty="0" smtClean="0"/>
              <a:t>apply to).</a:t>
            </a:r>
          </a:p>
          <a:p>
            <a:r>
              <a:rPr lang="en-GB" sz="3600" dirty="0" smtClean="0"/>
              <a:t>If you have used your detective skills to reveal the spelling rule, you could challenge yourself further by finding an exception to the rule!</a:t>
            </a:r>
            <a:endParaRPr lang="en-GB" sz="3600" dirty="0"/>
          </a:p>
        </p:txBody>
      </p:sp>
    </p:spTree>
    <p:extLst>
      <p:ext uri="{BB962C8B-B14F-4D97-AF65-F5344CB8AC3E}">
        <p14:creationId xmlns:p14="http://schemas.microsoft.com/office/powerpoint/2010/main" val="162071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7797" y="474345"/>
            <a:ext cx="11232107" cy="5632311"/>
          </a:xfrm>
          <a:prstGeom prst="rect">
            <a:avLst/>
          </a:prstGeom>
        </p:spPr>
        <p:txBody>
          <a:bodyPr wrap="square">
            <a:spAutoFit/>
          </a:bodyPr>
          <a:lstStyle/>
          <a:p>
            <a:pPr algn="ctr">
              <a:spcAft>
                <a:spcPts val="0"/>
              </a:spcAft>
            </a:pPr>
            <a:r>
              <a:rPr lang="en-GB" sz="2400" u="sng" dirty="0">
                <a:latin typeface="Gill Sans MT" panose="020B0502020104020203" pitchFamily="34" charset="0"/>
                <a:ea typeface="Calibri" panose="020F0502020204030204" pitchFamily="34" charset="0"/>
                <a:cs typeface="Times New Roman" panose="02020603050405020304" pitchFamily="18" charset="0"/>
              </a:rPr>
              <a:t>English Curriculum Intent</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2400" dirty="0">
                <a:latin typeface="Gill Sans MT" panose="020B0502020104020203" pitchFamily="34" charset="0"/>
                <a:ea typeface="Calibri" panose="020F0502020204030204" pitchFamily="34" charset="0"/>
                <a:cs typeface="Times New Roman" panose="02020603050405020304" pitchFamily="18" charset="0"/>
              </a:rPr>
              <a:t>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2400" dirty="0">
                <a:latin typeface="Gill Sans MT" panose="020B0502020104020203" pitchFamily="34" charset="0"/>
                <a:ea typeface="Calibri" panose="020F0502020204030204" pitchFamily="34" charset="0"/>
                <a:cs typeface="Times New Roman" panose="02020603050405020304" pitchFamily="18" charset="0"/>
              </a:rPr>
              <a:t>At Holly Park, we intend to foster a lifelong love of reading, writing and discussion amongst all children at Holly Park.  We aim to inspire a habit of reading widely and often and intend children to be exposed to a wide range of authors and genres in order for them to develop individual tastes and preferences. We want our children to build a wide vocabulary throughout their time at school; to have a love of language and to enjoy experimenting with words and their power. </a:t>
            </a:r>
            <a:r>
              <a:rPr lang="en-GB" sz="2400" dirty="0" smtClean="0">
                <a:latin typeface="Gill Sans MT" panose="020B0502020104020203" pitchFamily="34" charset="0"/>
                <a:ea typeface="Calibri" panose="020F0502020204030204" pitchFamily="34" charset="0"/>
                <a:cs typeface="Times New Roman" panose="02020603050405020304" pitchFamily="18" charset="0"/>
              </a:rPr>
              <a:t> We </a:t>
            </a:r>
            <a:r>
              <a:rPr lang="en-GB" sz="2400" dirty="0">
                <a:latin typeface="Gill Sans MT" panose="020B0502020104020203" pitchFamily="34" charset="0"/>
                <a:ea typeface="Calibri" panose="020F0502020204030204" pitchFamily="34" charset="0"/>
                <a:cs typeface="Times New Roman" panose="02020603050405020304" pitchFamily="18" charset="0"/>
              </a:rPr>
              <a:t>intend to develop children’s confidence with speaking and listening activities, in order for them to become articulate and empathetic young adults. </a:t>
            </a:r>
            <a:r>
              <a:rPr lang="en-GB" sz="2400" dirty="0" smtClean="0">
                <a:latin typeface="Gill Sans MT" panose="020B0502020104020203" pitchFamily="34" charset="0"/>
                <a:ea typeface="Calibri" panose="020F0502020204030204" pitchFamily="34" charset="0"/>
                <a:cs typeface="Times New Roman" panose="02020603050405020304" pitchFamily="18" charset="0"/>
              </a:rPr>
              <a:t> We </a:t>
            </a:r>
            <a:r>
              <a:rPr lang="en-GB" sz="2400" dirty="0">
                <a:latin typeface="Gill Sans MT" panose="020B0502020104020203" pitchFamily="34" charset="0"/>
                <a:ea typeface="Calibri" panose="020F0502020204030204" pitchFamily="34" charset="0"/>
                <a:cs typeface="Times New Roman" panose="02020603050405020304" pitchFamily="18" charset="0"/>
              </a:rPr>
              <a:t>intend for the children to experience writing in a wide range of genres and for a variety of audiences and purposes. We aim to teach phonics, spelling, punctuation and grammar skills in an engaging and purposeful manner and provide our children with the tools necessary to express themselves effectively.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2400" dirty="0">
                <a:latin typeface="Gill Sans MT" panose="020B0502020104020203" pitchFamily="34" charset="0"/>
                <a:ea typeface="Calibri" panose="020F0502020204030204" pitchFamily="34" charset="0"/>
                <a:cs typeface="Times New Roman" panose="02020603050405020304" pitchFamily="18" charset="0"/>
              </a:rPr>
              <a:t>We believe that enthusiasm </a:t>
            </a:r>
            <a:r>
              <a:rPr lang="en-GB" sz="2400" dirty="0" smtClean="0">
                <a:latin typeface="Gill Sans MT" panose="020B0502020104020203" pitchFamily="34" charset="0"/>
                <a:ea typeface="Calibri" panose="020F0502020204030204" pitchFamily="34" charset="0"/>
                <a:cs typeface="Times New Roman" panose="02020603050405020304" pitchFamily="18" charset="0"/>
              </a:rPr>
              <a:t>for </a:t>
            </a:r>
            <a:r>
              <a:rPr lang="en-GB" sz="2400" dirty="0">
                <a:latin typeface="Gill Sans MT" panose="020B0502020104020203" pitchFamily="34" charset="0"/>
                <a:ea typeface="Calibri" panose="020F0502020204030204" pitchFamily="34" charset="0"/>
                <a:cs typeface="Times New Roman" panose="02020603050405020304" pitchFamily="18" charset="0"/>
              </a:rPr>
              <a:t>and a secure knowledge </a:t>
            </a:r>
            <a:r>
              <a:rPr lang="en-GB" sz="2400" dirty="0" smtClean="0">
                <a:latin typeface="Gill Sans MT" panose="020B0502020104020203" pitchFamily="34" charset="0"/>
                <a:ea typeface="Calibri" panose="020F0502020204030204" pitchFamily="34" charset="0"/>
                <a:cs typeface="Times New Roman" panose="02020603050405020304" pitchFamily="18" charset="0"/>
              </a:rPr>
              <a:t>of </a:t>
            </a:r>
            <a:r>
              <a:rPr lang="en-GB" sz="2400" dirty="0">
                <a:latin typeface="Gill Sans MT" panose="020B0502020104020203" pitchFamily="34" charset="0"/>
                <a:ea typeface="Calibri" panose="020F0502020204030204" pitchFamily="34" charset="0"/>
                <a:cs typeface="Times New Roman" panose="02020603050405020304" pitchFamily="18" charset="0"/>
              </a:rPr>
              <a:t>these literacy skills are crucial to a child’s education and will equip them with vital skills for the future.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24598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1570" y="321691"/>
            <a:ext cx="10645254" cy="1569660"/>
          </a:xfrm>
          <a:prstGeom prst="rect">
            <a:avLst/>
          </a:prstGeom>
        </p:spPr>
        <p:txBody>
          <a:bodyPr wrap="square">
            <a:spAutoFit/>
          </a:bodyPr>
          <a:lstStyle/>
          <a:p>
            <a:pPr algn="ctr"/>
            <a:r>
              <a:rPr lang="en-GB" sz="4800" b="1" dirty="0">
                <a:solidFill>
                  <a:srgbClr val="000000"/>
                </a:solidFill>
                <a:latin typeface="Times New Roman" panose="02020603050405020304" pitchFamily="18" charset="0"/>
              </a:rPr>
              <a:t>1. Investigate what happens to </a:t>
            </a:r>
            <a:r>
              <a:rPr lang="en-GB" sz="4800" b="1" dirty="0" smtClean="0">
                <a:solidFill>
                  <a:srgbClr val="000000"/>
                </a:solidFill>
                <a:latin typeface="Times New Roman" panose="02020603050405020304" pitchFamily="18" charset="0"/>
              </a:rPr>
              <a:t>words ending </a:t>
            </a:r>
            <a:r>
              <a:rPr lang="en-GB" sz="4800" b="1" dirty="0">
                <a:solidFill>
                  <a:srgbClr val="000000"/>
                </a:solidFill>
                <a:latin typeface="Times New Roman" panose="02020603050405020304" pitchFamily="18" charset="0"/>
              </a:rPr>
              <a:t>in f/ </a:t>
            </a:r>
            <a:r>
              <a:rPr lang="en-GB" sz="4800" b="1" dirty="0" err="1" smtClean="0">
                <a:solidFill>
                  <a:srgbClr val="000000"/>
                </a:solidFill>
                <a:latin typeface="Times New Roman" panose="02020603050405020304" pitchFamily="18" charset="0"/>
              </a:rPr>
              <a:t>fe</a:t>
            </a:r>
            <a:r>
              <a:rPr lang="en-GB" sz="4800" b="1" dirty="0" smtClean="0">
                <a:solidFill>
                  <a:srgbClr val="000000"/>
                </a:solidFill>
                <a:latin typeface="Times New Roman" panose="02020603050405020304" pitchFamily="18" charset="0"/>
              </a:rPr>
              <a:t> </a:t>
            </a:r>
            <a:r>
              <a:rPr lang="en-GB" sz="4800" b="1" dirty="0">
                <a:solidFill>
                  <a:srgbClr val="000000"/>
                </a:solidFill>
                <a:latin typeface="Times New Roman" panose="02020603050405020304" pitchFamily="18" charset="0"/>
              </a:rPr>
              <a:t>when </a:t>
            </a:r>
            <a:r>
              <a:rPr lang="en-GB" sz="4800" b="1" dirty="0" smtClean="0">
                <a:solidFill>
                  <a:srgbClr val="000000"/>
                </a:solidFill>
                <a:latin typeface="Times New Roman" panose="02020603050405020304" pitchFamily="18" charset="0"/>
              </a:rPr>
              <a:t>they become </a:t>
            </a:r>
            <a:r>
              <a:rPr lang="en-GB" sz="4800" b="1" dirty="0">
                <a:solidFill>
                  <a:srgbClr val="000000"/>
                </a:solidFill>
                <a:latin typeface="Times New Roman" panose="02020603050405020304" pitchFamily="18" charset="0"/>
              </a:rPr>
              <a:t>plural </a:t>
            </a:r>
          </a:p>
        </p:txBody>
      </p:sp>
      <p:sp>
        <p:nvSpPr>
          <p:cNvPr id="3" name="TextBox 2"/>
          <p:cNvSpPr txBox="1"/>
          <p:nvPr/>
        </p:nvSpPr>
        <p:spPr>
          <a:xfrm>
            <a:off x="1978925" y="2988858"/>
            <a:ext cx="9321421" cy="830997"/>
          </a:xfrm>
          <a:prstGeom prst="rect">
            <a:avLst/>
          </a:prstGeom>
          <a:noFill/>
        </p:spPr>
        <p:txBody>
          <a:bodyPr wrap="square" rtlCol="0">
            <a:spAutoFit/>
          </a:bodyPr>
          <a:lstStyle/>
          <a:p>
            <a:r>
              <a:rPr lang="en-GB" sz="4800" dirty="0" smtClean="0"/>
              <a:t>For example thief, knife, half, wife.</a:t>
            </a:r>
            <a:endParaRPr lang="en-GB" sz="4800" dirty="0"/>
          </a:p>
        </p:txBody>
      </p:sp>
      <p:sp>
        <p:nvSpPr>
          <p:cNvPr id="4" name="TextBox 3"/>
          <p:cNvSpPr txBox="1"/>
          <p:nvPr/>
        </p:nvSpPr>
        <p:spPr>
          <a:xfrm>
            <a:off x="1337481" y="5500048"/>
            <a:ext cx="9962865" cy="584775"/>
          </a:xfrm>
          <a:prstGeom prst="rect">
            <a:avLst/>
          </a:prstGeom>
          <a:noFill/>
        </p:spPr>
        <p:txBody>
          <a:bodyPr wrap="square" rtlCol="0">
            <a:spAutoFit/>
          </a:bodyPr>
          <a:lstStyle/>
          <a:p>
            <a:pPr algn="ctr"/>
            <a:r>
              <a:rPr lang="en-GB" sz="3200" dirty="0" smtClean="0">
                <a:solidFill>
                  <a:srgbClr val="FF0000"/>
                </a:solidFill>
              </a:rPr>
              <a:t>Can you find any exceptions to the rule?</a:t>
            </a:r>
            <a:endParaRPr lang="en-GB" sz="3200" dirty="0">
              <a:solidFill>
                <a:srgbClr val="FF0000"/>
              </a:solidFill>
            </a:endParaRPr>
          </a:p>
        </p:txBody>
      </p:sp>
      <p:sp>
        <p:nvSpPr>
          <p:cNvPr id="5" name="TextBox 4"/>
          <p:cNvSpPr txBox="1"/>
          <p:nvPr/>
        </p:nvSpPr>
        <p:spPr>
          <a:xfrm>
            <a:off x="3862316" y="6069097"/>
            <a:ext cx="4503761" cy="523220"/>
          </a:xfrm>
          <a:prstGeom prst="rect">
            <a:avLst/>
          </a:prstGeom>
          <a:noFill/>
        </p:spPr>
        <p:txBody>
          <a:bodyPr wrap="square" rtlCol="0">
            <a:spAutoFit/>
          </a:bodyPr>
          <a:lstStyle/>
          <a:p>
            <a:pPr algn="ctr"/>
            <a:r>
              <a:rPr lang="en-GB" sz="2800" dirty="0" smtClean="0">
                <a:solidFill>
                  <a:srgbClr val="FF0000"/>
                </a:solidFill>
              </a:rPr>
              <a:t>Example exception- cliff</a:t>
            </a:r>
            <a:endParaRPr lang="en-GB" sz="2800" dirty="0">
              <a:solidFill>
                <a:srgbClr val="FF0000"/>
              </a:solidFill>
            </a:endParaRPr>
          </a:p>
        </p:txBody>
      </p:sp>
    </p:spTree>
    <p:extLst>
      <p:ext uri="{BB962C8B-B14F-4D97-AF65-F5344CB8AC3E}">
        <p14:creationId xmlns:p14="http://schemas.microsoft.com/office/powerpoint/2010/main" val="1328917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8173" y="1091821"/>
            <a:ext cx="184731" cy="369332"/>
          </a:xfrm>
          <a:prstGeom prst="rect">
            <a:avLst/>
          </a:prstGeom>
          <a:noFill/>
        </p:spPr>
        <p:txBody>
          <a:bodyPr wrap="none" rtlCol="0">
            <a:spAutoFit/>
          </a:bodyPr>
          <a:lstStyle/>
          <a:p>
            <a:endParaRPr lang="en-GB" dirty="0"/>
          </a:p>
        </p:txBody>
      </p:sp>
      <p:sp>
        <p:nvSpPr>
          <p:cNvPr id="3" name="Rectangle 2"/>
          <p:cNvSpPr/>
          <p:nvPr/>
        </p:nvSpPr>
        <p:spPr>
          <a:xfrm>
            <a:off x="2881406" y="5810113"/>
            <a:ext cx="6865919" cy="584775"/>
          </a:xfrm>
          <a:prstGeom prst="rect">
            <a:avLst/>
          </a:prstGeom>
        </p:spPr>
        <p:txBody>
          <a:bodyPr wrap="none">
            <a:spAutoFit/>
          </a:bodyPr>
          <a:lstStyle/>
          <a:p>
            <a:pPr algn="ctr"/>
            <a:r>
              <a:rPr lang="en-GB" sz="3200" dirty="0">
                <a:solidFill>
                  <a:srgbClr val="FF0000"/>
                </a:solidFill>
              </a:rPr>
              <a:t>Can you find any exceptions to the rule?</a:t>
            </a:r>
          </a:p>
        </p:txBody>
      </p:sp>
      <p:sp>
        <p:nvSpPr>
          <p:cNvPr id="4" name="Rectangle 3"/>
          <p:cNvSpPr/>
          <p:nvPr/>
        </p:nvSpPr>
        <p:spPr>
          <a:xfrm>
            <a:off x="1262904" y="491656"/>
            <a:ext cx="9194041" cy="1200329"/>
          </a:xfrm>
          <a:prstGeom prst="rect">
            <a:avLst/>
          </a:prstGeom>
        </p:spPr>
        <p:txBody>
          <a:bodyPr wrap="square">
            <a:spAutoFit/>
          </a:bodyPr>
          <a:lstStyle/>
          <a:p>
            <a:pPr algn="ctr"/>
            <a:r>
              <a:rPr lang="en-GB" sz="3600" b="1" dirty="0">
                <a:solidFill>
                  <a:srgbClr val="000000"/>
                </a:solidFill>
                <a:latin typeface="Times New Roman" panose="02020603050405020304" pitchFamily="18" charset="0"/>
              </a:rPr>
              <a:t>2.  What usually happens to the 'c' sound in a </a:t>
            </a:r>
            <a:br>
              <a:rPr lang="en-GB" sz="3600" b="1" dirty="0">
                <a:solidFill>
                  <a:srgbClr val="000000"/>
                </a:solidFill>
                <a:latin typeface="Times New Roman" panose="02020603050405020304" pitchFamily="18" charset="0"/>
              </a:rPr>
            </a:br>
            <a:r>
              <a:rPr lang="en-GB" sz="3600" b="1" dirty="0">
                <a:solidFill>
                  <a:srgbClr val="000000"/>
                </a:solidFill>
                <a:latin typeface="Times New Roman" panose="02020603050405020304" pitchFamily="18" charset="0"/>
              </a:rPr>
              <a:t>word when it is followed by e, </a:t>
            </a:r>
            <a:r>
              <a:rPr lang="en-GB" sz="3600" b="1" dirty="0" err="1">
                <a:solidFill>
                  <a:srgbClr val="000000"/>
                </a:solidFill>
                <a:latin typeface="Times New Roman" panose="02020603050405020304" pitchFamily="18" charset="0"/>
              </a:rPr>
              <a:t>i</a:t>
            </a:r>
            <a:r>
              <a:rPr lang="en-GB" sz="3600" b="1" dirty="0">
                <a:solidFill>
                  <a:srgbClr val="000000"/>
                </a:solidFill>
                <a:latin typeface="Times New Roman" panose="02020603050405020304" pitchFamily="18" charset="0"/>
              </a:rPr>
              <a:t> or y?</a:t>
            </a:r>
          </a:p>
        </p:txBody>
      </p:sp>
      <p:sp>
        <p:nvSpPr>
          <p:cNvPr id="5" name="TextBox 4"/>
          <p:cNvSpPr txBox="1"/>
          <p:nvPr/>
        </p:nvSpPr>
        <p:spPr>
          <a:xfrm>
            <a:off x="3742626" y="3366328"/>
            <a:ext cx="5143478" cy="769441"/>
          </a:xfrm>
          <a:prstGeom prst="rect">
            <a:avLst/>
          </a:prstGeom>
          <a:noFill/>
        </p:spPr>
        <p:txBody>
          <a:bodyPr wrap="square" rtlCol="0">
            <a:spAutoFit/>
          </a:bodyPr>
          <a:lstStyle/>
          <a:p>
            <a:r>
              <a:rPr lang="en-GB" sz="4400" dirty="0" err="1" smtClean="0"/>
              <a:t>e.g</a:t>
            </a:r>
            <a:r>
              <a:rPr lang="en-GB" sz="4400" dirty="0" smtClean="0"/>
              <a:t>: </a:t>
            </a:r>
            <a:r>
              <a:rPr lang="en-GB" sz="4400" dirty="0" smtClean="0"/>
              <a:t>circle</a:t>
            </a:r>
            <a:r>
              <a:rPr lang="en-GB" sz="4400" dirty="0" smtClean="0"/>
              <a:t>, cycle</a:t>
            </a:r>
            <a:endParaRPr lang="en-GB" sz="4400" dirty="0"/>
          </a:p>
        </p:txBody>
      </p:sp>
    </p:spTree>
    <p:extLst>
      <p:ext uri="{BB962C8B-B14F-4D97-AF65-F5344CB8AC3E}">
        <p14:creationId xmlns:p14="http://schemas.microsoft.com/office/powerpoint/2010/main" val="1693494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490" y="191069"/>
            <a:ext cx="11177515" cy="1323439"/>
          </a:xfrm>
          <a:prstGeom prst="rect">
            <a:avLst/>
          </a:prstGeom>
        </p:spPr>
        <p:txBody>
          <a:bodyPr wrap="square">
            <a:spAutoFit/>
          </a:bodyPr>
          <a:lstStyle/>
          <a:p>
            <a:pPr algn="ctr"/>
            <a:r>
              <a:rPr lang="en-GB" sz="4000" b="1" dirty="0">
                <a:solidFill>
                  <a:srgbClr val="000000"/>
                </a:solidFill>
                <a:latin typeface="Times New Roman" panose="02020603050405020304" pitchFamily="18" charset="0"/>
              </a:rPr>
              <a:t>3. What usually happens to the 'g' sound when </a:t>
            </a:r>
            <a:br>
              <a:rPr lang="en-GB" sz="4000" b="1" dirty="0">
                <a:solidFill>
                  <a:srgbClr val="000000"/>
                </a:solidFill>
                <a:latin typeface="Times New Roman" panose="02020603050405020304" pitchFamily="18" charset="0"/>
              </a:rPr>
            </a:br>
            <a:r>
              <a:rPr lang="en-GB" sz="4000" b="1" dirty="0">
                <a:solidFill>
                  <a:srgbClr val="000000"/>
                </a:solidFill>
                <a:latin typeface="Times New Roman" panose="02020603050405020304" pitchFamily="18" charset="0"/>
              </a:rPr>
              <a:t>it is followed by e, </a:t>
            </a:r>
            <a:r>
              <a:rPr lang="en-GB" sz="4000" b="1" dirty="0" err="1">
                <a:solidFill>
                  <a:srgbClr val="000000"/>
                </a:solidFill>
                <a:latin typeface="Times New Roman" panose="02020603050405020304" pitchFamily="18" charset="0"/>
              </a:rPr>
              <a:t>i</a:t>
            </a:r>
            <a:r>
              <a:rPr lang="en-GB" sz="4000" b="1" dirty="0">
                <a:solidFill>
                  <a:srgbClr val="000000"/>
                </a:solidFill>
                <a:latin typeface="Times New Roman" panose="02020603050405020304" pitchFamily="18" charset="0"/>
              </a:rPr>
              <a:t> or y?</a:t>
            </a:r>
          </a:p>
        </p:txBody>
      </p:sp>
      <p:sp>
        <p:nvSpPr>
          <p:cNvPr id="3" name="TextBox 2"/>
          <p:cNvSpPr txBox="1"/>
          <p:nvPr/>
        </p:nvSpPr>
        <p:spPr>
          <a:xfrm>
            <a:off x="3603010" y="3248167"/>
            <a:ext cx="6646460" cy="769441"/>
          </a:xfrm>
          <a:prstGeom prst="rect">
            <a:avLst/>
          </a:prstGeom>
          <a:noFill/>
        </p:spPr>
        <p:txBody>
          <a:bodyPr wrap="square" rtlCol="0">
            <a:spAutoFit/>
          </a:bodyPr>
          <a:lstStyle/>
          <a:p>
            <a:r>
              <a:rPr lang="en-GB" sz="4400" dirty="0" err="1" smtClean="0"/>
              <a:t>e.g</a:t>
            </a:r>
            <a:r>
              <a:rPr lang="en-GB" sz="4400" dirty="0" smtClean="0"/>
              <a:t>: page, magic</a:t>
            </a:r>
            <a:endParaRPr lang="en-GB" sz="4400" dirty="0"/>
          </a:p>
        </p:txBody>
      </p:sp>
      <p:sp>
        <p:nvSpPr>
          <p:cNvPr id="4" name="Rectangle 3"/>
          <p:cNvSpPr/>
          <p:nvPr/>
        </p:nvSpPr>
        <p:spPr>
          <a:xfrm>
            <a:off x="2920621" y="6078814"/>
            <a:ext cx="6469039" cy="523220"/>
          </a:xfrm>
          <a:prstGeom prst="rect">
            <a:avLst/>
          </a:prstGeom>
        </p:spPr>
        <p:txBody>
          <a:bodyPr wrap="square">
            <a:spAutoFit/>
          </a:bodyPr>
          <a:lstStyle/>
          <a:p>
            <a:pPr algn="ctr"/>
            <a:r>
              <a:rPr lang="en-GB" sz="2800" dirty="0">
                <a:solidFill>
                  <a:srgbClr val="FF0000"/>
                </a:solidFill>
              </a:rPr>
              <a:t>Can you find any exceptions to the rule?</a:t>
            </a:r>
          </a:p>
        </p:txBody>
      </p:sp>
    </p:spTree>
    <p:extLst>
      <p:ext uri="{BB962C8B-B14F-4D97-AF65-F5344CB8AC3E}">
        <p14:creationId xmlns:p14="http://schemas.microsoft.com/office/powerpoint/2010/main" val="3970928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1556"/>
            <a:ext cx="11941791" cy="1938992"/>
          </a:xfrm>
          <a:prstGeom prst="rect">
            <a:avLst/>
          </a:prstGeom>
        </p:spPr>
        <p:txBody>
          <a:bodyPr wrap="square">
            <a:spAutoFit/>
          </a:bodyPr>
          <a:lstStyle/>
          <a:p>
            <a:pPr algn="ctr"/>
            <a:r>
              <a:rPr lang="en-GB" sz="4000" b="1" dirty="0">
                <a:solidFill>
                  <a:srgbClr val="000000"/>
                </a:solidFill>
                <a:latin typeface="Times New Roman" panose="02020603050405020304" pitchFamily="18" charset="0"/>
              </a:rPr>
              <a:t>4. How does the le sound change when it's at </a:t>
            </a:r>
            <a:br>
              <a:rPr lang="en-GB" sz="4000" b="1" dirty="0">
                <a:solidFill>
                  <a:srgbClr val="000000"/>
                </a:solidFill>
                <a:latin typeface="Times New Roman" panose="02020603050405020304" pitchFamily="18" charset="0"/>
              </a:rPr>
            </a:br>
            <a:r>
              <a:rPr lang="en-GB" sz="4000" b="1" dirty="0">
                <a:solidFill>
                  <a:srgbClr val="000000"/>
                </a:solidFill>
                <a:latin typeface="Times New Roman" panose="02020603050405020304" pitchFamily="18" charset="0"/>
              </a:rPr>
              <a:t>the beginning of a word to when it's at the end </a:t>
            </a:r>
            <a:br>
              <a:rPr lang="en-GB" sz="4000" b="1" dirty="0">
                <a:solidFill>
                  <a:srgbClr val="000000"/>
                </a:solidFill>
                <a:latin typeface="Times New Roman" panose="02020603050405020304" pitchFamily="18" charset="0"/>
              </a:rPr>
            </a:br>
            <a:r>
              <a:rPr lang="en-GB" sz="4000" b="1" dirty="0">
                <a:solidFill>
                  <a:srgbClr val="000000"/>
                </a:solidFill>
                <a:latin typeface="Times New Roman" panose="02020603050405020304" pitchFamily="18" charset="0"/>
              </a:rPr>
              <a:t>of a word? </a:t>
            </a:r>
          </a:p>
        </p:txBody>
      </p:sp>
      <p:sp>
        <p:nvSpPr>
          <p:cNvPr id="3" name="TextBox 2"/>
          <p:cNvSpPr txBox="1"/>
          <p:nvPr/>
        </p:nvSpPr>
        <p:spPr>
          <a:xfrm>
            <a:off x="3541544" y="3657599"/>
            <a:ext cx="4858702" cy="830997"/>
          </a:xfrm>
          <a:prstGeom prst="rect">
            <a:avLst/>
          </a:prstGeom>
          <a:noFill/>
        </p:spPr>
        <p:txBody>
          <a:bodyPr wrap="none" rtlCol="0">
            <a:spAutoFit/>
          </a:bodyPr>
          <a:lstStyle/>
          <a:p>
            <a:r>
              <a:rPr lang="en-GB" sz="4800" dirty="0" err="1" smtClean="0"/>
              <a:t>e.g</a:t>
            </a:r>
            <a:r>
              <a:rPr lang="en-GB" sz="4800" dirty="0" smtClean="0"/>
              <a:t>: leaf, title, little</a:t>
            </a:r>
            <a:endParaRPr lang="en-GB" sz="4800" dirty="0"/>
          </a:p>
        </p:txBody>
      </p:sp>
      <p:sp>
        <p:nvSpPr>
          <p:cNvPr id="4" name="Rectangle 3"/>
          <p:cNvSpPr/>
          <p:nvPr/>
        </p:nvSpPr>
        <p:spPr>
          <a:xfrm>
            <a:off x="2537936" y="5983067"/>
            <a:ext cx="6865919" cy="584775"/>
          </a:xfrm>
          <a:prstGeom prst="rect">
            <a:avLst/>
          </a:prstGeom>
        </p:spPr>
        <p:txBody>
          <a:bodyPr wrap="none">
            <a:spAutoFit/>
          </a:bodyPr>
          <a:lstStyle/>
          <a:p>
            <a:pPr algn="ctr"/>
            <a:r>
              <a:rPr lang="en-GB" sz="3200" dirty="0">
                <a:solidFill>
                  <a:srgbClr val="FF0000"/>
                </a:solidFill>
              </a:rPr>
              <a:t>Can you find any exceptions to the rule?</a:t>
            </a:r>
          </a:p>
        </p:txBody>
      </p:sp>
    </p:spTree>
    <p:extLst>
      <p:ext uri="{BB962C8B-B14F-4D97-AF65-F5344CB8AC3E}">
        <p14:creationId xmlns:p14="http://schemas.microsoft.com/office/powerpoint/2010/main" val="4053808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4276" y="362635"/>
            <a:ext cx="11136572" cy="2800767"/>
          </a:xfrm>
          <a:prstGeom prst="rect">
            <a:avLst/>
          </a:prstGeom>
        </p:spPr>
        <p:txBody>
          <a:bodyPr wrap="square">
            <a:spAutoFit/>
          </a:bodyPr>
          <a:lstStyle/>
          <a:p>
            <a:pPr algn="ctr"/>
            <a:r>
              <a:rPr lang="en-GB" sz="4400" b="1" dirty="0">
                <a:solidFill>
                  <a:srgbClr val="000000"/>
                </a:solidFill>
                <a:latin typeface="Times New Roman" panose="02020603050405020304" pitchFamily="18" charset="0"/>
              </a:rPr>
              <a:t>5. </a:t>
            </a:r>
            <a:r>
              <a:rPr lang="en-GB" sz="4400" b="1" dirty="0" smtClean="0">
                <a:solidFill>
                  <a:srgbClr val="000000"/>
                </a:solidFill>
                <a:latin typeface="Times New Roman" panose="02020603050405020304" pitchFamily="18" charset="0"/>
              </a:rPr>
              <a:t>The letters c and k sometimes make the same sound. Can </a:t>
            </a:r>
            <a:r>
              <a:rPr lang="en-GB" sz="4400" b="1" dirty="0">
                <a:solidFill>
                  <a:srgbClr val="000000"/>
                </a:solidFill>
                <a:latin typeface="Times New Roman" panose="02020603050405020304" pitchFamily="18" charset="0"/>
              </a:rPr>
              <a:t>you find any rules </a:t>
            </a:r>
            <a:r>
              <a:rPr lang="en-GB" sz="4400" b="1" dirty="0" smtClean="0">
                <a:solidFill>
                  <a:srgbClr val="000000"/>
                </a:solidFill>
                <a:latin typeface="Times New Roman" panose="02020603050405020304" pitchFamily="18" charset="0"/>
              </a:rPr>
              <a:t>to help you decide when to use a </a:t>
            </a:r>
            <a:r>
              <a:rPr lang="en-GB" sz="4400" b="1" dirty="0">
                <a:solidFill>
                  <a:srgbClr val="000000"/>
                </a:solidFill>
                <a:latin typeface="Times New Roman" panose="02020603050405020304" pitchFamily="18" charset="0"/>
              </a:rPr>
              <a:t>c </a:t>
            </a:r>
            <a:br>
              <a:rPr lang="en-GB" sz="4400" b="1" dirty="0">
                <a:solidFill>
                  <a:srgbClr val="000000"/>
                </a:solidFill>
                <a:latin typeface="Times New Roman" panose="02020603050405020304" pitchFamily="18" charset="0"/>
              </a:rPr>
            </a:br>
            <a:r>
              <a:rPr lang="en-GB" sz="4400" b="1" dirty="0">
                <a:solidFill>
                  <a:srgbClr val="000000"/>
                </a:solidFill>
                <a:latin typeface="Times New Roman" panose="02020603050405020304" pitchFamily="18" charset="0"/>
              </a:rPr>
              <a:t>and when to use k? </a:t>
            </a:r>
          </a:p>
        </p:txBody>
      </p:sp>
      <p:sp>
        <p:nvSpPr>
          <p:cNvPr id="4" name="Rectangle 3"/>
          <p:cNvSpPr/>
          <p:nvPr/>
        </p:nvSpPr>
        <p:spPr>
          <a:xfrm>
            <a:off x="2569243" y="6055773"/>
            <a:ext cx="7026219" cy="584775"/>
          </a:xfrm>
          <a:prstGeom prst="rect">
            <a:avLst/>
          </a:prstGeom>
        </p:spPr>
        <p:txBody>
          <a:bodyPr wrap="none">
            <a:spAutoFit/>
          </a:bodyPr>
          <a:lstStyle/>
          <a:p>
            <a:pPr algn="ctr"/>
            <a:r>
              <a:rPr lang="en-GB" sz="3200" dirty="0">
                <a:solidFill>
                  <a:srgbClr val="FF0000"/>
                </a:solidFill>
              </a:rPr>
              <a:t>Can you find any exceptions to the </a:t>
            </a:r>
            <a:r>
              <a:rPr lang="en-GB" sz="3200" dirty="0" smtClean="0">
                <a:solidFill>
                  <a:srgbClr val="FF0000"/>
                </a:solidFill>
              </a:rPr>
              <a:t>rules?</a:t>
            </a:r>
            <a:endParaRPr lang="en-GB" sz="3200" dirty="0">
              <a:solidFill>
                <a:srgbClr val="FF0000"/>
              </a:solidFill>
            </a:endParaRPr>
          </a:p>
        </p:txBody>
      </p:sp>
    </p:spTree>
    <p:extLst>
      <p:ext uri="{BB962C8B-B14F-4D97-AF65-F5344CB8AC3E}">
        <p14:creationId xmlns:p14="http://schemas.microsoft.com/office/powerpoint/2010/main" val="1066246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050" y="471817"/>
            <a:ext cx="11586950" cy="1446550"/>
          </a:xfrm>
          <a:prstGeom prst="rect">
            <a:avLst/>
          </a:prstGeom>
        </p:spPr>
        <p:txBody>
          <a:bodyPr wrap="square">
            <a:spAutoFit/>
          </a:bodyPr>
          <a:lstStyle/>
          <a:p>
            <a:r>
              <a:rPr lang="en-GB" sz="4400" b="1" dirty="0">
                <a:solidFill>
                  <a:srgbClr val="000000"/>
                </a:solidFill>
                <a:latin typeface="Times New Roman" panose="02020603050405020304" pitchFamily="18" charset="0"/>
              </a:rPr>
              <a:t>6.  What happens to the spelling of words that </a:t>
            </a:r>
            <a:br>
              <a:rPr lang="en-GB" sz="4400" b="1" dirty="0">
                <a:solidFill>
                  <a:srgbClr val="000000"/>
                </a:solidFill>
                <a:latin typeface="Times New Roman" panose="02020603050405020304" pitchFamily="18" charset="0"/>
              </a:rPr>
            </a:br>
            <a:r>
              <a:rPr lang="en-GB" sz="4400" b="1" dirty="0">
                <a:solidFill>
                  <a:srgbClr val="000000"/>
                </a:solidFill>
                <a:latin typeface="Times New Roman" panose="02020603050405020304" pitchFamily="18" charset="0"/>
              </a:rPr>
              <a:t>end in e when you add the suffix '</a:t>
            </a:r>
            <a:r>
              <a:rPr lang="en-GB" sz="4400" b="1" dirty="0" err="1">
                <a:solidFill>
                  <a:srgbClr val="000000"/>
                </a:solidFill>
                <a:latin typeface="Times New Roman" panose="02020603050405020304" pitchFamily="18" charset="0"/>
              </a:rPr>
              <a:t>ing</a:t>
            </a:r>
            <a:r>
              <a:rPr lang="en-GB" sz="4400" b="1" dirty="0">
                <a:solidFill>
                  <a:srgbClr val="000000"/>
                </a:solidFill>
                <a:latin typeface="Times New Roman" panose="02020603050405020304" pitchFamily="18" charset="0"/>
              </a:rPr>
              <a:t>'?</a:t>
            </a:r>
          </a:p>
        </p:txBody>
      </p:sp>
      <p:sp>
        <p:nvSpPr>
          <p:cNvPr id="3" name="TextBox 2"/>
          <p:cNvSpPr txBox="1"/>
          <p:nvPr/>
        </p:nvSpPr>
        <p:spPr>
          <a:xfrm>
            <a:off x="3903260" y="3357349"/>
            <a:ext cx="3974550" cy="830997"/>
          </a:xfrm>
          <a:prstGeom prst="rect">
            <a:avLst/>
          </a:prstGeom>
          <a:noFill/>
        </p:spPr>
        <p:txBody>
          <a:bodyPr wrap="none" rtlCol="0">
            <a:spAutoFit/>
          </a:bodyPr>
          <a:lstStyle/>
          <a:p>
            <a:r>
              <a:rPr lang="en-GB" sz="4800" dirty="0" err="1" smtClean="0"/>
              <a:t>e.g</a:t>
            </a:r>
            <a:r>
              <a:rPr lang="en-GB" sz="4800" dirty="0" smtClean="0"/>
              <a:t>: love, move</a:t>
            </a:r>
          </a:p>
        </p:txBody>
      </p:sp>
      <p:sp>
        <p:nvSpPr>
          <p:cNvPr id="4" name="Rectangle 3"/>
          <p:cNvSpPr/>
          <p:nvPr/>
        </p:nvSpPr>
        <p:spPr>
          <a:xfrm>
            <a:off x="2785870" y="6014829"/>
            <a:ext cx="6865919" cy="584775"/>
          </a:xfrm>
          <a:prstGeom prst="rect">
            <a:avLst/>
          </a:prstGeom>
        </p:spPr>
        <p:txBody>
          <a:bodyPr wrap="none">
            <a:spAutoFit/>
          </a:bodyPr>
          <a:lstStyle/>
          <a:p>
            <a:pPr algn="ctr"/>
            <a:r>
              <a:rPr lang="en-GB" sz="3200" dirty="0">
                <a:solidFill>
                  <a:srgbClr val="FF0000"/>
                </a:solidFill>
              </a:rPr>
              <a:t>Can you find any exceptions to the rule?</a:t>
            </a:r>
          </a:p>
        </p:txBody>
      </p:sp>
    </p:spTree>
    <p:extLst>
      <p:ext uri="{BB962C8B-B14F-4D97-AF65-F5344CB8AC3E}">
        <p14:creationId xmlns:p14="http://schemas.microsoft.com/office/powerpoint/2010/main" val="65963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4593" y="1229663"/>
            <a:ext cx="9840036" cy="3416320"/>
          </a:xfrm>
          <a:prstGeom prst="rect">
            <a:avLst/>
          </a:prstGeom>
          <a:noFill/>
        </p:spPr>
        <p:txBody>
          <a:bodyPr wrap="square" rtlCol="0">
            <a:spAutoFit/>
          </a:bodyPr>
          <a:lstStyle/>
          <a:p>
            <a:pPr algn="ctr"/>
            <a:r>
              <a:rPr lang="en-GB" sz="5400" dirty="0" smtClean="0"/>
              <a:t>Thank you for </a:t>
            </a:r>
            <a:r>
              <a:rPr lang="en-GB" sz="5400" dirty="0" smtClean="0"/>
              <a:t>taking th</a:t>
            </a:r>
            <a:r>
              <a:rPr lang="en-GB" sz="5400" dirty="0" smtClean="0"/>
              <a:t>e time to join in with the virtual workshop</a:t>
            </a:r>
            <a:r>
              <a:rPr lang="en-GB" sz="5400" dirty="0" smtClean="0"/>
              <a:t>!</a:t>
            </a:r>
          </a:p>
          <a:p>
            <a:pPr algn="ctr"/>
            <a:endParaRPr lang="en-GB" sz="5400" dirty="0" smtClean="0"/>
          </a:p>
          <a:p>
            <a:pPr algn="ctr"/>
            <a:r>
              <a:rPr lang="en-GB" sz="5400" dirty="0" smtClean="0"/>
              <a:t>I hope you enjoyed the activities!</a:t>
            </a:r>
            <a:endParaRPr lang="en-GB" sz="5400" dirty="0"/>
          </a:p>
        </p:txBody>
      </p:sp>
    </p:spTree>
    <p:extLst>
      <p:ext uri="{BB962C8B-B14F-4D97-AF65-F5344CB8AC3E}">
        <p14:creationId xmlns:p14="http://schemas.microsoft.com/office/powerpoint/2010/main" val="1730909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785" y="1364775"/>
            <a:ext cx="10730182" cy="4247317"/>
          </a:xfrm>
          <a:prstGeom prst="rect">
            <a:avLst/>
          </a:prstGeom>
          <a:noFill/>
        </p:spPr>
        <p:txBody>
          <a:bodyPr wrap="none" rtlCol="0">
            <a:spAutoFit/>
          </a:bodyPr>
          <a:lstStyle/>
          <a:p>
            <a:r>
              <a:rPr lang="en-GB" sz="3600" b="1" u="sng" dirty="0" smtClean="0"/>
              <a:t>Questions for adults to consider:</a:t>
            </a:r>
          </a:p>
          <a:p>
            <a:endParaRPr lang="en-GB" sz="3600" b="1" dirty="0"/>
          </a:p>
          <a:p>
            <a:r>
              <a:rPr lang="en-GB" sz="3600" b="1" dirty="0" smtClean="0"/>
              <a:t>How did you learn to spell?</a:t>
            </a:r>
          </a:p>
          <a:p>
            <a:endParaRPr lang="en-GB" sz="3600" b="1" dirty="0"/>
          </a:p>
          <a:p>
            <a:r>
              <a:rPr lang="en-GB" sz="3600" b="1" dirty="0" smtClean="0"/>
              <a:t>Are there any words that you still find difficult to spell?</a:t>
            </a:r>
          </a:p>
          <a:p>
            <a:endParaRPr lang="en-GB" sz="3600" b="1" dirty="0" smtClean="0"/>
          </a:p>
          <a:p>
            <a:r>
              <a:rPr lang="en-GB" sz="3600" b="1" dirty="0" smtClean="0"/>
              <a:t>What strategies do you use to spell difficult words?</a:t>
            </a:r>
          </a:p>
          <a:p>
            <a:endParaRPr lang="en-GB" dirty="0"/>
          </a:p>
        </p:txBody>
      </p:sp>
      <p:sp>
        <p:nvSpPr>
          <p:cNvPr id="2" name="Oval 1"/>
          <p:cNvSpPr/>
          <p:nvPr/>
        </p:nvSpPr>
        <p:spPr>
          <a:xfrm>
            <a:off x="7820167" y="95534"/>
            <a:ext cx="3521122" cy="31935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8366077" y="999824"/>
            <a:ext cx="2429301" cy="1384995"/>
          </a:xfrm>
          <a:prstGeom prst="rect">
            <a:avLst/>
          </a:prstGeom>
          <a:noFill/>
        </p:spPr>
        <p:txBody>
          <a:bodyPr wrap="square" rtlCol="0">
            <a:spAutoFit/>
          </a:bodyPr>
          <a:lstStyle/>
          <a:p>
            <a:pPr algn="ctr"/>
            <a:r>
              <a:rPr lang="en-GB" sz="2800" dirty="0" smtClean="0">
                <a:solidFill>
                  <a:srgbClr val="FF0000"/>
                </a:solidFill>
              </a:rPr>
              <a:t>Have a chat with your child about this!</a:t>
            </a:r>
            <a:endParaRPr lang="en-GB" sz="2800" dirty="0">
              <a:solidFill>
                <a:srgbClr val="FF0000"/>
              </a:solidFill>
            </a:endParaRPr>
          </a:p>
        </p:txBody>
      </p:sp>
    </p:spTree>
    <p:extLst>
      <p:ext uri="{BB962C8B-B14F-4D97-AF65-F5344CB8AC3E}">
        <p14:creationId xmlns:p14="http://schemas.microsoft.com/office/powerpoint/2010/main" val="4177225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584811" y="196376"/>
            <a:ext cx="3603009" cy="28933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4037462" y="1050877"/>
            <a:ext cx="2872853" cy="830997"/>
          </a:xfrm>
          <a:prstGeom prst="rect">
            <a:avLst/>
          </a:prstGeom>
          <a:noFill/>
        </p:spPr>
        <p:txBody>
          <a:bodyPr wrap="square" rtlCol="0">
            <a:spAutoFit/>
          </a:bodyPr>
          <a:lstStyle/>
          <a:p>
            <a:pPr algn="ctr"/>
            <a:r>
              <a:rPr lang="en-GB" sz="2400" b="1" dirty="0" smtClean="0"/>
              <a:t>Words that adults find difficult to spell!</a:t>
            </a:r>
            <a:endParaRPr lang="en-GB" sz="2400" b="1" dirty="0"/>
          </a:p>
        </p:txBody>
      </p:sp>
      <p:sp>
        <p:nvSpPr>
          <p:cNvPr id="6" name="Rectangle 5"/>
          <p:cNvSpPr/>
          <p:nvPr/>
        </p:nvSpPr>
        <p:spPr>
          <a:xfrm>
            <a:off x="536811" y="660400"/>
            <a:ext cx="6096000" cy="5970865"/>
          </a:xfrm>
          <a:prstGeom prst="rect">
            <a:avLst/>
          </a:prstGeom>
        </p:spPr>
        <p:txBody>
          <a:bodyPr>
            <a:spAutoFit/>
          </a:bodyPr>
          <a:lstStyle/>
          <a:p>
            <a:r>
              <a:rPr lang="en-GB" sz="2800" b="1" dirty="0">
                <a:solidFill>
                  <a:srgbClr val="000000"/>
                </a:solidFill>
                <a:latin typeface="Times New Roman" panose="02020603050405020304" pitchFamily="18" charset="0"/>
              </a:rPr>
              <a:t>1. Embarrassment</a:t>
            </a:r>
          </a:p>
          <a:p>
            <a:r>
              <a:rPr lang="en-GB" sz="2800" b="1" dirty="0">
                <a:solidFill>
                  <a:srgbClr val="000000"/>
                </a:solidFill>
                <a:latin typeface="Times New Roman" panose="02020603050405020304" pitchFamily="18" charset="0"/>
              </a:rPr>
              <a:t>2. Fluorescent</a:t>
            </a:r>
          </a:p>
          <a:p>
            <a:r>
              <a:rPr lang="en-GB" sz="2800" b="1" dirty="0">
                <a:solidFill>
                  <a:srgbClr val="000000"/>
                </a:solidFill>
                <a:latin typeface="Times New Roman" panose="02020603050405020304" pitchFamily="18" charset="0"/>
              </a:rPr>
              <a:t>3. Accommodate</a:t>
            </a:r>
          </a:p>
          <a:p>
            <a:r>
              <a:rPr lang="en-GB" sz="2800" b="1" dirty="0">
                <a:solidFill>
                  <a:srgbClr val="000000"/>
                </a:solidFill>
                <a:latin typeface="Times New Roman" panose="02020603050405020304" pitchFamily="18" charset="0"/>
              </a:rPr>
              <a:t>4. Psychiatrist</a:t>
            </a:r>
          </a:p>
          <a:p>
            <a:r>
              <a:rPr lang="en-GB" sz="2800" b="1" dirty="0">
                <a:solidFill>
                  <a:srgbClr val="000000"/>
                </a:solidFill>
                <a:latin typeface="Times New Roman" panose="02020603050405020304" pitchFamily="18" charset="0"/>
              </a:rPr>
              <a:t>5. Occasionally</a:t>
            </a:r>
          </a:p>
          <a:p>
            <a:r>
              <a:rPr lang="en-GB" sz="2800" b="1" dirty="0">
                <a:solidFill>
                  <a:srgbClr val="000000"/>
                </a:solidFill>
                <a:latin typeface="Times New Roman" panose="02020603050405020304" pitchFamily="18" charset="0"/>
              </a:rPr>
              <a:t>6. Necessary</a:t>
            </a:r>
          </a:p>
          <a:p>
            <a:r>
              <a:rPr lang="en-GB" sz="2800" b="1" dirty="0">
                <a:solidFill>
                  <a:srgbClr val="000000"/>
                </a:solidFill>
                <a:latin typeface="Times New Roman" panose="02020603050405020304" pitchFamily="18" charset="0"/>
              </a:rPr>
              <a:t>7. Questionnaire</a:t>
            </a:r>
          </a:p>
          <a:p>
            <a:r>
              <a:rPr lang="en-GB" sz="2800" b="1" dirty="0">
                <a:solidFill>
                  <a:srgbClr val="000000"/>
                </a:solidFill>
                <a:latin typeface="Times New Roman" panose="02020603050405020304" pitchFamily="18" charset="0"/>
              </a:rPr>
              <a:t>8. </a:t>
            </a:r>
            <a:r>
              <a:rPr lang="en-GB" sz="2800" b="1" dirty="0" smtClean="0">
                <a:solidFill>
                  <a:srgbClr val="000000"/>
                </a:solidFill>
                <a:latin typeface="Times New Roman" panose="02020603050405020304" pitchFamily="18" charset="0"/>
              </a:rPr>
              <a:t>Mischievous</a:t>
            </a:r>
          </a:p>
          <a:p>
            <a:r>
              <a:rPr lang="en-GB" sz="2800" b="1" dirty="0"/>
              <a:t>9. Rhythm</a:t>
            </a:r>
          </a:p>
          <a:p>
            <a:r>
              <a:rPr lang="en-GB" sz="2800" b="1" dirty="0"/>
              <a:t>10. Minuscule</a:t>
            </a:r>
          </a:p>
          <a:p>
            <a:r>
              <a:rPr lang="en-GB" sz="2800" b="1" dirty="0"/>
              <a:t>11. Conscience</a:t>
            </a:r>
          </a:p>
          <a:p>
            <a:r>
              <a:rPr lang="en-GB" sz="2800" b="1" dirty="0"/>
              <a:t>12. Xylophone</a:t>
            </a:r>
          </a:p>
          <a:p>
            <a:r>
              <a:rPr lang="en-GB" sz="2800" b="1" dirty="0"/>
              <a:t>13. Pronunciation</a:t>
            </a:r>
          </a:p>
          <a:p>
            <a:endParaRPr lang="en-GB" b="1" dirty="0">
              <a:solidFill>
                <a:srgbClr val="000000"/>
              </a:solidFill>
              <a:latin typeface="Times New Roman" panose="02020603050405020304" pitchFamily="18" charset="0"/>
            </a:endParaRPr>
          </a:p>
        </p:txBody>
      </p:sp>
      <p:sp>
        <p:nvSpPr>
          <p:cNvPr id="7" name="Rectangle 6"/>
          <p:cNvSpPr/>
          <p:nvPr/>
        </p:nvSpPr>
        <p:spPr>
          <a:xfrm>
            <a:off x="7770126" y="660400"/>
            <a:ext cx="6096000" cy="5970865"/>
          </a:xfrm>
          <a:prstGeom prst="rect">
            <a:avLst/>
          </a:prstGeom>
        </p:spPr>
        <p:txBody>
          <a:bodyPr>
            <a:spAutoFit/>
          </a:bodyPr>
          <a:lstStyle/>
          <a:p>
            <a:r>
              <a:rPr lang="en-GB" sz="2800" b="1" dirty="0">
                <a:solidFill>
                  <a:srgbClr val="000000"/>
                </a:solidFill>
                <a:latin typeface="Times New Roman" panose="02020603050405020304" pitchFamily="18" charset="0"/>
              </a:rPr>
              <a:t>14. Graffiti</a:t>
            </a:r>
          </a:p>
          <a:p>
            <a:r>
              <a:rPr lang="en-GB" sz="2800" b="1" dirty="0">
                <a:solidFill>
                  <a:srgbClr val="000000"/>
                </a:solidFill>
                <a:latin typeface="Times New Roman" panose="02020603050405020304" pitchFamily="18" charset="0"/>
              </a:rPr>
              <a:t>15. Millennium</a:t>
            </a:r>
          </a:p>
          <a:p>
            <a:r>
              <a:rPr lang="en-GB" sz="2800" b="1" dirty="0">
                <a:solidFill>
                  <a:srgbClr val="000000"/>
                </a:solidFill>
                <a:latin typeface="Times New Roman" panose="02020603050405020304" pitchFamily="18" charset="0"/>
              </a:rPr>
              <a:t>16. Occurrence</a:t>
            </a:r>
          </a:p>
          <a:p>
            <a:r>
              <a:rPr lang="en-GB" sz="2800" b="1" dirty="0">
                <a:solidFill>
                  <a:srgbClr val="000000"/>
                </a:solidFill>
                <a:latin typeface="Times New Roman" panose="02020603050405020304" pitchFamily="18" charset="0"/>
              </a:rPr>
              <a:t>17. Exhilarate</a:t>
            </a:r>
          </a:p>
          <a:p>
            <a:r>
              <a:rPr lang="en-GB" sz="2800" b="1" dirty="0">
                <a:solidFill>
                  <a:srgbClr val="000000"/>
                </a:solidFill>
                <a:latin typeface="Times New Roman" panose="02020603050405020304" pitchFamily="18" charset="0"/>
              </a:rPr>
              <a:t>18. Restaurant</a:t>
            </a:r>
          </a:p>
          <a:p>
            <a:r>
              <a:rPr lang="en-GB" sz="2800" b="1" dirty="0">
                <a:solidFill>
                  <a:srgbClr val="000000"/>
                </a:solidFill>
                <a:latin typeface="Times New Roman" panose="02020603050405020304" pitchFamily="18" charset="0"/>
              </a:rPr>
              <a:t>19. Accessory</a:t>
            </a:r>
          </a:p>
          <a:p>
            <a:r>
              <a:rPr lang="en-GB" sz="2800" b="1" dirty="0">
                <a:solidFill>
                  <a:srgbClr val="000000"/>
                </a:solidFill>
                <a:latin typeface="Times New Roman" panose="02020603050405020304" pitchFamily="18" charset="0"/>
              </a:rPr>
              <a:t>20. Guarantee</a:t>
            </a:r>
          </a:p>
          <a:p>
            <a:r>
              <a:rPr lang="en-GB" sz="2800" b="1" dirty="0">
                <a:solidFill>
                  <a:srgbClr val="000000"/>
                </a:solidFill>
                <a:latin typeface="Times New Roman" panose="02020603050405020304" pitchFamily="18" charset="0"/>
              </a:rPr>
              <a:t>21. </a:t>
            </a:r>
            <a:r>
              <a:rPr lang="en-GB" sz="2800" b="1" dirty="0" smtClean="0">
                <a:solidFill>
                  <a:srgbClr val="000000"/>
                </a:solidFill>
                <a:latin typeface="Times New Roman" panose="02020603050405020304" pitchFamily="18" charset="0"/>
              </a:rPr>
              <a:t>License</a:t>
            </a:r>
          </a:p>
          <a:p>
            <a:r>
              <a:rPr lang="en-GB" sz="2800" b="1" dirty="0"/>
              <a:t>22. Separate</a:t>
            </a:r>
          </a:p>
          <a:p>
            <a:r>
              <a:rPr lang="en-GB" sz="2800" b="1" dirty="0"/>
              <a:t>23. Believe</a:t>
            </a:r>
          </a:p>
          <a:p>
            <a:r>
              <a:rPr lang="en-GB" sz="2800" b="1" dirty="0"/>
              <a:t>24. Colleague</a:t>
            </a:r>
          </a:p>
          <a:p>
            <a:r>
              <a:rPr lang="en-GB" sz="2800" b="1" dirty="0"/>
              <a:t>25. Definite</a:t>
            </a:r>
          </a:p>
          <a:p>
            <a:r>
              <a:rPr lang="en-GB" sz="2800" b="1" dirty="0"/>
              <a:t>26. Humorous</a:t>
            </a:r>
          </a:p>
          <a:p>
            <a:endParaRPr lang="en-GB" b="1" dirty="0">
              <a:solidFill>
                <a:srgbClr val="000000"/>
              </a:solidFill>
              <a:latin typeface="Times New Roman" panose="02020603050405020304" pitchFamily="18" charset="0"/>
            </a:endParaRPr>
          </a:p>
        </p:txBody>
      </p:sp>
      <p:sp>
        <p:nvSpPr>
          <p:cNvPr id="8" name="Oval 7"/>
          <p:cNvSpPr/>
          <p:nvPr/>
        </p:nvSpPr>
        <p:spPr>
          <a:xfrm>
            <a:off x="3584811" y="3316406"/>
            <a:ext cx="3568889" cy="33148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339988" y="3645831"/>
            <a:ext cx="2292823" cy="2554545"/>
          </a:xfrm>
          <a:prstGeom prst="rect">
            <a:avLst/>
          </a:prstGeom>
          <a:noFill/>
        </p:spPr>
        <p:txBody>
          <a:bodyPr wrap="square" rtlCol="0">
            <a:spAutoFit/>
          </a:bodyPr>
          <a:lstStyle/>
          <a:p>
            <a:r>
              <a:rPr lang="en-GB" sz="2000" b="1" dirty="0" smtClean="0"/>
              <a:t>Why are these words difficult to spell?</a:t>
            </a:r>
          </a:p>
          <a:p>
            <a:endParaRPr lang="en-GB" sz="2000" b="1" dirty="0" smtClean="0"/>
          </a:p>
          <a:p>
            <a:r>
              <a:rPr lang="en-GB" sz="2000" b="1" dirty="0" smtClean="0"/>
              <a:t>Which strategies could you use to help you remember these spellings?</a:t>
            </a:r>
            <a:endParaRPr lang="en-GB" sz="2000" b="1" dirty="0"/>
          </a:p>
        </p:txBody>
      </p:sp>
    </p:spTree>
    <p:extLst>
      <p:ext uri="{BB962C8B-B14F-4D97-AF65-F5344CB8AC3E}">
        <p14:creationId xmlns:p14="http://schemas.microsoft.com/office/powerpoint/2010/main" val="892669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2512" y="313899"/>
            <a:ext cx="9894627" cy="6186309"/>
          </a:xfrm>
          <a:prstGeom prst="rect">
            <a:avLst/>
          </a:prstGeom>
          <a:noFill/>
        </p:spPr>
        <p:txBody>
          <a:bodyPr wrap="square" rtlCol="0">
            <a:spAutoFit/>
          </a:bodyPr>
          <a:lstStyle/>
          <a:p>
            <a:pPr algn="ctr"/>
            <a:r>
              <a:rPr lang="en-GB" sz="6600" u="sng" dirty="0" smtClean="0"/>
              <a:t>Warm up activity</a:t>
            </a:r>
          </a:p>
          <a:p>
            <a:pPr algn="ctr"/>
            <a:endParaRPr lang="en-GB" sz="6600" dirty="0"/>
          </a:p>
          <a:p>
            <a:pPr algn="ctr"/>
            <a:r>
              <a:rPr lang="en-GB" sz="6600" dirty="0" smtClean="0"/>
              <a:t>How many times can you write the word </a:t>
            </a:r>
          </a:p>
          <a:p>
            <a:pPr algn="ctr"/>
            <a:r>
              <a:rPr lang="en-GB" sz="6600" b="1" dirty="0"/>
              <a:t>r</a:t>
            </a:r>
            <a:r>
              <a:rPr lang="en-GB" sz="6600" b="1" dirty="0" smtClean="0"/>
              <a:t>hythm</a:t>
            </a:r>
          </a:p>
          <a:p>
            <a:pPr algn="ctr"/>
            <a:r>
              <a:rPr lang="en-GB" sz="6600" dirty="0"/>
              <a:t>i</a:t>
            </a:r>
            <a:r>
              <a:rPr lang="en-GB" sz="6600" dirty="0" smtClean="0"/>
              <a:t>n one minute?</a:t>
            </a:r>
            <a:endParaRPr lang="en-GB" sz="6600" dirty="0"/>
          </a:p>
        </p:txBody>
      </p:sp>
    </p:spTree>
    <p:extLst>
      <p:ext uri="{BB962C8B-B14F-4D97-AF65-F5344CB8AC3E}">
        <p14:creationId xmlns:p14="http://schemas.microsoft.com/office/powerpoint/2010/main" val="4194306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710050"/>
            <a:ext cx="6096000" cy="2308324"/>
          </a:xfrm>
          <a:prstGeom prst="rect">
            <a:avLst/>
          </a:prstGeom>
        </p:spPr>
        <p:txBody>
          <a:bodyPr>
            <a:spAutoFit/>
          </a:bodyPr>
          <a:lstStyle/>
          <a:p>
            <a:r>
              <a:rPr lang="en-GB" sz="3600" dirty="0" err="1"/>
              <a:t>ough</a:t>
            </a:r>
            <a:r>
              <a:rPr lang="en-GB" sz="3600" dirty="0"/>
              <a:t> is one of the trickiest spellings in English – it can be used to spell a number of different sounds.</a:t>
            </a:r>
          </a:p>
        </p:txBody>
      </p:sp>
      <p:sp>
        <p:nvSpPr>
          <p:cNvPr id="3" name="TextBox 2"/>
          <p:cNvSpPr txBox="1"/>
          <p:nvPr/>
        </p:nvSpPr>
        <p:spPr>
          <a:xfrm>
            <a:off x="2306472" y="504967"/>
            <a:ext cx="6564573" cy="1107996"/>
          </a:xfrm>
          <a:prstGeom prst="rect">
            <a:avLst/>
          </a:prstGeom>
          <a:noFill/>
        </p:spPr>
        <p:txBody>
          <a:bodyPr wrap="square" rtlCol="0">
            <a:spAutoFit/>
          </a:bodyPr>
          <a:lstStyle/>
          <a:p>
            <a:pPr algn="ctr"/>
            <a:r>
              <a:rPr lang="en-GB" sz="6600" u="sng" dirty="0" err="1" smtClean="0"/>
              <a:t>ough</a:t>
            </a:r>
            <a:endParaRPr lang="en-GB" sz="6600" u="sng" dirty="0"/>
          </a:p>
        </p:txBody>
      </p:sp>
    </p:spTree>
    <p:extLst>
      <p:ext uri="{BB962C8B-B14F-4D97-AF65-F5344CB8AC3E}">
        <p14:creationId xmlns:p14="http://schemas.microsoft.com/office/powerpoint/2010/main" val="564252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47916" y="2197289"/>
            <a:ext cx="5521576" cy="3416320"/>
          </a:xfrm>
          <a:prstGeom prst="rect">
            <a:avLst/>
          </a:prstGeom>
          <a:noFill/>
        </p:spPr>
        <p:txBody>
          <a:bodyPr wrap="none" rtlCol="0">
            <a:spAutoFit/>
          </a:bodyPr>
          <a:lstStyle/>
          <a:p>
            <a:r>
              <a:rPr lang="en-GB" sz="5400" dirty="0" smtClean="0"/>
              <a:t>Pl</a:t>
            </a:r>
            <a:r>
              <a:rPr lang="en-GB" sz="5400" u="sng" dirty="0" smtClean="0"/>
              <a:t>ough</a:t>
            </a:r>
            <a:r>
              <a:rPr lang="en-GB" sz="5400" dirty="0" smtClean="0"/>
              <a:t> – ow sound</a:t>
            </a:r>
          </a:p>
          <a:p>
            <a:r>
              <a:rPr lang="en-GB" sz="5400" dirty="0" smtClean="0"/>
              <a:t>Thr</a:t>
            </a:r>
            <a:r>
              <a:rPr lang="en-GB" sz="5400" u="sng" dirty="0" smtClean="0"/>
              <a:t>ough</a:t>
            </a:r>
            <a:r>
              <a:rPr lang="en-GB" sz="5400" dirty="0" smtClean="0"/>
              <a:t>- </a:t>
            </a:r>
            <a:r>
              <a:rPr lang="en-GB" sz="5400" dirty="0" err="1" smtClean="0"/>
              <a:t>oo</a:t>
            </a:r>
            <a:r>
              <a:rPr lang="en-GB" sz="5400" dirty="0" smtClean="0"/>
              <a:t> sound</a:t>
            </a:r>
          </a:p>
          <a:p>
            <a:r>
              <a:rPr lang="en-GB" sz="5400" dirty="0" smtClean="0"/>
              <a:t>T</a:t>
            </a:r>
            <a:r>
              <a:rPr lang="en-GB" sz="5400" u="sng" dirty="0" smtClean="0"/>
              <a:t>ough</a:t>
            </a:r>
            <a:r>
              <a:rPr lang="en-GB" sz="5400" dirty="0" smtClean="0"/>
              <a:t> – </a:t>
            </a:r>
            <a:r>
              <a:rPr lang="en-GB" sz="5400" dirty="0" err="1" smtClean="0"/>
              <a:t>uff</a:t>
            </a:r>
            <a:r>
              <a:rPr lang="en-GB" sz="5400" dirty="0" smtClean="0"/>
              <a:t> sound</a:t>
            </a:r>
          </a:p>
          <a:p>
            <a:r>
              <a:rPr lang="en-GB" sz="5400" dirty="0" smtClean="0"/>
              <a:t>D</a:t>
            </a:r>
            <a:r>
              <a:rPr lang="en-GB" sz="5400" u="sng" dirty="0" smtClean="0"/>
              <a:t>ough</a:t>
            </a:r>
            <a:r>
              <a:rPr lang="en-GB" sz="5400" dirty="0" smtClean="0"/>
              <a:t> – o sound</a:t>
            </a:r>
            <a:endParaRPr lang="en-GB" sz="5400" dirty="0"/>
          </a:p>
        </p:txBody>
      </p:sp>
      <p:sp>
        <p:nvSpPr>
          <p:cNvPr id="4" name="TextBox 3"/>
          <p:cNvSpPr txBox="1"/>
          <p:nvPr/>
        </p:nvSpPr>
        <p:spPr>
          <a:xfrm>
            <a:off x="928047" y="518615"/>
            <a:ext cx="10809027" cy="646331"/>
          </a:xfrm>
          <a:prstGeom prst="rect">
            <a:avLst/>
          </a:prstGeom>
          <a:noFill/>
        </p:spPr>
        <p:txBody>
          <a:bodyPr wrap="square" rtlCol="0">
            <a:spAutoFit/>
          </a:bodyPr>
          <a:lstStyle/>
          <a:p>
            <a:r>
              <a:rPr lang="en-GB" sz="3600" dirty="0" smtClean="0"/>
              <a:t>These are just some example of different </a:t>
            </a:r>
            <a:r>
              <a:rPr lang="en-GB" sz="3600" dirty="0" err="1" smtClean="0"/>
              <a:t>ough</a:t>
            </a:r>
            <a:r>
              <a:rPr lang="en-GB" sz="3600" dirty="0" smtClean="0"/>
              <a:t> sounds:</a:t>
            </a:r>
            <a:endParaRPr lang="en-GB" sz="3600" dirty="0"/>
          </a:p>
        </p:txBody>
      </p:sp>
    </p:spTree>
    <p:extLst>
      <p:ext uri="{BB962C8B-B14F-4D97-AF65-F5344CB8AC3E}">
        <p14:creationId xmlns:p14="http://schemas.microsoft.com/office/powerpoint/2010/main" val="520638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672" y="5028147"/>
            <a:ext cx="11273050" cy="1077218"/>
          </a:xfrm>
          <a:prstGeom prst="rect">
            <a:avLst/>
          </a:prstGeom>
        </p:spPr>
        <p:txBody>
          <a:bodyPr wrap="square">
            <a:spAutoFit/>
          </a:bodyPr>
          <a:lstStyle/>
          <a:p>
            <a:r>
              <a:rPr lang="en-GB" sz="3200" dirty="0" smtClean="0"/>
              <a:t>enough, brought</a:t>
            </a:r>
            <a:r>
              <a:rPr lang="en-GB" sz="3200" dirty="0"/>
              <a:t>, </a:t>
            </a:r>
            <a:r>
              <a:rPr lang="en-GB" sz="3200" dirty="0" smtClean="0"/>
              <a:t>fought, rough, though</a:t>
            </a:r>
            <a:r>
              <a:rPr lang="en-GB" sz="3200" dirty="0"/>
              <a:t>, although</a:t>
            </a:r>
            <a:r>
              <a:rPr lang="en-GB" sz="3200" dirty="0" smtClean="0"/>
              <a:t>, thought, borough, bough, nought</a:t>
            </a:r>
            <a:r>
              <a:rPr lang="en-GB" sz="3200" dirty="0" smtClean="0"/>
              <a:t>, bought, </a:t>
            </a:r>
            <a:r>
              <a:rPr lang="en-GB" sz="3200" dirty="0" smtClean="0"/>
              <a:t>trough, doughnut</a:t>
            </a:r>
            <a:endParaRPr lang="en-GB" sz="3200" dirty="0"/>
          </a:p>
        </p:txBody>
      </p:sp>
      <p:graphicFrame>
        <p:nvGraphicFramePr>
          <p:cNvPr id="4" name="Table 3"/>
          <p:cNvGraphicFramePr>
            <a:graphicFrameLocks noGrp="1"/>
          </p:cNvGraphicFramePr>
          <p:nvPr>
            <p:extLst>
              <p:ext uri="{D42A27DB-BD31-4B8C-83A1-F6EECF244321}">
                <p14:modId xmlns:p14="http://schemas.microsoft.com/office/powerpoint/2010/main" val="822671158"/>
              </p:ext>
            </p:extLst>
          </p:nvPr>
        </p:nvGraphicFramePr>
        <p:xfrm>
          <a:off x="1501250" y="1971543"/>
          <a:ext cx="8270542" cy="2920292"/>
        </p:xfrm>
        <a:graphic>
          <a:graphicData uri="http://schemas.openxmlformats.org/drawingml/2006/table">
            <a:tbl>
              <a:tblPr firstRow="1" bandRow="1">
                <a:tableStyleId>{5C22544A-7EE6-4342-B048-85BDC9FD1C3A}</a:tableStyleId>
              </a:tblPr>
              <a:tblGrid>
                <a:gridCol w="1181506"/>
                <a:gridCol w="1181506"/>
                <a:gridCol w="1181506"/>
                <a:gridCol w="1181506"/>
                <a:gridCol w="1181506"/>
                <a:gridCol w="1181506"/>
                <a:gridCol w="1181506"/>
              </a:tblGrid>
              <a:tr h="458363">
                <a:tc>
                  <a:txBody>
                    <a:bodyPr/>
                    <a:lstStyle/>
                    <a:p>
                      <a:pPr algn="ctr"/>
                      <a:r>
                        <a:rPr lang="en-GB" sz="2800" dirty="0" smtClean="0"/>
                        <a:t>ow</a:t>
                      </a:r>
                      <a:endParaRPr lang="en-GB" sz="2800" dirty="0"/>
                    </a:p>
                  </a:txBody>
                  <a:tcPr/>
                </a:tc>
                <a:tc>
                  <a:txBody>
                    <a:bodyPr/>
                    <a:lstStyle/>
                    <a:p>
                      <a:pPr algn="ctr"/>
                      <a:r>
                        <a:rPr lang="en-GB" sz="2800" dirty="0" err="1" smtClean="0"/>
                        <a:t>oo</a:t>
                      </a:r>
                      <a:endParaRPr lang="en-GB" sz="2800" dirty="0"/>
                    </a:p>
                  </a:txBody>
                  <a:tcPr/>
                </a:tc>
                <a:tc>
                  <a:txBody>
                    <a:bodyPr/>
                    <a:lstStyle/>
                    <a:p>
                      <a:pPr algn="ctr"/>
                      <a:r>
                        <a:rPr lang="en-GB" sz="2800" dirty="0" err="1" smtClean="0"/>
                        <a:t>uff</a:t>
                      </a:r>
                      <a:endParaRPr lang="en-GB" sz="2800" dirty="0"/>
                    </a:p>
                  </a:txBody>
                  <a:tcPr/>
                </a:tc>
                <a:tc>
                  <a:txBody>
                    <a:bodyPr/>
                    <a:lstStyle/>
                    <a:p>
                      <a:pPr algn="ctr"/>
                      <a:r>
                        <a:rPr lang="en-GB" sz="2800" dirty="0" smtClean="0"/>
                        <a:t>o</a:t>
                      </a:r>
                      <a:endParaRPr lang="en-GB" sz="2800" dirty="0"/>
                    </a:p>
                  </a:txBody>
                  <a:tcPr/>
                </a:tc>
                <a:tc>
                  <a:txBody>
                    <a:bodyPr/>
                    <a:lstStyle/>
                    <a:p>
                      <a:pPr algn="ctr"/>
                      <a:r>
                        <a:rPr lang="en-GB" sz="2800" dirty="0" smtClean="0"/>
                        <a:t>aw</a:t>
                      </a:r>
                      <a:endParaRPr lang="en-GB" sz="2800" dirty="0"/>
                    </a:p>
                  </a:txBody>
                  <a:tcPr/>
                </a:tc>
                <a:tc>
                  <a:txBody>
                    <a:bodyPr/>
                    <a:lstStyle/>
                    <a:p>
                      <a:pPr algn="ctr"/>
                      <a:r>
                        <a:rPr lang="en-GB" sz="2800" dirty="0" smtClean="0"/>
                        <a:t>uh</a:t>
                      </a:r>
                      <a:endParaRPr lang="en-GB" sz="2800" dirty="0"/>
                    </a:p>
                  </a:txBody>
                  <a:tcPr/>
                </a:tc>
                <a:tc>
                  <a:txBody>
                    <a:bodyPr/>
                    <a:lstStyle/>
                    <a:p>
                      <a:pPr algn="ctr"/>
                      <a:r>
                        <a:rPr lang="en-GB" sz="2800" dirty="0" smtClean="0"/>
                        <a:t>off</a:t>
                      </a:r>
                      <a:endParaRPr lang="en-GB" sz="2800" dirty="0"/>
                    </a:p>
                  </a:txBody>
                  <a:tcPr/>
                </a:tc>
              </a:tr>
              <a:tr h="2402132">
                <a:tc>
                  <a:txBody>
                    <a:bodyPr/>
                    <a:lstStyle/>
                    <a:p>
                      <a:r>
                        <a:rPr lang="en-GB" sz="2000" dirty="0" smtClean="0"/>
                        <a:t>plough</a:t>
                      </a:r>
                      <a:endParaRPr lang="en-GB" sz="2000" dirty="0"/>
                    </a:p>
                  </a:txBody>
                  <a:tcPr/>
                </a:tc>
                <a:tc>
                  <a:txBody>
                    <a:bodyPr/>
                    <a:lstStyle/>
                    <a:p>
                      <a:r>
                        <a:rPr lang="en-GB" sz="2000" dirty="0" smtClean="0"/>
                        <a:t>through</a:t>
                      </a:r>
                      <a:endParaRPr lang="en-GB" sz="2000" dirty="0"/>
                    </a:p>
                  </a:txBody>
                  <a:tcPr/>
                </a:tc>
                <a:tc>
                  <a:txBody>
                    <a:bodyPr/>
                    <a:lstStyle/>
                    <a:p>
                      <a:r>
                        <a:rPr lang="en-GB" sz="2000" dirty="0" smtClean="0"/>
                        <a:t>tough</a:t>
                      </a:r>
                      <a:endParaRPr lang="en-GB" sz="2000" dirty="0"/>
                    </a:p>
                  </a:txBody>
                  <a:tcPr/>
                </a:tc>
                <a:tc>
                  <a:txBody>
                    <a:bodyPr/>
                    <a:lstStyle/>
                    <a:p>
                      <a:r>
                        <a:rPr lang="en-GB" sz="2000" dirty="0" smtClean="0"/>
                        <a:t>dough</a:t>
                      </a:r>
                      <a:endParaRPr lang="en-GB" sz="2000" dirty="0"/>
                    </a:p>
                  </a:txBody>
                  <a:tcPr/>
                </a:tc>
                <a:tc>
                  <a:txBody>
                    <a:bodyPr/>
                    <a:lstStyle/>
                    <a:p>
                      <a:r>
                        <a:rPr lang="en-GB" sz="2000" dirty="0" smtClean="0"/>
                        <a:t>ought</a:t>
                      </a:r>
                      <a:endParaRPr lang="en-GB" sz="2000" dirty="0"/>
                    </a:p>
                  </a:txBody>
                  <a:tcPr/>
                </a:tc>
                <a:tc>
                  <a:txBody>
                    <a:bodyPr/>
                    <a:lstStyle/>
                    <a:p>
                      <a:r>
                        <a:rPr lang="en-GB" sz="2000" dirty="0" smtClean="0"/>
                        <a:t>thorough</a:t>
                      </a:r>
                      <a:endParaRPr lang="en-GB" sz="2000" dirty="0"/>
                    </a:p>
                  </a:txBody>
                  <a:tcPr/>
                </a:tc>
                <a:tc>
                  <a:txBody>
                    <a:bodyPr/>
                    <a:lstStyle/>
                    <a:p>
                      <a:r>
                        <a:rPr lang="en-GB" sz="2000" dirty="0" smtClean="0"/>
                        <a:t> cough</a:t>
                      </a:r>
                      <a:endParaRPr lang="en-GB" sz="2000" dirty="0"/>
                    </a:p>
                  </a:txBody>
                  <a:tcPr/>
                </a:tc>
              </a:tr>
            </a:tbl>
          </a:graphicData>
        </a:graphic>
      </p:graphicFrame>
      <p:sp>
        <p:nvSpPr>
          <p:cNvPr id="5" name="TextBox 4"/>
          <p:cNvSpPr txBox="1"/>
          <p:nvPr/>
        </p:nvSpPr>
        <p:spPr>
          <a:xfrm>
            <a:off x="1160060" y="155661"/>
            <a:ext cx="9512487" cy="1815882"/>
          </a:xfrm>
          <a:prstGeom prst="rect">
            <a:avLst/>
          </a:prstGeom>
          <a:noFill/>
        </p:spPr>
        <p:txBody>
          <a:bodyPr wrap="square" rtlCol="0">
            <a:spAutoFit/>
          </a:bodyPr>
          <a:lstStyle/>
          <a:p>
            <a:pPr algn="ctr"/>
            <a:r>
              <a:rPr lang="en-GB" sz="2800" dirty="0" smtClean="0"/>
              <a:t>See if you can complete the table by putting the words below into the different sound columns.  Can you think of any of your own </a:t>
            </a:r>
            <a:r>
              <a:rPr lang="en-GB" sz="2800" dirty="0" err="1" smtClean="0"/>
              <a:t>ough</a:t>
            </a:r>
            <a:r>
              <a:rPr lang="en-GB" sz="2800" dirty="0" smtClean="0"/>
              <a:t> words to add? Can you think of any </a:t>
            </a:r>
            <a:r>
              <a:rPr lang="en-GB" sz="2800" dirty="0" err="1" smtClean="0"/>
              <a:t>ough</a:t>
            </a:r>
            <a:r>
              <a:rPr lang="en-GB" sz="2800" dirty="0" smtClean="0"/>
              <a:t> words that wouldn’t fit into any of these categories?</a:t>
            </a:r>
            <a:endParaRPr lang="en-GB" sz="2800" dirty="0"/>
          </a:p>
        </p:txBody>
      </p:sp>
    </p:spTree>
    <p:extLst>
      <p:ext uri="{BB962C8B-B14F-4D97-AF65-F5344CB8AC3E}">
        <p14:creationId xmlns:p14="http://schemas.microsoft.com/office/powerpoint/2010/main" val="4130625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51881" y="655093"/>
            <a:ext cx="6769289" cy="1200329"/>
          </a:xfrm>
          <a:prstGeom prst="rect">
            <a:avLst/>
          </a:prstGeom>
          <a:noFill/>
        </p:spPr>
        <p:txBody>
          <a:bodyPr wrap="square" rtlCol="0">
            <a:spAutoFit/>
          </a:bodyPr>
          <a:lstStyle/>
          <a:p>
            <a:pPr algn="ctr"/>
            <a:r>
              <a:rPr lang="en-GB" sz="7200" u="sng" dirty="0" smtClean="0"/>
              <a:t>Homophones</a:t>
            </a:r>
            <a:endParaRPr lang="en-GB" sz="7200" u="sng" dirty="0"/>
          </a:p>
        </p:txBody>
      </p:sp>
      <p:sp>
        <p:nvSpPr>
          <p:cNvPr id="3" name="Rectangle 1"/>
          <p:cNvSpPr>
            <a:spLocks noChangeArrowheads="1"/>
          </p:cNvSpPr>
          <p:nvPr/>
        </p:nvSpPr>
        <p:spPr bwMode="auto">
          <a:xfrm>
            <a:off x="1119115" y="2320120"/>
            <a:ext cx="9812741" cy="25853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222222"/>
                </a:solidFill>
                <a:effectLst/>
                <a:cs typeface="Arial" panose="020B0604020202020204" pitchFamily="34" charset="0"/>
              </a:rPr>
              <a:t>homophone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70757A"/>
                </a:solidFill>
                <a:effectLst/>
                <a:cs typeface="Arial" panose="020B0604020202020204" pitchFamily="34" charset="0"/>
              </a:rPr>
              <a:t>/ˈ</a:t>
            </a:r>
            <a:r>
              <a:rPr kumimoji="0" lang="en-US" altLang="en-US" sz="2800" b="0" i="0" u="none" strike="noStrike" cap="none" normalizeH="0" baseline="0" dirty="0" err="1" smtClean="0">
                <a:ln>
                  <a:noFill/>
                </a:ln>
                <a:solidFill>
                  <a:srgbClr val="70757A"/>
                </a:solidFill>
                <a:effectLst/>
                <a:cs typeface="Arial" panose="020B0604020202020204" pitchFamily="34" charset="0"/>
              </a:rPr>
              <a:t>hɒməfəʊn</a:t>
            </a:r>
            <a:r>
              <a:rPr kumimoji="0" lang="en-US" altLang="en-US" sz="2800" b="0" i="0" u="none" strike="noStrike" cap="none" normalizeH="0" baseline="0" dirty="0" smtClean="0">
                <a:ln>
                  <a:noFill/>
                </a:ln>
                <a:solidFill>
                  <a:srgbClr val="70757A"/>
                </a:solidFill>
                <a:effectLst/>
                <a:cs typeface="Arial" panose="020B0604020202020204" pitchFamily="34" charset="0"/>
              </a:rPr>
              <a:t>,ˈ</a:t>
            </a:r>
            <a:r>
              <a:rPr kumimoji="0" lang="en-US" altLang="en-US" sz="2800" b="0" i="0" u="none" strike="noStrike" cap="none" normalizeH="0" baseline="0" dirty="0" err="1" smtClean="0">
                <a:ln>
                  <a:noFill/>
                </a:ln>
                <a:solidFill>
                  <a:srgbClr val="70757A"/>
                </a:solidFill>
                <a:effectLst/>
                <a:cs typeface="Arial" panose="020B0604020202020204" pitchFamily="34" charset="0"/>
              </a:rPr>
              <a:t>həʊmə</a:t>
            </a:r>
            <a:r>
              <a:rPr kumimoji="0" lang="en-US" altLang="en-US" sz="2800" b="0" i="0" u="none" strike="noStrike" cap="none" normalizeH="0" baseline="0" dirty="0" err="1" smtClean="0">
                <a:ln>
                  <a:noFill/>
                </a:ln>
                <a:solidFill>
                  <a:srgbClr val="70757A"/>
                </a:solidFill>
                <a:effectLst/>
                <a:cs typeface="Arial" panose="020B0604020202020204" pitchFamily="34" charset="0"/>
                <a:hlinkClick r:id="rId2"/>
              </a:rPr>
              <a:t>fəʊn</a:t>
            </a:r>
            <a:r>
              <a:rPr kumimoji="0" lang="en-US" altLang="en-US" sz="2800" b="0" i="0" u="none" strike="noStrike" cap="none" normalizeH="0" baseline="0" dirty="0" smtClean="0">
                <a:ln>
                  <a:noFill/>
                </a:ln>
                <a:solidFill>
                  <a:srgbClr val="70757A"/>
                </a:solidFill>
                <a:effectLst/>
                <a:cs typeface="Arial" panose="020B0604020202020204" pitchFamily="34" charset="0"/>
                <a:hlinkClick r:id="rId2"/>
              </a:rPr>
              <a:t>/</a:t>
            </a:r>
            <a:endParaRPr kumimoji="0" lang="en-US" altLang="en-US" sz="2800" b="0" i="0" u="none" strike="noStrike" cap="none" normalizeH="0" baseline="0" dirty="0" smtClean="0">
              <a:ln>
                <a:noFill/>
              </a:ln>
              <a:solidFill>
                <a:srgbClr val="222222"/>
              </a:solidFill>
              <a:effectLst/>
              <a:cs typeface="Arial" panose="020B0604020202020204" pitchFamily="34" charset="0"/>
              <a:hlinkClick r:id="rId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1" u="none" strike="noStrike" cap="none" normalizeH="0" baseline="0" dirty="0" smtClean="0">
                <a:ln>
                  <a:noFill/>
                </a:ln>
                <a:solidFill>
                  <a:srgbClr val="222222"/>
                </a:solidFill>
                <a:effectLst/>
                <a:cs typeface="Arial" panose="020B0604020202020204" pitchFamily="34" charset="0"/>
              </a:rPr>
              <a:t>noun</a:t>
            </a:r>
            <a:endParaRPr kumimoji="0" lang="en-US" altLang="en-US" sz="2800" b="0" i="0" u="none" strike="noStrike" cap="none" normalizeH="0" baseline="0" dirty="0" smtClean="0">
              <a:ln>
                <a:noFill/>
              </a:ln>
              <a:solidFill>
                <a:srgbClr val="222222"/>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2800" b="0" i="0" u="none" strike="noStrike" cap="none" normalizeH="0" baseline="0" dirty="0" smtClean="0">
                <a:ln>
                  <a:noFill/>
                </a:ln>
                <a:solidFill>
                  <a:srgbClr val="222222"/>
                </a:solidFill>
                <a:effectLst/>
                <a:cs typeface="Arial" panose="020B0604020202020204" pitchFamily="34" charset="0"/>
              </a:rPr>
              <a:t>each of two or more words having the same pronunciation but different meanings, origins, or spelling.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rgbClr val="660099"/>
              </a:solidFill>
              <a:effectLst/>
              <a:cs typeface="Arial" panose="020B0604020202020204" pitchFamily="34" charset="0"/>
            </a:endParaRPr>
          </a:p>
        </p:txBody>
      </p:sp>
      <p:sp>
        <p:nvSpPr>
          <p:cNvPr id="4" name="AutoShape 2" descr="data:image/svg+xml;base64,PHN2ZyB4bWxucz0iaHR0cDovL3d3dy53My5vcmcvMjAwMC9zdmciIHhtbG5zOnhsaW5rPSJodHRwOi8vd3d3LnczLm9yZy8xOTk5L3hsaW5rIiB3aWR0aD0iMzIiIGhlaWdodD0iMzIiIHZpZXdCb3g9IjAgMCAzMiAzMiI+CiAgPGRlZnM+CiAgICA8cG9seWdvbiBpZD0ic21hbGwtdmlzZW1lLXYzLWEiIHBvaW50cz0iMCAwIDMyIDAgMzIgMzIgMCAzMiIvPgogIDwvZGVmcz4KICA8ZyBmaWxsPSJub25lIiBmaWxsLXJ1bGU9ImV2ZW5vZGQiPgogICAgPG1hc2sgaWQ9InNtYWxsLXZpc2VtZS12My1iIiBmaWxsPSIjZmZmIj4KICAgICAgPHVzZSB4bGluazpocmVmPSIjc21hbGwtdmlzZW1lLXYzLWEiLz4KICAgIDwvbWFzaz4KICAgIDx1c2UgZmlsbD0iIzQyODVGNCIgeGxpbms6aHJlZj0iI3NtYWxsLXZpc2VtZS12My1hIi8+CiAgICA8cGF0aCBmaWxsPSIjRDJFM0ZDIiBkPSJNMCwxNS4yMzk3OTYzIEMyLjU0Mzg1NzE0LDE4Ljg3MDUyMDMgNS42NTIsMjIuMDgyMTk0NiA5LjIwMjI4NTcxLDI0Ljc0NDg3NjkgQzEzLjIxMTU3MTQsMjcuNzUxNzA3NyAxOC43ODg0Mjg2LDI3Ljc1MTcwNzcgMjIuNzk3NzE0MywyNC43NDQ4NzY5IEMyNi4zNDgsMjIuMDgyMTk0NiAyOS40NTYxNDI5LDE4Ljg3MDUyMDMgMzIsMTUuMjM5Nzk2MyBMMzIsLTcgTDAsLTcgTDAsMTUuMjM5Nzk2MyBaIiBtYXNrPSJ1cmwoI3NtYWxsLXZpc2VtZS12My1iKSIvPgogICAgPHBhdGggZmlsbD0iIzQyODVGNCIgZmlsbC1vcGFjaXR5PSIuNiIgZD0iTTE2LDIxLjIzMDY0OTIgQzE2LjkyNjA5OTEsMjEuMjMwNjQ5MiAxNy43OTEyNDY3LDIxLjQ5NDMxNTcgMTguNTI3MjEzNSwyMS45NTE1MDE5IEMxOC44MTA0NDEsMjIuMTI3MzMwOSAxOS4xMzYyNzM4LDIxLjc4ODc0ODUgMTguOTQwMzc5OSwyMS41MTY0Njc0IEMxOC4yNzg1NTU2LDIwLjU5NzMyNjMgMTcuMjA4MTEzNiwyMCAxNiwyMCBDMTQuNzkxODg2NCwyMCAxMy43MjE0NDQ0LDIwLjU5NzMyNjMgMTMuMDU5NjIwMSwyMS41MTY0Njc0IEMxMi44NjM3MjYyLDIxLjc4ODc0ODUgMTMuMTg5NTU5LDIyLjEyNzMzMDkgMTMuNDcyNzg2NSwyMS45NTE1MDE5IEMxNC4yMDg3NTMzLDIxLjQ5NDMxNTcgMTUuMDczOTAwOSwyMS4yMzA2NDkyIDE2LDIxLjIzMDY0OTIiIG1hc2s9InVybCgjc21hbGwtdmlzZW1lLXYzLWIpIi8+CiAgICA8cGF0aCBzdHJva2U9IiM0Mjg1RjQiIHN0cm9rZS1saW5lY2FwPSJzcXVhcmUiIGQ9Ik0yNSwxMyBDMjMsMTUuMzMzMzMzMyAyMCwxNi41IDE2LDE2LjUgQzEyLDE2LjUgOSwxNS4zMzMzMzMzIDcsMTMgTDEzLDEwLjUgTDE5LDEwLjUgTDI1LDEzIFoiIG1hc2s9InVybCgjc21hbGwtdmlzZW1lLXYzLWIpIi8+CiAgICA8cG9seWdvbiBmaWxsPSIjNDI4NUY0IiBmaWxsLXJ1bGU9Im5vbnplcm8iIHBvaW50cz0iOCAxNCA3IDEzIDI1IDEzIDI0IDE0IiBtYXNrPSJ1cmwoI3NtYWxsLXZpc2VtZS12My1iKSIvPgogICAgPHBhdGggc3Ryb2tlPSIjNDI4NUY0IiBzdHJva2UtbGluZWNhcD0icm91bmQiIGQ9Ik0yMCwzIEwxNy43Njc4NzUsNS4yNTg5MjYyMiBDMTYuNzkxNSw2LjI0NzAyNDU5IDE1LjIwODUsNi4yNDcwMjQ1OSAxNC4yMzIxMjUsNS4yNTg5MjYyMiBMMTIsMyIgbWFzaz0idXJsKCNzbWFsbC12aXNlbWUtdjMtYikiLz4KICA8L2c+Cjwvc3ZnPgo=">
            <a:hlinkClick r:id="rId2"/>
          </p:cNvPr>
          <p:cNvSpPr>
            <a:spLocks noChangeAspect="1" noChangeArrowheads="1"/>
          </p:cNvSpPr>
          <p:nvPr/>
        </p:nvSpPr>
        <p:spPr bwMode="auto">
          <a:xfrm flipV="1">
            <a:off x="1264502" y="3498103"/>
            <a:ext cx="245319" cy="4571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880344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1751</TotalTime>
  <Words>898</Words>
  <Application>Microsoft Office PowerPoint</Application>
  <PresentationFormat>Custom</PresentationFormat>
  <Paragraphs>149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Y5 Virtual Spelling Workshop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Y3 History Workshop</dc:title>
  <dc:creator>User</dc:creator>
  <cp:lastModifiedBy>Hannah Bawcombe</cp:lastModifiedBy>
  <cp:revision>93</cp:revision>
  <dcterms:created xsi:type="dcterms:W3CDTF">2019-11-10T15:02:02Z</dcterms:created>
  <dcterms:modified xsi:type="dcterms:W3CDTF">2020-06-08T13:09:03Z</dcterms:modified>
</cp:coreProperties>
</file>