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79" r:id="rId3"/>
    <p:sldId id="274" r:id="rId4"/>
    <p:sldId id="273" r:id="rId5"/>
    <p:sldId id="275" r:id="rId6"/>
    <p:sldId id="265" r:id="rId7"/>
    <p:sldId id="277" r:id="rId8"/>
    <p:sldId id="266" r:id="rId9"/>
    <p:sldId id="268" r:id="rId10"/>
    <p:sldId id="281" r:id="rId11"/>
    <p:sldId id="259" r:id="rId12"/>
    <p:sldId id="278" r:id="rId13"/>
    <p:sldId id="282" r:id="rId14"/>
    <p:sldId id="270" r:id="rId15"/>
    <p:sldId id="283" r:id="rId16"/>
    <p:sldId id="284" r:id="rId17"/>
    <p:sldId id="271" r:id="rId18"/>
    <p:sldId id="260" r:id="rId19"/>
    <p:sldId id="261" r:id="rId20"/>
    <p:sldId id="280"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NTPreCursive" panose="03000400000000000000" pitchFamily="66" charset="0"/>
      <p:regular r:id="rId27"/>
    </p:embeddedFont>
    <p:embeddedFont>
      <p:font typeface="Calibri Light" panose="020F030202020403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e Proffitt" initials="EP" lastIdx="21" clrIdx="0">
    <p:extLst>
      <p:ext uri="{19B8F6BF-5375-455C-9EA6-DF929625EA0E}">
        <p15:presenceInfo xmlns:p15="http://schemas.microsoft.com/office/powerpoint/2012/main" userId="S-1-5-21-3023141126-3413566195-2749661670-1235" providerId="AD"/>
      </p:ext>
    </p:extLst>
  </p:cmAuthor>
  <p:cmAuthor id="2" name="Marie Sedge" initials="MS" lastIdx="5" clrIdx="1">
    <p:extLst>
      <p:ext uri="{19B8F6BF-5375-455C-9EA6-DF929625EA0E}">
        <p15:presenceInfo xmlns:p15="http://schemas.microsoft.com/office/powerpoint/2012/main" userId="S::marie@childnet.com::bb7a97a4-9fd3-4b13-bff9-8a090a603478" providerId="AD"/>
      </p:ext>
    </p:extLst>
  </p:cmAuthor>
  <p:cmAuthor id="3" name="Phoebe Moriarty Roberts" initials="PMR" lastIdx="1" clrIdx="2">
    <p:extLst>
      <p:ext uri="{19B8F6BF-5375-455C-9EA6-DF929625EA0E}">
        <p15:presenceInfo xmlns:p15="http://schemas.microsoft.com/office/powerpoint/2012/main" userId="S-1-5-21-3023141126-3413566195-2749661670-1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F39200"/>
    <a:srgbClr val="F08A88"/>
    <a:srgbClr val="E7E6E6"/>
    <a:srgbClr val="99FF66"/>
    <a:srgbClr val="F781E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varScale="1">
        <p:scale>
          <a:sx n="70" d="100"/>
          <a:sy n="70" d="100"/>
        </p:scale>
        <p:origin x="696" y="84"/>
      </p:cViewPr>
      <p:guideLst/>
    </p:cSldViewPr>
  </p:slideViewPr>
  <p:notesTextViewPr>
    <p:cViewPr>
      <p:scale>
        <a:sx n="1" d="1"/>
        <a:sy n="1" d="1"/>
      </p:scale>
      <p:origin x="0" y="0"/>
    </p:cViewPr>
  </p:notesTextViewPr>
  <p:notesViewPr>
    <p:cSldViewPr snapToGrid="0">
      <p:cViewPr varScale="1">
        <p:scale>
          <a:sx n="91" d="100"/>
          <a:sy n="91" d="100"/>
        </p:scale>
        <p:origin x="3744"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A8F70-3705-4CE7-AF87-5126CCB7F27E}" type="datetimeFigureOut">
              <a:rPr lang="en-GB" smtClean="0"/>
              <a:t>23/06/2020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F0C1C-4969-4353-BAF0-4B8FDC9E74ED}" type="slidenum">
              <a:rPr lang="en-GB" smtClean="0"/>
              <a:t>‹#›</a:t>
            </a:fld>
            <a:endParaRPr lang="en-GB"/>
          </a:p>
        </p:txBody>
      </p:sp>
    </p:spTree>
    <p:extLst>
      <p:ext uri="{BB962C8B-B14F-4D97-AF65-F5344CB8AC3E}">
        <p14:creationId xmlns:p14="http://schemas.microsoft.com/office/powerpoint/2010/main" val="92457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mojipedia.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oypixels.com/emoji#al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Freepik- doodles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Freepik - Images of children</a:t>
            </a:r>
          </a:p>
          <a:p>
            <a:endParaRPr lang="en-GB" dirty="0"/>
          </a:p>
        </p:txBody>
      </p:sp>
      <p:sp>
        <p:nvSpPr>
          <p:cNvPr id="4" name="Slide Number Placeholder 3"/>
          <p:cNvSpPr>
            <a:spLocks noGrp="1"/>
          </p:cNvSpPr>
          <p:nvPr>
            <p:ph type="sldNum" sz="quarter" idx="5"/>
          </p:nvPr>
        </p:nvSpPr>
        <p:spPr/>
        <p:txBody>
          <a:bodyPr/>
          <a:lstStyle/>
          <a:p>
            <a:fld id="{56DF0C1C-4969-4353-BAF0-4B8FDC9E74ED}" type="slidenum">
              <a:rPr lang="en-GB" smtClean="0"/>
              <a:t>1</a:t>
            </a:fld>
            <a:endParaRPr lang="en-GB"/>
          </a:p>
        </p:txBody>
      </p:sp>
    </p:spTree>
    <p:extLst>
      <p:ext uri="{BB962C8B-B14F-4D97-AF65-F5344CB8AC3E}">
        <p14:creationId xmlns:p14="http://schemas.microsoft.com/office/powerpoint/2010/main" val="118069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F0C1C-4969-4353-BAF0-4B8FDC9E74ED}" type="slidenum">
              <a:rPr lang="en-GB" smtClean="0"/>
              <a:t>10</a:t>
            </a:fld>
            <a:endParaRPr lang="en-GB"/>
          </a:p>
        </p:txBody>
      </p:sp>
    </p:spTree>
    <p:extLst>
      <p:ext uri="{BB962C8B-B14F-4D97-AF65-F5344CB8AC3E}">
        <p14:creationId xmlns:p14="http://schemas.microsoft.com/office/powerpoint/2010/main" val="43288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F0C1C-4969-4353-BAF0-4B8FDC9E74ED}" type="slidenum">
              <a:rPr lang="en-GB" smtClean="0"/>
              <a:t>11</a:t>
            </a:fld>
            <a:endParaRPr lang="en-GB"/>
          </a:p>
        </p:txBody>
      </p:sp>
    </p:spTree>
    <p:extLst>
      <p:ext uri="{BB962C8B-B14F-4D97-AF65-F5344CB8AC3E}">
        <p14:creationId xmlns:p14="http://schemas.microsoft.com/office/powerpoint/2010/main" val="38031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DF0C1C-4969-4353-BAF0-4B8FDC9E74ED}" type="slidenum">
              <a:rPr lang="en-GB" smtClean="0"/>
              <a:t>12</a:t>
            </a:fld>
            <a:endParaRPr lang="en-GB"/>
          </a:p>
        </p:txBody>
      </p:sp>
    </p:spTree>
    <p:extLst>
      <p:ext uri="{BB962C8B-B14F-4D97-AF65-F5344CB8AC3E}">
        <p14:creationId xmlns:p14="http://schemas.microsoft.com/office/powerpoint/2010/main" val="31765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DF0C1C-4969-4353-BAF0-4B8FDC9E74ED}" type="slidenum">
              <a:rPr lang="en-GB" smtClean="0"/>
              <a:t>13</a:t>
            </a:fld>
            <a:endParaRPr lang="en-GB"/>
          </a:p>
        </p:txBody>
      </p:sp>
    </p:spTree>
    <p:extLst>
      <p:ext uri="{BB962C8B-B14F-4D97-AF65-F5344CB8AC3E}">
        <p14:creationId xmlns:p14="http://schemas.microsoft.com/office/powerpoint/2010/main" val="3368090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F0C1C-4969-4353-BAF0-4B8FDC9E74ED}" type="slidenum">
              <a:rPr lang="en-GB" smtClean="0"/>
              <a:t>14</a:t>
            </a:fld>
            <a:endParaRPr lang="en-GB"/>
          </a:p>
        </p:txBody>
      </p:sp>
    </p:spTree>
    <p:extLst>
      <p:ext uri="{BB962C8B-B14F-4D97-AF65-F5344CB8AC3E}">
        <p14:creationId xmlns:p14="http://schemas.microsoft.com/office/powerpoint/2010/main" val="4222251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F0C1C-4969-4353-BAF0-4B8FDC9E74ED}" type="slidenum">
              <a:rPr lang="en-GB" smtClean="0"/>
              <a:t>15</a:t>
            </a:fld>
            <a:endParaRPr lang="en-GB"/>
          </a:p>
        </p:txBody>
      </p:sp>
    </p:spTree>
    <p:extLst>
      <p:ext uri="{BB962C8B-B14F-4D97-AF65-F5344CB8AC3E}">
        <p14:creationId xmlns:p14="http://schemas.microsoft.com/office/powerpoint/2010/main" val="3372903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F0C1C-4969-4353-BAF0-4B8FDC9E74ED}" type="slidenum">
              <a:rPr lang="en-GB" smtClean="0"/>
              <a:t>16</a:t>
            </a:fld>
            <a:endParaRPr lang="en-GB"/>
          </a:p>
        </p:txBody>
      </p:sp>
    </p:spTree>
    <p:extLst>
      <p:ext uri="{BB962C8B-B14F-4D97-AF65-F5344CB8AC3E}">
        <p14:creationId xmlns:p14="http://schemas.microsoft.com/office/powerpoint/2010/main" val="35354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0C1C-4969-4353-BAF0-4B8FDC9E74ED}" type="slidenum">
              <a:rPr lang="en-GB" smtClean="0"/>
              <a:t>18</a:t>
            </a:fld>
            <a:endParaRPr lang="en-GB"/>
          </a:p>
        </p:txBody>
      </p:sp>
    </p:spTree>
    <p:extLst>
      <p:ext uri="{BB962C8B-B14F-4D97-AF65-F5344CB8AC3E}">
        <p14:creationId xmlns:p14="http://schemas.microsoft.com/office/powerpoint/2010/main" val="3359529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0C1C-4969-4353-BAF0-4B8FDC9E74ED}" type="slidenum">
              <a:rPr lang="en-GB" smtClean="0"/>
              <a:t>19</a:t>
            </a:fld>
            <a:endParaRPr lang="en-GB"/>
          </a:p>
        </p:txBody>
      </p:sp>
    </p:spTree>
    <p:extLst>
      <p:ext uri="{BB962C8B-B14F-4D97-AF65-F5344CB8AC3E}">
        <p14:creationId xmlns:p14="http://schemas.microsoft.com/office/powerpoint/2010/main" val="231267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Noun project, </a:t>
            </a:r>
            <a:r>
              <a:rPr lang="en-GB" dirty="0" err="1"/>
              <a:t>Shuttertock</a:t>
            </a:r>
            <a:r>
              <a:rPr lang="en-GB" dirty="0"/>
              <a:t> - images</a:t>
            </a:r>
          </a:p>
        </p:txBody>
      </p:sp>
      <p:sp>
        <p:nvSpPr>
          <p:cNvPr id="4" name="Slide Number Placeholder 3"/>
          <p:cNvSpPr>
            <a:spLocks noGrp="1"/>
          </p:cNvSpPr>
          <p:nvPr>
            <p:ph type="sldNum" sz="quarter" idx="5"/>
          </p:nvPr>
        </p:nvSpPr>
        <p:spPr/>
        <p:txBody>
          <a:bodyPr/>
          <a:lstStyle/>
          <a:p>
            <a:fld id="{56DF0C1C-4969-4353-BAF0-4B8FDC9E74ED}" type="slidenum">
              <a:rPr lang="en-GB" smtClean="0"/>
              <a:t>2</a:t>
            </a:fld>
            <a:endParaRPr lang="en-GB"/>
          </a:p>
        </p:txBody>
      </p:sp>
    </p:spTree>
    <p:extLst>
      <p:ext uri="{BB962C8B-B14F-4D97-AF65-F5344CB8AC3E}">
        <p14:creationId xmlns:p14="http://schemas.microsoft.com/office/powerpoint/2010/main" val="393165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https://emojipedia.org</a:t>
            </a:r>
            <a:r>
              <a:rPr lang="en-GB" dirty="0"/>
              <a:t> – Emoji head</a:t>
            </a:r>
          </a:p>
          <a:p>
            <a:endParaRPr lang="en-GB" dirty="0"/>
          </a:p>
        </p:txBody>
      </p:sp>
      <p:sp>
        <p:nvSpPr>
          <p:cNvPr id="4" name="Slide Number Placeholder 3"/>
          <p:cNvSpPr>
            <a:spLocks noGrp="1"/>
          </p:cNvSpPr>
          <p:nvPr>
            <p:ph type="sldNum" sz="quarter" idx="5"/>
          </p:nvPr>
        </p:nvSpPr>
        <p:spPr/>
        <p:txBody>
          <a:bodyPr/>
          <a:lstStyle/>
          <a:p>
            <a:fld id="{56DF0C1C-4969-4353-BAF0-4B8FDC9E74ED}" type="slidenum">
              <a:rPr lang="en-GB" smtClean="0"/>
              <a:t>3</a:t>
            </a:fld>
            <a:endParaRPr lang="en-GB"/>
          </a:p>
        </p:txBody>
      </p:sp>
    </p:spTree>
    <p:extLst>
      <p:ext uri="{BB962C8B-B14F-4D97-AF65-F5344CB8AC3E}">
        <p14:creationId xmlns:p14="http://schemas.microsoft.com/office/powerpoint/2010/main" val="236206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6DF0C1C-4969-4353-BAF0-4B8FDC9E74ED}" type="slidenum">
              <a:rPr lang="en-GB" smtClean="0"/>
              <a:t>4</a:t>
            </a:fld>
            <a:endParaRPr lang="en-GB"/>
          </a:p>
        </p:txBody>
      </p:sp>
    </p:spTree>
    <p:extLst>
      <p:ext uri="{BB962C8B-B14F-4D97-AF65-F5344CB8AC3E}">
        <p14:creationId xmlns:p14="http://schemas.microsoft.com/office/powerpoint/2010/main" val="58817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Shutterestock</a:t>
            </a:r>
            <a:r>
              <a:rPr lang="en-GB" dirty="0"/>
              <a:t> – tablet</a:t>
            </a:r>
          </a:p>
          <a:p>
            <a:r>
              <a:rPr lang="en-GB" dirty="0"/>
              <a:t>Freepik – dog photo</a:t>
            </a:r>
          </a:p>
          <a:p>
            <a:endParaRPr lang="en-GB" dirty="0"/>
          </a:p>
          <a:p>
            <a:r>
              <a:rPr lang="en-GB" u="sng" dirty="0" err="1">
                <a:solidFill>
                  <a:schemeClr val="tx1"/>
                </a:solidFill>
                <a:hlinkClick r:id="rId3"/>
              </a:rPr>
              <a:t>Emojis</a:t>
            </a:r>
            <a:r>
              <a:rPr lang="en-GB" u="sng" dirty="0">
                <a:solidFill>
                  <a:schemeClr val="tx1"/>
                </a:solidFill>
                <a:hlinkClick r:id="rId3"/>
              </a:rPr>
              <a:t> from- </a:t>
            </a:r>
          </a:p>
          <a:p>
            <a:r>
              <a:rPr lang="en-GB" dirty="0">
                <a:hlinkClick r:id="rId3"/>
              </a:rPr>
              <a:t>https://www.joypixels.com/emoji#all</a:t>
            </a:r>
            <a:r>
              <a:rPr lang="en-GB" dirty="0"/>
              <a:t>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6DF0C1C-4969-4353-BAF0-4B8FDC9E74ED}" type="slidenum">
              <a:rPr lang="en-GB" smtClean="0"/>
              <a:t>5</a:t>
            </a:fld>
            <a:endParaRPr lang="en-GB"/>
          </a:p>
        </p:txBody>
      </p:sp>
    </p:spTree>
    <p:extLst>
      <p:ext uri="{BB962C8B-B14F-4D97-AF65-F5344CB8AC3E}">
        <p14:creationId xmlns:p14="http://schemas.microsoft.com/office/powerpoint/2010/main" val="269104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Facebook</a:t>
            </a:r>
          </a:p>
          <a:p>
            <a:endParaRPr lang="en-GB" dirty="0"/>
          </a:p>
        </p:txBody>
      </p:sp>
      <p:sp>
        <p:nvSpPr>
          <p:cNvPr id="4" name="Slide Number Placeholder 3"/>
          <p:cNvSpPr>
            <a:spLocks noGrp="1"/>
          </p:cNvSpPr>
          <p:nvPr>
            <p:ph type="sldNum" sz="quarter" idx="10"/>
          </p:nvPr>
        </p:nvSpPr>
        <p:spPr/>
        <p:txBody>
          <a:bodyPr/>
          <a:lstStyle/>
          <a:p>
            <a:fld id="{56DF0C1C-4969-4353-BAF0-4B8FDC9E74ED}" type="slidenum">
              <a:rPr lang="en-GB" smtClean="0"/>
              <a:t>6</a:t>
            </a:fld>
            <a:endParaRPr lang="en-GB"/>
          </a:p>
        </p:txBody>
      </p:sp>
    </p:spTree>
    <p:extLst>
      <p:ext uri="{BB962C8B-B14F-4D97-AF65-F5344CB8AC3E}">
        <p14:creationId xmlns:p14="http://schemas.microsoft.com/office/powerpoint/2010/main" val="94300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F0C1C-4969-4353-BAF0-4B8FDC9E74ED}" type="slidenum">
              <a:rPr lang="en-GB" smtClean="0"/>
              <a:t>7</a:t>
            </a:fld>
            <a:endParaRPr lang="en-GB"/>
          </a:p>
        </p:txBody>
      </p:sp>
    </p:spTree>
    <p:extLst>
      <p:ext uri="{BB962C8B-B14F-4D97-AF65-F5344CB8AC3E}">
        <p14:creationId xmlns:p14="http://schemas.microsoft.com/office/powerpoint/2010/main" val="15384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F0C1C-4969-4353-BAF0-4B8FDC9E74ED}" type="slidenum">
              <a:rPr lang="en-GB" smtClean="0"/>
              <a:t>8</a:t>
            </a:fld>
            <a:endParaRPr lang="en-GB"/>
          </a:p>
        </p:txBody>
      </p:sp>
    </p:spTree>
    <p:extLst>
      <p:ext uri="{BB962C8B-B14F-4D97-AF65-F5344CB8AC3E}">
        <p14:creationId xmlns:p14="http://schemas.microsoft.com/office/powerpoint/2010/main" val="3306806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F0C1C-4969-4353-BAF0-4B8FDC9E74ED}" type="slidenum">
              <a:rPr lang="en-GB" smtClean="0"/>
              <a:t>9</a:t>
            </a:fld>
            <a:endParaRPr lang="en-GB"/>
          </a:p>
        </p:txBody>
      </p:sp>
    </p:spTree>
    <p:extLst>
      <p:ext uri="{BB962C8B-B14F-4D97-AF65-F5344CB8AC3E}">
        <p14:creationId xmlns:p14="http://schemas.microsoft.com/office/powerpoint/2010/main" val="119372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076C79-F6FC-4303-A594-2B0B05B947B1}"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24684-214E-4930-9D6F-B86694493866}" type="slidenum">
              <a:rPr lang="en-GB" smtClean="0"/>
              <a:t>‹#›</a:t>
            </a:fld>
            <a:endParaRPr lang="en-GB"/>
          </a:p>
        </p:txBody>
      </p:sp>
    </p:spTree>
    <p:extLst>
      <p:ext uri="{BB962C8B-B14F-4D97-AF65-F5344CB8AC3E}">
        <p14:creationId xmlns:p14="http://schemas.microsoft.com/office/powerpoint/2010/main" val="337865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076C79-F6FC-4303-A594-2B0B05B947B1}"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24684-214E-4930-9D6F-B86694493866}" type="slidenum">
              <a:rPr lang="en-GB" smtClean="0"/>
              <a:t>‹#›</a:t>
            </a:fld>
            <a:endParaRPr lang="en-GB"/>
          </a:p>
        </p:txBody>
      </p:sp>
    </p:spTree>
    <p:extLst>
      <p:ext uri="{BB962C8B-B14F-4D97-AF65-F5344CB8AC3E}">
        <p14:creationId xmlns:p14="http://schemas.microsoft.com/office/powerpoint/2010/main" val="69799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076C79-F6FC-4303-A594-2B0B05B947B1}"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24684-214E-4930-9D6F-B86694493866}" type="slidenum">
              <a:rPr lang="en-GB" smtClean="0"/>
              <a:t>‹#›</a:t>
            </a:fld>
            <a:endParaRPr lang="en-GB"/>
          </a:p>
        </p:txBody>
      </p:sp>
    </p:spTree>
    <p:extLst>
      <p:ext uri="{BB962C8B-B14F-4D97-AF65-F5344CB8AC3E}">
        <p14:creationId xmlns:p14="http://schemas.microsoft.com/office/powerpoint/2010/main" val="107570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076C79-F6FC-4303-A594-2B0B05B947B1}"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24684-214E-4930-9D6F-B86694493866}" type="slidenum">
              <a:rPr lang="en-GB" smtClean="0"/>
              <a:t>‹#›</a:t>
            </a:fld>
            <a:endParaRPr lang="en-GB"/>
          </a:p>
        </p:txBody>
      </p:sp>
    </p:spTree>
    <p:extLst>
      <p:ext uri="{BB962C8B-B14F-4D97-AF65-F5344CB8AC3E}">
        <p14:creationId xmlns:p14="http://schemas.microsoft.com/office/powerpoint/2010/main" val="346423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076C79-F6FC-4303-A594-2B0B05B947B1}"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F24684-214E-4930-9D6F-B86694493866}" type="slidenum">
              <a:rPr lang="en-GB" smtClean="0"/>
              <a:t>‹#›</a:t>
            </a:fld>
            <a:endParaRPr lang="en-GB"/>
          </a:p>
        </p:txBody>
      </p:sp>
    </p:spTree>
    <p:extLst>
      <p:ext uri="{BB962C8B-B14F-4D97-AF65-F5344CB8AC3E}">
        <p14:creationId xmlns:p14="http://schemas.microsoft.com/office/powerpoint/2010/main" val="334464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076C79-F6FC-4303-A594-2B0B05B947B1}"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24684-214E-4930-9D6F-B86694493866}" type="slidenum">
              <a:rPr lang="en-GB" smtClean="0"/>
              <a:t>‹#›</a:t>
            </a:fld>
            <a:endParaRPr lang="en-GB"/>
          </a:p>
        </p:txBody>
      </p:sp>
    </p:spTree>
    <p:extLst>
      <p:ext uri="{BB962C8B-B14F-4D97-AF65-F5344CB8AC3E}">
        <p14:creationId xmlns:p14="http://schemas.microsoft.com/office/powerpoint/2010/main" val="124847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076C79-F6FC-4303-A594-2B0B05B947B1}" type="datetimeFigureOut">
              <a:rPr lang="en-GB" smtClean="0"/>
              <a:t>23/06/2020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F24684-214E-4930-9D6F-B86694493866}" type="slidenum">
              <a:rPr lang="en-GB" smtClean="0"/>
              <a:t>‹#›</a:t>
            </a:fld>
            <a:endParaRPr lang="en-GB"/>
          </a:p>
        </p:txBody>
      </p:sp>
    </p:spTree>
    <p:extLst>
      <p:ext uri="{BB962C8B-B14F-4D97-AF65-F5344CB8AC3E}">
        <p14:creationId xmlns:p14="http://schemas.microsoft.com/office/powerpoint/2010/main" val="1126110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076C79-F6FC-4303-A594-2B0B05B947B1}" type="datetimeFigureOut">
              <a:rPr lang="en-GB" smtClean="0"/>
              <a:t>23/06/2020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F24684-214E-4930-9D6F-B86694493866}" type="slidenum">
              <a:rPr lang="en-GB" smtClean="0"/>
              <a:t>‹#›</a:t>
            </a:fld>
            <a:endParaRPr lang="en-GB"/>
          </a:p>
        </p:txBody>
      </p:sp>
    </p:spTree>
    <p:extLst>
      <p:ext uri="{BB962C8B-B14F-4D97-AF65-F5344CB8AC3E}">
        <p14:creationId xmlns:p14="http://schemas.microsoft.com/office/powerpoint/2010/main" val="174288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76C79-F6FC-4303-A594-2B0B05B947B1}" type="datetimeFigureOut">
              <a:rPr lang="en-GB" smtClean="0"/>
              <a:t>23/06/2020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F24684-214E-4930-9D6F-B86694493866}" type="slidenum">
              <a:rPr lang="en-GB" smtClean="0"/>
              <a:t>‹#›</a:t>
            </a:fld>
            <a:endParaRPr lang="en-GB"/>
          </a:p>
        </p:txBody>
      </p:sp>
    </p:spTree>
    <p:extLst>
      <p:ext uri="{BB962C8B-B14F-4D97-AF65-F5344CB8AC3E}">
        <p14:creationId xmlns:p14="http://schemas.microsoft.com/office/powerpoint/2010/main" val="409847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076C79-F6FC-4303-A594-2B0B05B947B1}"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24684-214E-4930-9D6F-B86694493866}" type="slidenum">
              <a:rPr lang="en-GB" smtClean="0"/>
              <a:t>‹#›</a:t>
            </a:fld>
            <a:endParaRPr lang="en-GB"/>
          </a:p>
        </p:txBody>
      </p:sp>
    </p:spTree>
    <p:extLst>
      <p:ext uri="{BB962C8B-B14F-4D97-AF65-F5344CB8AC3E}">
        <p14:creationId xmlns:p14="http://schemas.microsoft.com/office/powerpoint/2010/main" val="6243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076C79-F6FC-4303-A594-2B0B05B947B1}"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F24684-214E-4930-9D6F-B86694493866}" type="slidenum">
              <a:rPr lang="en-GB" smtClean="0"/>
              <a:t>‹#›</a:t>
            </a:fld>
            <a:endParaRPr lang="en-GB"/>
          </a:p>
        </p:txBody>
      </p:sp>
    </p:spTree>
    <p:extLst>
      <p:ext uri="{BB962C8B-B14F-4D97-AF65-F5344CB8AC3E}">
        <p14:creationId xmlns:p14="http://schemas.microsoft.com/office/powerpoint/2010/main" val="150425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76C79-F6FC-4303-A594-2B0B05B947B1}" type="datetimeFigureOut">
              <a:rPr lang="en-GB" smtClean="0"/>
              <a:t>23/06/2020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24684-214E-4930-9D6F-B86694493866}" type="slidenum">
              <a:rPr lang="en-GB" smtClean="0"/>
              <a:t>‹#›</a:t>
            </a:fld>
            <a:endParaRPr lang="en-GB"/>
          </a:p>
        </p:txBody>
      </p:sp>
    </p:spTree>
    <p:extLst>
      <p:ext uri="{BB962C8B-B14F-4D97-AF65-F5344CB8AC3E}">
        <p14:creationId xmlns:p14="http://schemas.microsoft.com/office/powerpoint/2010/main" val="3408239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xmlns="" id="{77B7F197-1BAB-46C6-8C4B-521D2A7E32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678"/>
          <a:stretch/>
        </p:blipFill>
        <p:spPr>
          <a:xfrm>
            <a:off x="2955763" y="687117"/>
            <a:ext cx="4918995" cy="2530605"/>
          </a:xfrm>
          <a:prstGeom prst="rect">
            <a:avLst/>
          </a:prstGeom>
        </p:spPr>
      </p:pic>
      <p:sp>
        <p:nvSpPr>
          <p:cNvPr id="7" name="TextBox 6">
            <a:extLst>
              <a:ext uri="{FF2B5EF4-FFF2-40B4-BE49-F238E27FC236}">
                <a16:creationId xmlns:a16="http://schemas.microsoft.com/office/drawing/2014/main" xmlns="" id="{3745FB44-4BAB-4290-98B5-30CCAC662AB2}"/>
              </a:ext>
            </a:extLst>
          </p:cNvPr>
          <p:cNvSpPr txBox="1"/>
          <p:nvPr/>
        </p:nvSpPr>
        <p:spPr>
          <a:xfrm>
            <a:off x="5428766" y="3976110"/>
            <a:ext cx="5347371" cy="707886"/>
          </a:xfrm>
          <a:prstGeom prst="rect">
            <a:avLst/>
          </a:prstGeom>
          <a:noFill/>
        </p:spPr>
        <p:txBody>
          <a:bodyPr wrap="square" rtlCol="0">
            <a:spAutoFit/>
          </a:bodyPr>
          <a:lstStyle/>
          <a:p>
            <a:pPr algn="ctr"/>
            <a:r>
              <a:rPr lang="en-GB" sz="4000" dirty="0">
                <a:solidFill>
                  <a:srgbClr val="009FE3"/>
                </a:solidFill>
                <a:latin typeface="NettoOT-Bold" panose="02010804010101010104" pitchFamily="50" charset="0"/>
              </a:rPr>
              <a:t>Exploring identity online</a:t>
            </a:r>
          </a:p>
        </p:txBody>
      </p:sp>
      <p:sp>
        <p:nvSpPr>
          <p:cNvPr id="8" name="TextBox 7">
            <a:extLst>
              <a:ext uri="{FF2B5EF4-FFF2-40B4-BE49-F238E27FC236}">
                <a16:creationId xmlns:a16="http://schemas.microsoft.com/office/drawing/2014/main" xmlns="" id="{E9157318-9000-42C6-810A-FE9FB5753F51}"/>
              </a:ext>
            </a:extLst>
          </p:cNvPr>
          <p:cNvSpPr txBox="1"/>
          <p:nvPr/>
        </p:nvSpPr>
        <p:spPr>
          <a:xfrm>
            <a:off x="3422313" y="5356947"/>
            <a:ext cx="5347371" cy="707886"/>
          </a:xfrm>
          <a:prstGeom prst="rect">
            <a:avLst/>
          </a:prstGeom>
          <a:noFill/>
        </p:spPr>
        <p:txBody>
          <a:bodyPr wrap="square" rtlCol="0">
            <a:spAutoFit/>
          </a:bodyPr>
          <a:lstStyle/>
          <a:p>
            <a:pPr algn="ctr"/>
            <a:r>
              <a:rPr lang="en-GB" sz="4000" dirty="0">
                <a:solidFill>
                  <a:srgbClr val="FF991E"/>
                </a:solidFill>
                <a:latin typeface="NettoOT-Bold" panose="02010804010101010104" pitchFamily="50" charset="0"/>
              </a:rPr>
              <a:t>Assembly for ages 7-11</a:t>
            </a:r>
          </a:p>
        </p:txBody>
      </p:sp>
      <p:pic>
        <p:nvPicPr>
          <p:cNvPr id="9" name="Picture 8" descr="A close up of a sign&#10;&#10;Description automatically generated">
            <a:extLst>
              <a:ext uri="{FF2B5EF4-FFF2-40B4-BE49-F238E27FC236}">
                <a16:creationId xmlns:a16="http://schemas.microsoft.com/office/drawing/2014/main" xmlns="" id="{CE802C66-A71D-46A1-B871-BB94C2E68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151" y="3357339"/>
            <a:ext cx="3443624" cy="17607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5161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xmlns="" id="{40A4B48C-43A3-4590-94AE-0F9D1E2DA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703" y="1720494"/>
            <a:ext cx="5335174" cy="3574837"/>
          </a:xfrm>
          <a:prstGeom prst="rect">
            <a:avLst/>
          </a:prstGeom>
        </p:spPr>
      </p:pic>
      <p:pic>
        <p:nvPicPr>
          <p:cNvPr id="29" name="Picture 28">
            <a:extLst>
              <a:ext uri="{FF2B5EF4-FFF2-40B4-BE49-F238E27FC236}">
                <a16:creationId xmlns:a16="http://schemas.microsoft.com/office/drawing/2014/main" xmlns="" id="{FDBCB5A8-5CF5-402D-B852-1AA4DB28E564}"/>
              </a:ext>
            </a:extLst>
          </p:cNvPr>
          <p:cNvPicPr>
            <a:picLocks noChangeAspect="1"/>
          </p:cNvPicPr>
          <p:nvPr/>
        </p:nvPicPr>
        <p:blipFill>
          <a:blip r:embed="rId4">
            <a:clrChange>
              <a:clrFrom>
                <a:srgbClr val="F2F2F2"/>
              </a:clrFrom>
              <a:clrTo>
                <a:srgbClr val="F2F2F2">
                  <a:alpha val="0"/>
                </a:srgbClr>
              </a:clrTo>
            </a:clrChange>
          </a:blip>
          <a:stretch>
            <a:fillRect/>
          </a:stretch>
        </p:blipFill>
        <p:spPr>
          <a:xfrm>
            <a:off x="1133383" y="4343401"/>
            <a:ext cx="585435" cy="596663"/>
          </a:xfrm>
          <a:prstGeom prst="rect">
            <a:avLst/>
          </a:prstGeom>
        </p:spPr>
      </p:pic>
      <p:sp>
        <p:nvSpPr>
          <p:cNvPr id="2" name="Rectangle 1"/>
          <p:cNvSpPr/>
          <p:nvPr/>
        </p:nvSpPr>
        <p:spPr>
          <a:xfrm>
            <a:off x="6155140" y="1460016"/>
            <a:ext cx="5431809" cy="4832092"/>
          </a:xfrm>
          <a:prstGeom prst="rect">
            <a:avLst/>
          </a:prstGeom>
        </p:spPr>
        <p:txBody>
          <a:bodyPr wrap="square">
            <a:spAutoFit/>
          </a:bodyPr>
          <a:lstStyle/>
          <a:p>
            <a:r>
              <a:rPr lang="en-GB" sz="2800" dirty="0"/>
              <a:t>All of these examples are ways we are able to change or choose our identity online. When you create a character for example, you might choose to give it the same glasses you have, or the same hair colour, but it doesn’t tell other people everything about you and who you are. It’s not just you who has an online identity, lots of people across the world do too.</a:t>
            </a:r>
          </a:p>
        </p:txBody>
      </p:sp>
    </p:spTree>
    <p:extLst>
      <p:ext uri="{BB962C8B-B14F-4D97-AF65-F5344CB8AC3E}">
        <p14:creationId xmlns:p14="http://schemas.microsoft.com/office/powerpoint/2010/main" val="329996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00C017CF-509A-40B1-A551-B0317A21104D}"/>
              </a:ext>
            </a:extLst>
          </p:cNvPr>
          <p:cNvGrpSpPr/>
          <p:nvPr/>
        </p:nvGrpSpPr>
        <p:grpSpPr>
          <a:xfrm>
            <a:off x="6543464" y="3704219"/>
            <a:ext cx="3341337" cy="2797464"/>
            <a:chOff x="8127070" y="850851"/>
            <a:chExt cx="3341337" cy="2797464"/>
          </a:xfrm>
        </p:grpSpPr>
        <p:pic>
          <p:nvPicPr>
            <p:cNvPr id="8" name="Picture 7" descr="A close up of a logo&#10;&#10;Description automatically generated">
              <a:extLst>
                <a:ext uri="{FF2B5EF4-FFF2-40B4-BE49-F238E27FC236}">
                  <a16:creationId xmlns:a16="http://schemas.microsoft.com/office/drawing/2014/main" xmlns="" id="{33A1EF59-B4C8-42D9-A519-4E60C49EB5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27070" y="850851"/>
              <a:ext cx="3341337" cy="2797464"/>
            </a:xfrm>
            <a:prstGeom prst="rect">
              <a:avLst/>
            </a:prstGeom>
          </p:spPr>
        </p:pic>
        <p:sp>
          <p:nvSpPr>
            <p:cNvPr id="7" name="TextBox 6"/>
            <p:cNvSpPr txBox="1"/>
            <p:nvPr/>
          </p:nvSpPr>
          <p:spPr>
            <a:xfrm>
              <a:off x="8357762" y="1305421"/>
              <a:ext cx="3017041" cy="1200329"/>
            </a:xfrm>
            <a:prstGeom prst="rect">
              <a:avLst/>
            </a:prstGeom>
            <a:noFill/>
          </p:spPr>
          <p:txBody>
            <a:bodyPr wrap="square" rtlCol="0">
              <a:spAutoFit/>
            </a:bodyPr>
            <a:lstStyle/>
            <a:p>
              <a:r>
                <a:rPr lang="en-GB" sz="3600" dirty="0">
                  <a:solidFill>
                    <a:schemeClr val="bg1"/>
                  </a:solidFill>
                  <a:latin typeface="NettoOT-Bold" panose="02010804010101010104" pitchFamily="50" charset="0"/>
                </a:rPr>
                <a:t>58% of people go online! </a:t>
              </a:r>
            </a:p>
          </p:txBody>
        </p:sp>
      </p:grpSp>
      <p:grpSp>
        <p:nvGrpSpPr>
          <p:cNvPr id="3" name="Group 2">
            <a:extLst>
              <a:ext uri="{FF2B5EF4-FFF2-40B4-BE49-F238E27FC236}">
                <a16:creationId xmlns:a16="http://schemas.microsoft.com/office/drawing/2014/main" xmlns="" id="{2BCC42CA-10AB-408A-8685-32B0D29F202E}"/>
              </a:ext>
            </a:extLst>
          </p:cNvPr>
          <p:cNvGrpSpPr/>
          <p:nvPr/>
        </p:nvGrpSpPr>
        <p:grpSpPr>
          <a:xfrm>
            <a:off x="6543464" y="480168"/>
            <a:ext cx="3983865" cy="1997844"/>
            <a:chOff x="564513" y="547472"/>
            <a:chExt cx="3983865" cy="1997844"/>
          </a:xfrm>
        </p:grpSpPr>
        <p:pic>
          <p:nvPicPr>
            <p:cNvPr id="16" name="Picture 15" descr="A picture containing sign, bridge, table&#10;&#10;Description automatically generated">
              <a:extLst>
                <a:ext uri="{FF2B5EF4-FFF2-40B4-BE49-F238E27FC236}">
                  <a16:creationId xmlns:a16="http://schemas.microsoft.com/office/drawing/2014/main" xmlns="" id="{70318E10-9E0B-42BD-A793-2E5B8A5DEE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127"/>
            <a:stretch/>
          </p:blipFill>
          <p:spPr>
            <a:xfrm>
              <a:off x="564513" y="547472"/>
              <a:ext cx="3983865" cy="1997844"/>
            </a:xfrm>
            <a:prstGeom prst="rect">
              <a:avLst/>
            </a:prstGeom>
          </p:spPr>
        </p:pic>
        <p:sp>
          <p:nvSpPr>
            <p:cNvPr id="18" name="Rectangle 17"/>
            <p:cNvSpPr/>
            <p:nvPr/>
          </p:nvSpPr>
          <p:spPr>
            <a:xfrm>
              <a:off x="949434" y="930476"/>
              <a:ext cx="3188974" cy="830997"/>
            </a:xfrm>
            <a:prstGeom prst="rect">
              <a:avLst/>
            </a:prstGeom>
          </p:spPr>
          <p:txBody>
            <a:bodyPr wrap="square">
              <a:spAutoFit/>
            </a:bodyPr>
            <a:lstStyle/>
            <a:p>
              <a:pPr algn="ctr"/>
              <a:r>
                <a:rPr lang="en-GB" sz="2400" dirty="0">
                  <a:solidFill>
                    <a:schemeClr val="bg1"/>
                  </a:solidFill>
                  <a:latin typeface="NettoOT-Bold" panose="02010804010101010104" pitchFamily="50" charset="0"/>
                </a:rPr>
                <a:t>People all over the world use the internet. </a:t>
              </a:r>
            </a:p>
          </p:txBody>
        </p:sp>
      </p:grpSp>
      <p:grpSp>
        <p:nvGrpSpPr>
          <p:cNvPr id="4" name="Group 3">
            <a:extLst>
              <a:ext uri="{FF2B5EF4-FFF2-40B4-BE49-F238E27FC236}">
                <a16:creationId xmlns:a16="http://schemas.microsoft.com/office/drawing/2014/main" xmlns="" id="{353E1D9D-0416-49CB-9CEC-A7E9284D24D5}"/>
              </a:ext>
            </a:extLst>
          </p:cNvPr>
          <p:cNvGrpSpPr/>
          <p:nvPr/>
        </p:nvGrpSpPr>
        <p:grpSpPr>
          <a:xfrm rot="21388610">
            <a:off x="8577087" y="2139440"/>
            <a:ext cx="3080544" cy="2579120"/>
            <a:chOff x="4388228" y="1130066"/>
            <a:chExt cx="3495644" cy="2926654"/>
          </a:xfrm>
        </p:grpSpPr>
        <p:pic>
          <p:nvPicPr>
            <p:cNvPr id="19" name="Picture 18" descr="A picture containing bridge&#10;&#10;Description automatically generated">
              <a:extLst>
                <a:ext uri="{FF2B5EF4-FFF2-40B4-BE49-F238E27FC236}">
                  <a16:creationId xmlns:a16="http://schemas.microsoft.com/office/drawing/2014/main" xmlns="" id="{9423BB5A-629E-4FAB-936D-D2578C85BB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8228" y="1130066"/>
              <a:ext cx="3495644" cy="2926654"/>
            </a:xfrm>
            <a:prstGeom prst="rect">
              <a:avLst/>
            </a:prstGeom>
          </p:spPr>
        </p:pic>
        <p:sp>
          <p:nvSpPr>
            <p:cNvPr id="31" name="Rectangle 30"/>
            <p:cNvSpPr/>
            <p:nvPr/>
          </p:nvSpPr>
          <p:spPr>
            <a:xfrm>
              <a:off x="4523329" y="1639108"/>
              <a:ext cx="3339260" cy="1384995"/>
            </a:xfrm>
            <a:prstGeom prst="rect">
              <a:avLst/>
            </a:prstGeom>
          </p:spPr>
          <p:txBody>
            <a:bodyPr wrap="square">
              <a:spAutoFit/>
            </a:bodyPr>
            <a:lstStyle/>
            <a:p>
              <a:pPr algn="ctr"/>
              <a:r>
                <a:rPr lang="en-GB" sz="2400" dirty="0">
                  <a:solidFill>
                    <a:schemeClr val="bg1"/>
                  </a:solidFill>
                  <a:latin typeface="NettoOT-Bold" panose="02010804010101010104" pitchFamily="50" charset="0"/>
                </a:rPr>
                <a:t>So there are lots of different identities online. </a:t>
              </a:r>
            </a:p>
          </p:txBody>
        </p:sp>
      </p:grpSp>
      <p:pic>
        <p:nvPicPr>
          <p:cNvPr id="12" name="Picture 11" descr="A picture containing clock&#10;&#10;Description automatically generated">
            <a:extLst>
              <a:ext uri="{FF2B5EF4-FFF2-40B4-BE49-F238E27FC236}">
                <a16:creationId xmlns:a16="http://schemas.microsoft.com/office/drawing/2014/main" xmlns="" id="{9107DAC7-892B-4CAC-80BE-1A2D29F2C44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178" t="663" b="-1"/>
          <a:stretch/>
        </p:blipFill>
        <p:spPr>
          <a:xfrm>
            <a:off x="457200" y="397042"/>
            <a:ext cx="6201521" cy="6104641"/>
          </a:xfrm>
          <a:prstGeom prst="rect">
            <a:avLst/>
          </a:prstGeom>
        </p:spPr>
      </p:pic>
    </p:spTree>
    <p:extLst>
      <p:ext uri="{BB962C8B-B14F-4D97-AF65-F5344CB8AC3E}">
        <p14:creationId xmlns:p14="http://schemas.microsoft.com/office/powerpoint/2010/main" val="1974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game&#10;&#10;Description automatically generated">
            <a:extLst>
              <a:ext uri="{FF2B5EF4-FFF2-40B4-BE49-F238E27FC236}">
                <a16:creationId xmlns:a16="http://schemas.microsoft.com/office/drawing/2014/main" xmlns="" id="{AB058566-2B96-4DDA-97B2-B70FD460A4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67" t="14709" r="14631" b="14893"/>
          <a:stretch/>
        </p:blipFill>
        <p:spPr>
          <a:xfrm rot="16995278">
            <a:off x="6283766" y="-203071"/>
            <a:ext cx="2977503" cy="2923319"/>
          </a:xfrm>
          <a:prstGeom prst="rect">
            <a:avLst/>
          </a:prstGeom>
        </p:spPr>
      </p:pic>
      <p:sp>
        <p:nvSpPr>
          <p:cNvPr id="2" name="Title 1"/>
          <p:cNvSpPr>
            <a:spLocks noGrp="1"/>
          </p:cNvSpPr>
          <p:nvPr>
            <p:ph type="title"/>
          </p:nvPr>
        </p:nvSpPr>
        <p:spPr>
          <a:xfrm>
            <a:off x="6008455" y="1258588"/>
            <a:ext cx="2375660" cy="374681"/>
          </a:xfrm>
        </p:spPr>
        <p:txBody>
          <a:bodyPr>
            <a:noAutofit/>
          </a:bodyPr>
          <a:lstStyle/>
          <a:p>
            <a:pPr algn="ctr"/>
            <a:r>
              <a:rPr lang="en-GB" sz="3200" b="1" dirty="0">
                <a:solidFill>
                  <a:srgbClr val="F39200"/>
                </a:solidFill>
                <a:latin typeface="NettoOT-Bold" panose="02010804010101010104" pitchFamily="50" charset="0"/>
              </a:rPr>
              <a:t>Online identity detectives  </a:t>
            </a:r>
          </a:p>
        </p:txBody>
      </p:sp>
      <p:pic>
        <p:nvPicPr>
          <p:cNvPr id="19" name="Picture 18" descr="A screenshot of a cell phone&#10;&#10;Description automatically generated">
            <a:extLst>
              <a:ext uri="{FF2B5EF4-FFF2-40B4-BE49-F238E27FC236}">
                <a16:creationId xmlns:a16="http://schemas.microsoft.com/office/drawing/2014/main" xmlns="" id="{8D592398-8272-4412-A6C0-7637F0A045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79196">
            <a:off x="801867" y="529388"/>
            <a:ext cx="3894816" cy="5811253"/>
          </a:xfrm>
          <a:prstGeom prst="rect">
            <a:avLst/>
          </a:prstGeom>
        </p:spPr>
      </p:pic>
      <p:sp>
        <p:nvSpPr>
          <p:cNvPr id="3" name="Rectangle 2"/>
          <p:cNvSpPr/>
          <p:nvPr/>
        </p:nvSpPr>
        <p:spPr>
          <a:xfrm>
            <a:off x="5011120" y="2823804"/>
            <a:ext cx="6096000" cy="2308324"/>
          </a:xfrm>
          <a:prstGeom prst="rect">
            <a:avLst/>
          </a:prstGeom>
        </p:spPr>
        <p:txBody>
          <a:bodyPr>
            <a:spAutoFit/>
          </a:bodyPr>
          <a:lstStyle/>
          <a:p>
            <a:r>
              <a:rPr lang="en-GB" sz="3600" dirty="0" smtClean="0"/>
              <a:t>Time yourself with a 30 second timer what can you find out about this person by looking at this screen.</a:t>
            </a:r>
            <a:endParaRPr lang="en-GB" sz="3600" dirty="0"/>
          </a:p>
        </p:txBody>
      </p:sp>
    </p:spTree>
    <p:extLst>
      <p:ext uri="{BB962C8B-B14F-4D97-AF65-F5344CB8AC3E}">
        <p14:creationId xmlns:p14="http://schemas.microsoft.com/office/powerpoint/2010/main" val="43956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game&#10;&#10;Description automatically generated">
            <a:extLst>
              <a:ext uri="{FF2B5EF4-FFF2-40B4-BE49-F238E27FC236}">
                <a16:creationId xmlns:a16="http://schemas.microsoft.com/office/drawing/2014/main" xmlns="" id="{AB058566-2B96-4DDA-97B2-B70FD460A4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67" t="14709" r="14631" b="14893"/>
          <a:stretch/>
        </p:blipFill>
        <p:spPr>
          <a:xfrm rot="16995278">
            <a:off x="6283766" y="-203071"/>
            <a:ext cx="2977503" cy="2923319"/>
          </a:xfrm>
          <a:prstGeom prst="rect">
            <a:avLst/>
          </a:prstGeom>
        </p:spPr>
      </p:pic>
      <p:sp>
        <p:nvSpPr>
          <p:cNvPr id="2" name="Title 1"/>
          <p:cNvSpPr>
            <a:spLocks noGrp="1"/>
          </p:cNvSpPr>
          <p:nvPr>
            <p:ph type="title"/>
          </p:nvPr>
        </p:nvSpPr>
        <p:spPr>
          <a:xfrm>
            <a:off x="6008455" y="1258588"/>
            <a:ext cx="2375660" cy="374681"/>
          </a:xfrm>
        </p:spPr>
        <p:txBody>
          <a:bodyPr>
            <a:noAutofit/>
          </a:bodyPr>
          <a:lstStyle/>
          <a:p>
            <a:pPr algn="ctr"/>
            <a:r>
              <a:rPr lang="en-GB" sz="3200" b="1" dirty="0">
                <a:solidFill>
                  <a:srgbClr val="F39200"/>
                </a:solidFill>
                <a:latin typeface="NettoOT-Bold" panose="02010804010101010104" pitchFamily="50" charset="0"/>
              </a:rPr>
              <a:t>Online identity detectives  </a:t>
            </a:r>
          </a:p>
        </p:txBody>
      </p:sp>
      <p:pic>
        <p:nvPicPr>
          <p:cNvPr id="19" name="Picture 18" descr="A screenshot of a cell phone&#10;&#10;Description automatically generated">
            <a:extLst>
              <a:ext uri="{FF2B5EF4-FFF2-40B4-BE49-F238E27FC236}">
                <a16:creationId xmlns:a16="http://schemas.microsoft.com/office/drawing/2014/main" xmlns="" id="{8D592398-8272-4412-A6C0-7637F0A045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79196">
            <a:off x="801867" y="529388"/>
            <a:ext cx="3894816" cy="5811253"/>
          </a:xfrm>
          <a:prstGeom prst="rect">
            <a:avLst/>
          </a:prstGeom>
        </p:spPr>
      </p:pic>
      <p:sp>
        <p:nvSpPr>
          <p:cNvPr id="4" name="Rectangle 3"/>
          <p:cNvSpPr/>
          <p:nvPr/>
        </p:nvSpPr>
        <p:spPr>
          <a:xfrm>
            <a:off x="4910851" y="2441270"/>
            <a:ext cx="6096000" cy="4524315"/>
          </a:xfrm>
          <a:prstGeom prst="rect">
            <a:avLst/>
          </a:prstGeom>
        </p:spPr>
        <p:txBody>
          <a:bodyPr>
            <a:spAutoFit/>
          </a:bodyPr>
          <a:lstStyle/>
          <a:p>
            <a:r>
              <a:rPr lang="en-GB" sz="2400" dirty="0"/>
              <a:t>We </a:t>
            </a:r>
            <a:r>
              <a:rPr lang="en-GB" sz="2400" dirty="0" smtClean="0"/>
              <a:t>can learn </a:t>
            </a:r>
            <a:r>
              <a:rPr lang="en-GB" sz="2400" dirty="0"/>
              <a:t>a lot about their online identity, like their hobbies and their </a:t>
            </a:r>
            <a:r>
              <a:rPr lang="en-GB" sz="2400" dirty="0" smtClean="0"/>
              <a:t>favourite </a:t>
            </a:r>
            <a:r>
              <a:rPr lang="en-GB" sz="2400" dirty="0"/>
              <a:t>things, and some of these things make up their offline identity too. </a:t>
            </a:r>
            <a:endParaRPr lang="en-GB" sz="2400" dirty="0" smtClean="0"/>
          </a:p>
          <a:p>
            <a:r>
              <a:rPr lang="en-GB" sz="2400" dirty="0" smtClean="0"/>
              <a:t>However</a:t>
            </a:r>
            <a:r>
              <a:rPr lang="en-GB" sz="2400" dirty="0"/>
              <a:t>, they haven’t shared everything about their offline identity and they haven’t shared any personal information such as their full name, their school or their home address. </a:t>
            </a:r>
            <a:endParaRPr lang="en-GB" sz="2400" dirty="0" smtClean="0"/>
          </a:p>
          <a:p>
            <a:r>
              <a:rPr lang="en-GB" sz="2400" dirty="0" smtClean="0"/>
              <a:t>We </a:t>
            </a:r>
            <a:r>
              <a:rPr lang="en-GB" sz="2400" dirty="0"/>
              <a:t>don’t know how old they are or when their birthday is. </a:t>
            </a:r>
            <a:r>
              <a:rPr lang="en-GB" sz="2400" b="1" u="sng" dirty="0"/>
              <a:t>They have used their online identity really safely.</a:t>
            </a:r>
          </a:p>
          <a:p>
            <a:r>
              <a:rPr lang="en-GB" sz="2400" dirty="0"/>
              <a:t> </a:t>
            </a:r>
          </a:p>
        </p:txBody>
      </p:sp>
    </p:spTree>
    <p:extLst>
      <p:ext uri="{BB962C8B-B14F-4D97-AF65-F5344CB8AC3E}">
        <p14:creationId xmlns:p14="http://schemas.microsoft.com/office/powerpoint/2010/main" val="55155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screenshot of a computer&#10;&#10;Description automatically generated">
            <a:extLst>
              <a:ext uri="{FF2B5EF4-FFF2-40B4-BE49-F238E27FC236}">
                <a16:creationId xmlns:a16="http://schemas.microsoft.com/office/drawing/2014/main" xmlns="" id="{F5CF7406-9338-4D0F-992B-568E9E8AB8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799" y="1195520"/>
            <a:ext cx="3408663" cy="5087172"/>
          </a:xfrm>
          <a:prstGeom prst="rect">
            <a:avLst/>
          </a:prstGeom>
        </p:spPr>
      </p:pic>
      <p:sp>
        <p:nvSpPr>
          <p:cNvPr id="3" name="Content Placeholder 2"/>
          <p:cNvSpPr>
            <a:spLocks noGrp="1"/>
          </p:cNvSpPr>
          <p:nvPr>
            <p:ph idx="1"/>
          </p:nvPr>
        </p:nvSpPr>
        <p:spPr>
          <a:xfrm>
            <a:off x="115671" y="524076"/>
            <a:ext cx="11771789" cy="552890"/>
          </a:xfrm>
        </p:spPr>
        <p:txBody>
          <a:bodyPr>
            <a:normAutofit fontScale="92500"/>
          </a:bodyPr>
          <a:lstStyle/>
          <a:p>
            <a:pPr marL="0" indent="0" algn="ctr">
              <a:buNone/>
            </a:pPr>
            <a:r>
              <a:rPr lang="en-GB" dirty="0">
                <a:latin typeface="NettoOT-Bold" panose="02010804010101010104" pitchFamily="50" charset="0"/>
              </a:rPr>
              <a:t>There are lots of </a:t>
            </a:r>
            <a:r>
              <a:rPr lang="en-GB" b="1" dirty="0">
                <a:latin typeface="NettoOT-Bold" panose="02010804010101010104" pitchFamily="50" charset="0"/>
              </a:rPr>
              <a:t>positive</a:t>
            </a:r>
            <a:r>
              <a:rPr lang="en-GB" dirty="0">
                <a:latin typeface="NettoOT-Bold" panose="02010804010101010104" pitchFamily="50" charset="0"/>
              </a:rPr>
              <a:t> things about changing our identity online:</a:t>
            </a:r>
          </a:p>
          <a:p>
            <a:pPr marL="0" indent="0" algn="ctr">
              <a:buNone/>
            </a:pPr>
            <a:endParaRPr lang="en-GB" sz="2400" dirty="0"/>
          </a:p>
        </p:txBody>
      </p:sp>
      <p:grpSp>
        <p:nvGrpSpPr>
          <p:cNvPr id="5" name="Group 4">
            <a:extLst>
              <a:ext uri="{FF2B5EF4-FFF2-40B4-BE49-F238E27FC236}">
                <a16:creationId xmlns:a16="http://schemas.microsoft.com/office/drawing/2014/main" xmlns="" id="{971848F8-8120-411B-9BCD-722854576D3F}"/>
              </a:ext>
            </a:extLst>
          </p:cNvPr>
          <p:cNvGrpSpPr/>
          <p:nvPr/>
        </p:nvGrpSpPr>
        <p:grpSpPr>
          <a:xfrm rot="21242429">
            <a:off x="789781" y="1156746"/>
            <a:ext cx="3372416" cy="2491999"/>
            <a:chOff x="789805" y="1157211"/>
            <a:chExt cx="3372416" cy="2491999"/>
          </a:xfrm>
        </p:grpSpPr>
        <p:pic>
          <p:nvPicPr>
            <p:cNvPr id="17" name="Picture 16">
              <a:extLst>
                <a:ext uri="{FF2B5EF4-FFF2-40B4-BE49-F238E27FC236}">
                  <a16:creationId xmlns:a16="http://schemas.microsoft.com/office/drawing/2014/main" xmlns="" id="{68BC9A5E-8F06-48F7-BAAB-E8A1B3E49D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21" t="23344" r="15564" b="24041"/>
            <a:stretch/>
          </p:blipFill>
          <p:spPr>
            <a:xfrm flipH="1">
              <a:off x="789805" y="1157211"/>
              <a:ext cx="3363457" cy="2491999"/>
            </a:xfrm>
            <a:prstGeom prst="rect">
              <a:avLst/>
            </a:prstGeom>
          </p:spPr>
        </p:pic>
        <p:sp>
          <p:nvSpPr>
            <p:cNvPr id="9" name="TextBox 8"/>
            <p:cNvSpPr txBox="1"/>
            <p:nvPr/>
          </p:nvSpPr>
          <p:spPr>
            <a:xfrm>
              <a:off x="1584896" y="1514382"/>
              <a:ext cx="2577325" cy="1384995"/>
            </a:xfrm>
            <a:prstGeom prst="rect">
              <a:avLst/>
            </a:prstGeom>
            <a:noFill/>
          </p:spPr>
          <p:txBody>
            <a:bodyPr wrap="square" rtlCol="0">
              <a:spAutoFit/>
            </a:bodyPr>
            <a:lstStyle/>
            <a:p>
              <a:r>
                <a:rPr lang="en-GB" sz="2800" dirty="0">
                  <a:solidFill>
                    <a:srgbClr val="009FE3"/>
                  </a:solidFill>
                  <a:latin typeface="NettoOT-Bold" panose="02010804010101010104" pitchFamily="50" charset="0"/>
                </a:rPr>
                <a:t>You can express yourself.</a:t>
              </a:r>
            </a:p>
          </p:txBody>
        </p:sp>
      </p:grpSp>
      <p:grpSp>
        <p:nvGrpSpPr>
          <p:cNvPr id="4" name="Group 3">
            <a:extLst>
              <a:ext uri="{FF2B5EF4-FFF2-40B4-BE49-F238E27FC236}">
                <a16:creationId xmlns:a16="http://schemas.microsoft.com/office/drawing/2014/main" xmlns="" id="{95BA4D05-7574-4B29-BA03-2678B4ACF09B}"/>
              </a:ext>
            </a:extLst>
          </p:cNvPr>
          <p:cNvGrpSpPr/>
          <p:nvPr/>
        </p:nvGrpSpPr>
        <p:grpSpPr>
          <a:xfrm>
            <a:off x="8260911" y="896658"/>
            <a:ext cx="3301702" cy="2353361"/>
            <a:chOff x="8260911" y="896658"/>
            <a:chExt cx="3301702" cy="2353361"/>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3421" t="23344" r="15564" b="24041"/>
            <a:stretch/>
          </p:blipFill>
          <p:spPr>
            <a:xfrm rot="772099">
              <a:off x="8260911" y="896658"/>
              <a:ext cx="3176337" cy="2353361"/>
            </a:xfrm>
            <a:prstGeom prst="rect">
              <a:avLst/>
            </a:prstGeom>
          </p:spPr>
        </p:pic>
        <p:sp>
          <p:nvSpPr>
            <p:cNvPr id="10" name="TextBox 9"/>
            <p:cNvSpPr txBox="1"/>
            <p:nvPr/>
          </p:nvSpPr>
          <p:spPr>
            <a:xfrm rot="772099">
              <a:off x="8920432" y="1380840"/>
              <a:ext cx="2642181" cy="1384995"/>
            </a:xfrm>
            <a:prstGeom prst="rect">
              <a:avLst/>
            </a:prstGeom>
            <a:noFill/>
          </p:spPr>
          <p:txBody>
            <a:bodyPr wrap="square" rtlCol="0">
              <a:spAutoFit/>
            </a:bodyPr>
            <a:lstStyle/>
            <a:p>
              <a:pPr algn="ctr"/>
              <a:r>
                <a:rPr lang="en-GB" sz="2800" dirty="0">
                  <a:solidFill>
                    <a:srgbClr val="F39200"/>
                  </a:solidFill>
                  <a:latin typeface="NettoOT-Bold" panose="02010804010101010104" pitchFamily="50" charset="0"/>
                </a:rPr>
                <a:t>It can help keep you safe.</a:t>
              </a:r>
            </a:p>
          </p:txBody>
        </p:sp>
      </p:grpSp>
      <p:grpSp>
        <p:nvGrpSpPr>
          <p:cNvPr id="2" name="Group 1">
            <a:extLst>
              <a:ext uri="{FF2B5EF4-FFF2-40B4-BE49-F238E27FC236}">
                <a16:creationId xmlns:a16="http://schemas.microsoft.com/office/drawing/2014/main" xmlns="" id="{7DC12C11-0E3C-4415-92D7-EEFAF299D6A6}"/>
              </a:ext>
            </a:extLst>
          </p:cNvPr>
          <p:cNvGrpSpPr/>
          <p:nvPr/>
        </p:nvGrpSpPr>
        <p:grpSpPr>
          <a:xfrm rot="21225543">
            <a:off x="8406827" y="3814887"/>
            <a:ext cx="3176337" cy="2353361"/>
            <a:chOff x="8471294" y="3932131"/>
            <a:chExt cx="3176337" cy="2353361"/>
          </a:xfrm>
        </p:grpSpPr>
        <p:pic>
          <p:nvPicPr>
            <p:cNvPr id="15" name="Picture 14">
              <a:extLst>
                <a:ext uri="{FF2B5EF4-FFF2-40B4-BE49-F238E27FC236}">
                  <a16:creationId xmlns:a16="http://schemas.microsoft.com/office/drawing/2014/main" xmlns="" id="{9B8F937D-05AB-4AD7-A11B-9063768BE7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21" t="23344" r="15564" b="24041"/>
            <a:stretch/>
          </p:blipFill>
          <p:spPr>
            <a:xfrm flipV="1">
              <a:off x="8471294" y="3932131"/>
              <a:ext cx="3176337" cy="2353361"/>
            </a:xfrm>
            <a:prstGeom prst="rect">
              <a:avLst/>
            </a:prstGeom>
          </p:spPr>
        </p:pic>
        <p:sp>
          <p:nvSpPr>
            <p:cNvPr id="12" name="TextBox 11"/>
            <p:cNvSpPr txBox="1"/>
            <p:nvPr/>
          </p:nvSpPr>
          <p:spPr>
            <a:xfrm>
              <a:off x="9195626" y="4772046"/>
              <a:ext cx="2221259" cy="954107"/>
            </a:xfrm>
            <a:prstGeom prst="rect">
              <a:avLst/>
            </a:prstGeom>
            <a:noFill/>
          </p:spPr>
          <p:txBody>
            <a:bodyPr wrap="square" rtlCol="0">
              <a:spAutoFit/>
            </a:bodyPr>
            <a:lstStyle/>
            <a:p>
              <a:pPr algn="ctr"/>
              <a:r>
                <a:rPr lang="en-GB" sz="2800" dirty="0">
                  <a:solidFill>
                    <a:srgbClr val="009FE3"/>
                  </a:solidFill>
                  <a:latin typeface="NettoOT-Bold" panose="02010804010101010104" pitchFamily="50" charset="0"/>
                </a:rPr>
                <a:t>It can be really fun! </a:t>
              </a:r>
            </a:p>
          </p:txBody>
        </p:sp>
      </p:grpSp>
      <p:grpSp>
        <p:nvGrpSpPr>
          <p:cNvPr id="23" name="Group 22">
            <a:extLst>
              <a:ext uri="{FF2B5EF4-FFF2-40B4-BE49-F238E27FC236}">
                <a16:creationId xmlns:a16="http://schemas.microsoft.com/office/drawing/2014/main" xmlns="" id="{86B07BE5-2FE8-446F-90FD-B33D2B005CB5}"/>
              </a:ext>
            </a:extLst>
          </p:cNvPr>
          <p:cNvGrpSpPr/>
          <p:nvPr/>
        </p:nvGrpSpPr>
        <p:grpSpPr>
          <a:xfrm>
            <a:off x="747934" y="3858195"/>
            <a:ext cx="3363457" cy="2491999"/>
            <a:chOff x="747934" y="3858195"/>
            <a:chExt cx="3363457" cy="2491999"/>
          </a:xfrm>
        </p:grpSpPr>
        <p:pic>
          <p:nvPicPr>
            <p:cNvPr id="21" name="Picture 20">
              <a:extLst>
                <a:ext uri="{FF2B5EF4-FFF2-40B4-BE49-F238E27FC236}">
                  <a16:creationId xmlns:a16="http://schemas.microsoft.com/office/drawing/2014/main" xmlns="" id="{00358791-1D52-4080-A7AE-2695A9D328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21" t="23344" r="15564" b="24041"/>
            <a:stretch/>
          </p:blipFill>
          <p:spPr>
            <a:xfrm flipH="1" flipV="1">
              <a:off x="747934" y="3858195"/>
              <a:ext cx="3363457" cy="2491999"/>
            </a:xfrm>
            <a:prstGeom prst="rect">
              <a:avLst/>
            </a:prstGeom>
          </p:spPr>
        </p:pic>
        <p:sp>
          <p:nvSpPr>
            <p:cNvPr id="13" name="TextBox 12"/>
            <p:cNvSpPr txBox="1"/>
            <p:nvPr/>
          </p:nvSpPr>
          <p:spPr>
            <a:xfrm>
              <a:off x="1334331" y="4782205"/>
              <a:ext cx="1997122" cy="954107"/>
            </a:xfrm>
            <a:prstGeom prst="rect">
              <a:avLst/>
            </a:prstGeom>
            <a:noFill/>
          </p:spPr>
          <p:txBody>
            <a:bodyPr wrap="square" rtlCol="0">
              <a:spAutoFit/>
            </a:bodyPr>
            <a:lstStyle/>
            <a:p>
              <a:r>
                <a:rPr lang="en-GB" sz="2800" dirty="0">
                  <a:solidFill>
                    <a:srgbClr val="F39200"/>
                  </a:solidFill>
                  <a:latin typeface="NettoOT-Bold" panose="02010804010101010104" pitchFamily="50" charset="0"/>
                </a:rPr>
                <a:t>You can be creative. </a:t>
              </a:r>
            </a:p>
          </p:txBody>
        </p:sp>
      </p:grpSp>
      <p:pic>
        <p:nvPicPr>
          <p:cNvPr id="27" name="Picture 26" descr="A close up of a sign&#10;&#10;Description automatically generated">
            <a:extLst>
              <a:ext uri="{FF2B5EF4-FFF2-40B4-BE49-F238E27FC236}">
                <a16:creationId xmlns:a16="http://schemas.microsoft.com/office/drawing/2014/main" xmlns="" id="{7FC9B26D-BB23-403B-A724-97EBDADFDE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12" t="14426" r="13591" b="13425"/>
          <a:stretch/>
        </p:blipFill>
        <p:spPr>
          <a:xfrm>
            <a:off x="5098252" y="2326276"/>
            <a:ext cx="2213873" cy="2182170"/>
          </a:xfrm>
          <a:prstGeom prst="rect">
            <a:avLst/>
          </a:prstGeom>
        </p:spPr>
      </p:pic>
      <p:sp>
        <p:nvSpPr>
          <p:cNvPr id="7" name="Rectangle 6"/>
          <p:cNvSpPr/>
          <p:nvPr/>
        </p:nvSpPr>
        <p:spPr>
          <a:xfrm>
            <a:off x="357649" y="6273225"/>
            <a:ext cx="11695077" cy="584775"/>
          </a:xfrm>
          <a:prstGeom prst="rect">
            <a:avLst/>
          </a:prstGeom>
        </p:spPr>
        <p:txBody>
          <a:bodyPr wrap="square">
            <a:spAutoFit/>
          </a:bodyPr>
          <a:lstStyle/>
          <a:p>
            <a:r>
              <a:rPr lang="en-GB" sz="3200" dirty="0"/>
              <a:t>Can anyone think of how this might also be a problem for our safety? </a:t>
            </a:r>
          </a:p>
        </p:txBody>
      </p:sp>
    </p:spTree>
    <p:extLst>
      <p:ext uri="{BB962C8B-B14F-4D97-AF65-F5344CB8AC3E}">
        <p14:creationId xmlns:p14="http://schemas.microsoft.com/office/powerpoint/2010/main" val="1369467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screenshot of a computer&#10;&#10;Description automatically generated">
            <a:extLst>
              <a:ext uri="{FF2B5EF4-FFF2-40B4-BE49-F238E27FC236}">
                <a16:creationId xmlns:a16="http://schemas.microsoft.com/office/drawing/2014/main" xmlns="" id="{F5CF7406-9338-4D0F-992B-568E9E8AB8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48" y="1076966"/>
            <a:ext cx="3408663" cy="5087172"/>
          </a:xfrm>
          <a:prstGeom prst="rect">
            <a:avLst/>
          </a:prstGeom>
        </p:spPr>
      </p:pic>
      <p:pic>
        <p:nvPicPr>
          <p:cNvPr id="27" name="Picture 26" descr="A close up of a sign&#10;&#10;Description automatically generated">
            <a:extLst>
              <a:ext uri="{FF2B5EF4-FFF2-40B4-BE49-F238E27FC236}">
                <a16:creationId xmlns:a16="http://schemas.microsoft.com/office/drawing/2014/main" xmlns="" id="{7FC9B26D-BB23-403B-A724-97EBDADFDE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212" t="14426" r="13591" b="13425"/>
          <a:stretch/>
        </p:blipFill>
        <p:spPr>
          <a:xfrm>
            <a:off x="922038" y="2162503"/>
            <a:ext cx="2213873" cy="2182170"/>
          </a:xfrm>
          <a:prstGeom prst="rect">
            <a:avLst/>
          </a:prstGeom>
        </p:spPr>
      </p:pic>
      <p:sp>
        <p:nvSpPr>
          <p:cNvPr id="7" name="Rectangle 6"/>
          <p:cNvSpPr/>
          <p:nvPr/>
        </p:nvSpPr>
        <p:spPr>
          <a:xfrm>
            <a:off x="248461" y="323752"/>
            <a:ext cx="11695077" cy="584775"/>
          </a:xfrm>
          <a:prstGeom prst="rect">
            <a:avLst/>
          </a:prstGeom>
        </p:spPr>
        <p:txBody>
          <a:bodyPr wrap="square">
            <a:spAutoFit/>
          </a:bodyPr>
          <a:lstStyle/>
          <a:p>
            <a:r>
              <a:rPr lang="en-GB" sz="3200" dirty="0"/>
              <a:t>Can anyone think of how this might also be a problem for our safety? </a:t>
            </a:r>
          </a:p>
        </p:txBody>
      </p:sp>
      <p:sp>
        <p:nvSpPr>
          <p:cNvPr id="11" name="Rectangle 10"/>
          <p:cNvSpPr/>
          <p:nvPr/>
        </p:nvSpPr>
        <p:spPr>
          <a:xfrm>
            <a:off x="4246863" y="1124066"/>
            <a:ext cx="7149018" cy="4832092"/>
          </a:xfrm>
          <a:prstGeom prst="rect">
            <a:avLst/>
          </a:prstGeom>
        </p:spPr>
        <p:txBody>
          <a:bodyPr wrap="square">
            <a:spAutoFit/>
          </a:bodyPr>
          <a:lstStyle/>
          <a:p>
            <a:r>
              <a:rPr lang="en-GB" sz="2800" dirty="0"/>
              <a:t> We need to remember that if we see someone online, we see their online identity, but that might not tell us everything about them. Sometimes the things people post or say or do doesn’t reflect what they are really like offline. They might use usernames, photos, filters or avatars that are very different to their actual identity. This is why it is really important to remember that if we only know someone online, they are a stranger, and we should keep our identity and our personal information safe.</a:t>
            </a:r>
          </a:p>
        </p:txBody>
      </p:sp>
    </p:spTree>
    <p:extLst>
      <p:ext uri="{BB962C8B-B14F-4D97-AF65-F5344CB8AC3E}">
        <p14:creationId xmlns:p14="http://schemas.microsoft.com/office/powerpoint/2010/main" val="1124096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screenshot of a computer&#10;&#10;Description automatically generated">
            <a:extLst>
              <a:ext uri="{FF2B5EF4-FFF2-40B4-BE49-F238E27FC236}">
                <a16:creationId xmlns:a16="http://schemas.microsoft.com/office/drawing/2014/main" xmlns="" id="{F5CF7406-9338-4D0F-992B-568E9E8AB8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48" y="1076966"/>
            <a:ext cx="3408663" cy="5087172"/>
          </a:xfrm>
          <a:prstGeom prst="rect">
            <a:avLst/>
          </a:prstGeom>
        </p:spPr>
      </p:pic>
      <p:pic>
        <p:nvPicPr>
          <p:cNvPr id="27" name="Picture 26" descr="A close up of a sign&#10;&#10;Description automatically generated">
            <a:extLst>
              <a:ext uri="{FF2B5EF4-FFF2-40B4-BE49-F238E27FC236}">
                <a16:creationId xmlns:a16="http://schemas.microsoft.com/office/drawing/2014/main" xmlns="" id="{7FC9B26D-BB23-403B-A724-97EBDADFDE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212" t="14426" r="13591" b="13425"/>
          <a:stretch/>
        </p:blipFill>
        <p:spPr>
          <a:xfrm>
            <a:off x="922038" y="2162503"/>
            <a:ext cx="2213873" cy="2182170"/>
          </a:xfrm>
          <a:prstGeom prst="rect">
            <a:avLst/>
          </a:prstGeom>
        </p:spPr>
      </p:pic>
      <p:sp>
        <p:nvSpPr>
          <p:cNvPr id="2" name="Rectangle 1"/>
          <p:cNvSpPr/>
          <p:nvPr/>
        </p:nvSpPr>
        <p:spPr>
          <a:xfrm>
            <a:off x="4289758" y="753800"/>
            <a:ext cx="5454744" cy="3416320"/>
          </a:xfrm>
          <a:prstGeom prst="rect">
            <a:avLst/>
          </a:prstGeom>
        </p:spPr>
        <p:txBody>
          <a:bodyPr wrap="square">
            <a:spAutoFit/>
          </a:bodyPr>
          <a:lstStyle/>
          <a:p>
            <a:r>
              <a:rPr lang="en-GB" sz="3600" u="sng" dirty="0" smtClean="0"/>
              <a:t>You can watch the videos on this page to learn more! </a:t>
            </a:r>
          </a:p>
          <a:p>
            <a:endParaRPr lang="en-GB" sz="3600" dirty="0"/>
          </a:p>
          <a:p>
            <a:endParaRPr lang="en-GB" sz="3600" dirty="0" smtClean="0"/>
          </a:p>
          <a:p>
            <a:r>
              <a:rPr lang="en-GB" sz="3600" dirty="0" smtClean="0"/>
              <a:t>https</a:t>
            </a:r>
            <a:r>
              <a:rPr lang="en-GB" sz="3600" dirty="0"/>
              <a:t>://www.thinkuknow.co.uk/8_10/watch/</a:t>
            </a:r>
          </a:p>
        </p:txBody>
      </p:sp>
    </p:spTree>
    <p:extLst>
      <p:ext uri="{BB962C8B-B14F-4D97-AF65-F5344CB8AC3E}">
        <p14:creationId xmlns:p14="http://schemas.microsoft.com/office/powerpoint/2010/main" val="248717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bridge&#10;&#10;Description automatically generated">
            <a:extLst>
              <a:ext uri="{FF2B5EF4-FFF2-40B4-BE49-F238E27FC236}">
                <a16:creationId xmlns:a16="http://schemas.microsoft.com/office/drawing/2014/main" xmlns="" id="{87CD4DBF-3B62-4831-88FE-555505CAE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5852" y="3197293"/>
            <a:ext cx="3815829" cy="3194722"/>
          </a:xfrm>
          <a:prstGeom prst="rect">
            <a:avLst/>
          </a:prstGeom>
        </p:spPr>
      </p:pic>
      <p:pic>
        <p:nvPicPr>
          <p:cNvPr id="18" name="Picture 17" descr="A picture containing building, bridge&#10;&#10;Description automatically generated">
            <a:extLst>
              <a:ext uri="{FF2B5EF4-FFF2-40B4-BE49-F238E27FC236}">
                <a16:creationId xmlns:a16="http://schemas.microsoft.com/office/drawing/2014/main" xmlns="" id="{86BC8013-30FF-474B-9D8D-B2FA7FF8F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28" y="3429000"/>
            <a:ext cx="5784786" cy="2900561"/>
          </a:xfrm>
          <a:prstGeom prst="rect">
            <a:avLst/>
          </a:prstGeom>
        </p:spPr>
      </p:pic>
      <p:sp>
        <p:nvSpPr>
          <p:cNvPr id="2" name="TextBox 1"/>
          <p:cNvSpPr txBox="1"/>
          <p:nvPr/>
        </p:nvSpPr>
        <p:spPr>
          <a:xfrm>
            <a:off x="7932843" y="3674182"/>
            <a:ext cx="3266287" cy="1569660"/>
          </a:xfrm>
          <a:prstGeom prst="rect">
            <a:avLst/>
          </a:prstGeom>
          <a:noFill/>
        </p:spPr>
        <p:txBody>
          <a:bodyPr wrap="square" rtlCol="0">
            <a:spAutoFit/>
          </a:bodyPr>
          <a:lstStyle/>
          <a:p>
            <a:r>
              <a:rPr lang="en-GB" sz="2400" dirty="0">
                <a:solidFill>
                  <a:schemeClr val="bg1"/>
                </a:solidFill>
                <a:latin typeface="NettoOT-Bold" panose="02010804010101010104" pitchFamily="50" charset="0"/>
              </a:rPr>
              <a:t>You are ever unsure about something you’ve shared online about your identity. </a:t>
            </a:r>
          </a:p>
        </p:txBody>
      </p:sp>
      <p:sp>
        <p:nvSpPr>
          <p:cNvPr id="3" name="TextBox 2"/>
          <p:cNvSpPr txBox="1"/>
          <p:nvPr/>
        </p:nvSpPr>
        <p:spPr>
          <a:xfrm>
            <a:off x="890319" y="4017563"/>
            <a:ext cx="5205681" cy="1200329"/>
          </a:xfrm>
          <a:prstGeom prst="rect">
            <a:avLst/>
          </a:prstGeom>
          <a:noFill/>
        </p:spPr>
        <p:txBody>
          <a:bodyPr wrap="square" rtlCol="0">
            <a:spAutoFit/>
          </a:bodyPr>
          <a:lstStyle/>
          <a:p>
            <a:r>
              <a:rPr lang="en-GB" sz="2400" dirty="0">
                <a:solidFill>
                  <a:schemeClr val="bg1"/>
                </a:solidFill>
                <a:latin typeface="NettoOT-Bold" panose="02010804010101010104" pitchFamily="50" charset="0"/>
              </a:rPr>
              <a:t>Someone else online has asked you for your personal information or for photos or videos of you. </a:t>
            </a:r>
          </a:p>
        </p:txBody>
      </p:sp>
      <p:grpSp>
        <p:nvGrpSpPr>
          <p:cNvPr id="7" name="Group 6">
            <a:extLst>
              <a:ext uri="{FF2B5EF4-FFF2-40B4-BE49-F238E27FC236}">
                <a16:creationId xmlns:a16="http://schemas.microsoft.com/office/drawing/2014/main" xmlns="" id="{781A2CD5-58F5-48C6-989E-7882611207F4}"/>
              </a:ext>
            </a:extLst>
          </p:cNvPr>
          <p:cNvGrpSpPr/>
          <p:nvPr/>
        </p:nvGrpSpPr>
        <p:grpSpPr>
          <a:xfrm>
            <a:off x="545713" y="955677"/>
            <a:ext cx="1400959" cy="981728"/>
            <a:chOff x="10621101" y="1331650"/>
            <a:chExt cx="1349709" cy="981728"/>
          </a:xfrm>
        </p:grpSpPr>
        <p:sp>
          <p:nvSpPr>
            <p:cNvPr id="9" name="Oval 8">
              <a:extLst>
                <a:ext uri="{FF2B5EF4-FFF2-40B4-BE49-F238E27FC236}">
                  <a16:creationId xmlns:a16="http://schemas.microsoft.com/office/drawing/2014/main" xmlns="" id="{2942E736-3080-4D85-B05D-5ED079BD372B}"/>
                </a:ext>
              </a:extLst>
            </p:cNvPr>
            <p:cNvSpPr/>
            <p:nvPr/>
          </p:nvSpPr>
          <p:spPr>
            <a:xfrm>
              <a:off x="10621101" y="1331650"/>
              <a:ext cx="568061" cy="308618"/>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Oval 9">
              <a:extLst>
                <a:ext uri="{FF2B5EF4-FFF2-40B4-BE49-F238E27FC236}">
                  <a16:creationId xmlns:a16="http://schemas.microsoft.com/office/drawing/2014/main" xmlns="" id="{CBBEA000-AC34-4350-9471-A7E12F5DD744}"/>
                </a:ext>
              </a:extLst>
            </p:cNvPr>
            <p:cNvSpPr/>
            <p:nvPr/>
          </p:nvSpPr>
          <p:spPr>
            <a:xfrm>
              <a:off x="11402749" y="2004760"/>
              <a:ext cx="568061" cy="308618"/>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pic>
        <p:nvPicPr>
          <p:cNvPr id="6" name="Picture 5" descr="A picture containing sign, bridge, table&#10;&#10;Description automatically generated">
            <a:extLst>
              <a:ext uri="{FF2B5EF4-FFF2-40B4-BE49-F238E27FC236}">
                <a16:creationId xmlns:a16="http://schemas.microsoft.com/office/drawing/2014/main" xmlns="" id="{E1D86ED7-8ED3-420C-B949-18178C632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5289" y="1168998"/>
            <a:ext cx="5558427" cy="2505184"/>
          </a:xfrm>
          <a:prstGeom prst="rect">
            <a:avLst/>
          </a:prstGeom>
        </p:spPr>
      </p:pic>
      <p:sp>
        <p:nvSpPr>
          <p:cNvPr id="8" name="Rectangle 7">
            <a:extLst>
              <a:ext uri="{FF2B5EF4-FFF2-40B4-BE49-F238E27FC236}">
                <a16:creationId xmlns:a16="http://schemas.microsoft.com/office/drawing/2014/main" xmlns="" id="{933D2B6A-651B-4B33-A418-DDDF33B351F5}"/>
              </a:ext>
            </a:extLst>
          </p:cNvPr>
          <p:cNvSpPr/>
          <p:nvPr/>
        </p:nvSpPr>
        <p:spPr>
          <a:xfrm>
            <a:off x="656351" y="495302"/>
            <a:ext cx="6266973" cy="707886"/>
          </a:xfrm>
          <a:prstGeom prst="rect">
            <a:avLst/>
          </a:prstGeom>
        </p:spPr>
        <p:txBody>
          <a:bodyPr wrap="none">
            <a:spAutoFit/>
          </a:bodyPr>
          <a:lstStyle/>
          <a:p>
            <a:pPr algn="ctr"/>
            <a:r>
              <a:rPr lang="en-GB" sz="4000" dirty="0">
                <a:latin typeface="NettoOT-Bold" panose="02010804010101010104" pitchFamily="50" charset="0"/>
              </a:rPr>
              <a:t>Always speak to an adult if…</a:t>
            </a:r>
          </a:p>
        </p:txBody>
      </p:sp>
      <p:sp>
        <p:nvSpPr>
          <p:cNvPr id="4" name="Rectangle 3"/>
          <p:cNvSpPr/>
          <p:nvPr/>
        </p:nvSpPr>
        <p:spPr>
          <a:xfrm>
            <a:off x="4243915" y="1627633"/>
            <a:ext cx="4181173" cy="954107"/>
          </a:xfrm>
          <a:prstGeom prst="rect">
            <a:avLst/>
          </a:prstGeom>
        </p:spPr>
        <p:txBody>
          <a:bodyPr wrap="square">
            <a:spAutoFit/>
          </a:bodyPr>
          <a:lstStyle/>
          <a:p>
            <a:r>
              <a:rPr lang="en-GB" sz="2800" dirty="0">
                <a:solidFill>
                  <a:schemeClr val="bg1"/>
                </a:solidFill>
                <a:latin typeface="NettoOT-Bold" panose="02010804010101010104" pitchFamily="50" charset="0"/>
              </a:rPr>
              <a:t>Someone else online has worried or upset you. </a:t>
            </a:r>
          </a:p>
        </p:txBody>
      </p:sp>
    </p:spTree>
    <p:extLst>
      <p:ext uri="{BB962C8B-B14F-4D97-AF65-F5344CB8AC3E}">
        <p14:creationId xmlns:p14="http://schemas.microsoft.com/office/powerpoint/2010/main" val="1600559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b="18303"/>
          <a:stretch/>
        </p:blipFill>
        <p:spPr>
          <a:xfrm>
            <a:off x="1976349" y="-292602"/>
            <a:ext cx="8307572" cy="6787054"/>
          </a:xfrm>
          <a:prstGeom prst="rect">
            <a:avLst/>
          </a:prstGeom>
        </p:spPr>
      </p:pic>
      <p:sp>
        <p:nvSpPr>
          <p:cNvPr id="4" name="Rectangle 3">
            <a:extLst>
              <a:ext uri="{FF2B5EF4-FFF2-40B4-BE49-F238E27FC236}">
                <a16:creationId xmlns:a16="http://schemas.microsoft.com/office/drawing/2014/main" xmlns="" id="{7D9FB663-6607-425D-8CD6-B61DF9BECF6C}"/>
              </a:ext>
            </a:extLst>
          </p:cNvPr>
          <p:cNvSpPr/>
          <p:nvPr/>
        </p:nvSpPr>
        <p:spPr>
          <a:xfrm>
            <a:off x="4664673" y="2097590"/>
            <a:ext cx="2935185" cy="2308324"/>
          </a:xfrm>
          <a:prstGeom prst="rect">
            <a:avLst/>
          </a:prstGeom>
        </p:spPr>
        <p:txBody>
          <a:bodyPr wrap="square">
            <a:spAutoFit/>
          </a:bodyPr>
          <a:lstStyle/>
          <a:p>
            <a:pPr algn="ctr"/>
            <a:r>
              <a:rPr lang="en-GB" sz="2400" b="1" i="1" dirty="0">
                <a:solidFill>
                  <a:srgbClr val="F39200"/>
                </a:solidFill>
                <a:latin typeface="NettoOT-Bold" panose="02010804010101010104" pitchFamily="50" charset="0"/>
              </a:rPr>
              <a:t>“I can do whatever I want online, and I can’t get into trouble because it’s my online identity talking not me.” </a:t>
            </a:r>
            <a:endParaRPr lang="en-GB" sz="2400" dirty="0">
              <a:solidFill>
                <a:srgbClr val="F39200"/>
              </a:solidFill>
              <a:latin typeface="NettoOT-Bold" panose="02010804010101010104" pitchFamily="50" charset="0"/>
            </a:endParaRPr>
          </a:p>
        </p:txBody>
      </p:sp>
      <p:pic>
        <p:nvPicPr>
          <p:cNvPr id="6" name="Picture 5" descr="A picture containing light&#10;&#10;Description automatically generated">
            <a:extLst>
              <a:ext uri="{FF2B5EF4-FFF2-40B4-BE49-F238E27FC236}">
                <a16:creationId xmlns:a16="http://schemas.microsoft.com/office/drawing/2014/main" xmlns="" id="{87328C12-ECF7-44D2-9D36-1EF6B19710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487" t="15789" r="17543" b="13508"/>
          <a:stretch/>
        </p:blipFill>
        <p:spPr>
          <a:xfrm>
            <a:off x="657495" y="1812907"/>
            <a:ext cx="2716965" cy="2911854"/>
          </a:xfrm>
          <a:prstGeom prst="rect">
            <a:avLst/>
          </a:prstGeom>
        </p:spPr>
      </p:pic>
      <p:pic>
        <p:nvPicPr>
          <p:cNvPr id="9" name="Picture 8" descr="A picture containing light&#10;&#10;Description automatically generated">
            <a:extLst>
              <a:ext uri="{FF2B5EF4-FFF2-40B4-BE49-F238E27FC236}">
                <a16:creationId xmlns:a16="http://schemas.microsoft.com/office/drawing/2014/main" xmlns="" id="{568B401D-36CF-46EC-AA11-98C3CB39FB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125" t="16844" r="16694" b="14208"/>
          <a:stretch/>
        </p:blipFill>
        <p:spPr>
          <a:xfrm rot="10800000">
            <a:off x="8779111" y="1812907"/>
            <a:ext cx="2795023" cy="2911854"/>
          </a:xfrm>
          <a:prstGeom prst="rect">
            <a:avLst/>
          </a:prstGeom>
        </p:spPr>
      </p:pic>
    </p:spTree>
    <p:extLst>
      <p:ext uri="{BB962C8B-B14F-4D97-AF65-F5344CB8AC3E}">
        <p14:creationId xmlns:p14="http://schemas.microsoft.com/office/powerpoint/2010/main" val="2440746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782" r="15877" b="15744"/>
          <a:stretch/>
        </p:blipFill>
        <p:spPr>
          <a:xfrm>
            <a:off x="2484550" y="1804737"/>
            <a:ext cx="5769113" cy="4764506"/>
          </a:xfrm>
          <a:prstGeom prst="rect">
            <a:avLst/>
          </a:prstGeom>
        </p:spPr>
      </p:pic>
      <p:sp>
        <p:nvSpPr>
          <p:cNvPr id="5" name="Rectangle 4">
            <a:extLst>
              <a:ext uri="{FF2B5EF4-FFF2-40B4-BE49-F238E27FC236}">
                <a16:creationId xmlns:a16="http://schemas.microsoft.com/office/drawing/2014/main" xmlns="" id="{FFA6CAF6-D3A0-43AC-AD44-0DEE7DF1280F}"/>
              </a:ext>
            </a:extLst>
          </p:cNvPr>
          <p:cNvSpPr/>
          <p:nvPr/>
        </p:nvSpPr>
        <p:spPr>
          <a:xfrm>
            <a:off x="685860" y="628719"/>
            <a:ext cx="3597381" cy="2554545"/>
          </a:xfrm>
          <a:prstGeom prst="rect">
            <a:avLst/>
          </a:prstGeom>
        </p:spPr>
        <p:txBody>
          <a:bodyPr wrap="square">
            <a:spAutoFit/>
          </a:bodyPr>
          <a:lstStyle/>
          <a:p>
            <a:r>
              <a:rPr lang="en-GB" sz="4000" dirty="0">
                <a:solidFill>
                  <a:srgbClr val="009FE3"/>
                </a:solidFill>
                <a:latin typeface="NettoOT-Bold" panose="02010804010101010104" pitchFamily="50" charset="0"/>
              </a:rPr>
              <a:t>What have you learnt about online identities today? </a:t>
            </a:r>
          </a:p>
        </p:txBody>
      </p:sp>
      <p:pic>
        <p:nvPicPr>
          <p:cNvPr id="12" name="Picture 11" descr="A picture containing light&#10;&#10;Description automatically generated">
            <a:extLst>
              <a:ext uri="{FF2B5EF4-FFF2-40B4-BE49-F238E27FC236}">
                <a16:creationId xmlns:a16="http://schemas.microsoft.com/office/drawing/2014/main" xmlns="" id="{BA6D5BB0-CD65-4A0F-ADAE-19B6576214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567" t="22281" r="33275" b="22632"/>
          <a:stretch/>
        </p:blipFill>
        <p:spPr>
          <a:xfrm rot="21000421">
            <a:off x="7652085" y="842211"/>
            <a:ext cx="1180436" cy="1961147"/>
          </a:xfrm>
          <a:prstGeom prst="rect">
            <a:avLst/>
          </a:prstGeom>
        </p:spPr>
      </p:pic>
      <p:pic>
        <p:nvPicPr>
          <p:cNvPr id="14" name="Picture 13" descr="A picture containing light&#10;&#10;Description automatically generated">
            <a:extLst>
              <a:ext uri="{FF2B5EF4-FFF2-40B4-BE49-F238E27FC236}">
                <a16:creationId xmlns:a16="http://schemas.microsoft.com/office/drawing/2014/main" xmlns="" id="{24995289-6CEE-4F5E-8E3D-64F077420A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041" t="22982" r="32924" b="23333"/>
          <a:stretch/>
        </p:blipFill>
        <p:spPr>
          <a:xfrm rot="717254">
            <a:off x="9100399" y="1912479"/>
            <a:ext cx="1037391" cy="1636296"/>
          </a:xfrm>
          <a:prstGeom prst="rect">
            <a:avLst/>
          </a:prstGeom>
        </p:spPr>
      </p:pic>
      <p:pic>
        <p:nvPicPr>
          <p:cNvPr id="15" name="Picture 14" descr="A picture containing light&#10;&#10;Description automatically generated">
            <a:extLst>
              <a:ext uri="{FF2B5EF4-FFF2-40B4-BE49-F238E27FC236}">
                <a16:creationId xmlns:a16="http://schemas.microsoft.com/office/drawing/2014/main" xmlns="" id="{DB8C3B99-A145-4B54-A899-673ADED5D2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567" t="22281" r="33275" b="22632"/>
          <a:stretch/>
        </p:blipFill>
        <p:spPr>
          <a:xfrm rot="21000421">
            <a:off x="10673302" y="3483077"/>
            <a:ext cx="729191" cy="1211460"/>
          </a:xfrm>
          <a:prstGeom prst="rect">
            <a:avLst/>
          </a:prstGeom>
        </p:spPr>
      </p:pic>
      <p:pic>
        <p:nvPicPr>
          <p:cNvPr id="16" name="Picture 15" descr="A picture containing light&#10;&#10;Description automatically generated">
            <a:extLst>
              <a:ext uri="{FF2B5EF4-FFF2-40B4-BE49-F238E27FC236}">
                <a16:creationId xmlns:a16="http://schemas.microsoft.com/office/drawing/2014/main" xmlns="" id="{6D4EFC45-91B8-487D-BF24-AA0AE0A016A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3567" t="22281" r="33275" b="22632"/>
          <a:stretch/>
        </p:blipFill>
        <p:spPr>
          <a:xfrm>
            <a:off x="10244466" y="510147"/>
            <a:ext cx="1120251" cy="1861157"/>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xmlns="" id="{63A890FE-5A07-41F6-8FB6-01C6CEB0252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3041" t="22982" r="32924" b="23333"/>
          <a:stretch/>
        </p:blipFill>
        <p:spPr>
          <a:xfrm rot="20395852">
            <a:off x="8411510" y="3840218"/>
            <a:ext cx="1459185" cy="2301600"/>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xmlns="" id="{4EC050E3-8670-4F3E-BE49-FF4BE3B79B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3041" t="22982" r="32924" b="23333"/>
          <a:stretch/>
        </p:blipFill>
        <p:spPr>
          <a:xfrm rot="511439">
            <a:off x="10302410" y="4951661"/>
            <a:ext cx="520265" cy="820624"/>
          </a:xfrm>
          <a:prstGeom prst="rect">
            <a:avLst/>
          </a:prstGeom>
        </p:spPr>
      </p:pic>
    </p:spTree>
    <p:extLst>
      <p:ext uri="{BB962C8B-B14F-4D97-AF65-F5344CB8AC3E}">
        <p14:creationId xmlns:p14="http://schemas.microsoft.com/office/powerpoint/2010/main" val="190603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6055" t="23626" r="22888" b="29321"/>
          <a:stretch/>
        </p:blipFill>
        <p:spPr>
          <a:xfrm rot="20736159">
            <a:off x="1014441" y="311748"/>
            <a:ext cx="7026245" cy="5354612"/>
          </a:xfrm>
          <a:prstGeom prst="rect">
            <a:avLst/>
          </a:prstGeom>
        </p:spPr>
      </p:pic>
      <p:sp>
        <p:nvSpPr>
          <p:cNvPr id="2" name="Title 1"/>
          <p:cNvSpPr>
            <a:spLocks noGrp="1"/>
          </p:cNvSpPr>
          <p:nvPr>
            <p:ph type="title"/>
          </p:nvPr>
        </p:nvSpPr>
        <p:spPr>
          <a:xfrm>
            <a:off x="1573711" y="2322521"/>
            <a:ext cx="5487235" cy="1325563"/>
          </a:xfrm>
        </p:spPr>
        <p:txBody>
          <a:bodyPr>
            <a:normAutofit/>
          </a:bodyPr>
          <a:lstStyle/>
          <a:p>
            <a:pPr algn="ctr"/>
            <a:r>
              <a:rPr lang="en-GB" dirty="0">
                <a:latin typeface="NettoOT-Bold" panose="02010804010101010104" pitchFamily="50" charset="0"/>
              </a:rPr>
              <a:t>What makes me… </a:t>
            </a:r>
            <a:r>
              <a:rPr lang="en-GB" dirty="0">
                <a:solidFill>
                  <a:srgbClr val="F39200"/>
                </a:solidFill>
                <a:latin typeface="NettoOT-Bold" panose="02010804010101010104" pitchFamily="50" charset="0"/>
              </a:rPr>
              <a:t>me</a:t>
            </a:r>
            <a:r>
              <a:rPr lang="en-GB" dirty="0">
                <a:latin typeface="NettoOT-Bold" panose="02010804010101010104" pitchFamily="50" charset="0"/>
              </a:rPr>
              <a: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61141">
            <a:off x="3348151" y="3147566"/>
            <a:ext cx="1288053" cy="128805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68110">
            <a:off x="1983461" y="1847189"/>
            <a:ext cx="1010514" cy="101051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616528">
            <a:off x="1883692" y="3933300"/>
            <a:ext cx="1128685" cy="112868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79578">
            <a:off x="4407871" y="1452197"/>
            <a:ext cx="1400696" cy="140069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641112">
            <a:off x="4066107" y="613213"/>
            <a:ext cx="1224699" cy="122469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740089">
            <a:off x="3769432" y="3836604"/>
            <a:ext cx="1418897" cy="1418897"/>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097562">
            <a:off x="2610583" y="1047295"/>
            <a:ext cx="1008993" cy="1008993"/>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52910" y="1620422"/>
            <a:ext cx="1229710" cy="1229710"/>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008104">
            <a:off x="2438051" y="3222954"/>
            <a:ext cx="956944" cy="956944"/>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96527" y="726384"/>
            <a:ext cx="1072216" cy="1072216"/>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796503">
            <a:off x="4759039" y="3147311"/>
            <a:ext cx="1128936" cy="1128936"/>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899566">
            <a:off x="6031200" y="3434522"/>
            <a:ext cx="877481" cy="877481"/>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734420">
            <a:off x="5958172" y="1594992"/>
            <a:ext cx="1058778" cy="1058778"/>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C576F2BB-2173-43C9-A944-2333FF41C9F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7280" t="26226" r="17072" b="26298"/>
          <a:stretch/>
        </p:blipFill>
        <p:spPr>
          <a:xfrm>
            <a:off x="8448469" y="4380853"/>
            <a:ext cx="2711440" cy="1960849"/>
          </a:xfrm>
          <a:prstGeom prst="rect">
            <a:avLst/>
          </a:prstGeom>
        </p:spPr>
      </p:pic>
      <p:sp>
        <p:nvSpPr>
          <p:cNvPr id="10" name="Rectangle 9">
            <a:extLst>
              <a:ext uri="{FF2B5EF4-FFF2-40B4-BE49-F238E27FC236}">
                <a16:creationId xmlns:a16="http://schemas.microsoft.com/office/drawing/2014/main" xmlns="" id="{2DC21987-B79D-4AA1-857D-C30504E572BE}"/>
              </a:ext>
            </a:extLst>
          </p:cNvPr>
          <p:cNvSpPr/>
          <p:nvPr/>
        </p:nvSpPr>
        <p:spPr>
          <a:xfrm>
            <a:off x="7435516" y="3791592"/>
            <a:ext cx="1012953" cy="1074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xmlns="" id="{54285B25-59E3-4A72-A2D7-6DA7CF1E0E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73" t="68503" r="15984" b="25063"/>
          <a:stretch/>
        </p:blipFill>
        <p:spPr>
          <a:xfrm rot="18071866">
            <a:off x="7886256" y="3940483"/>
            <a:ext cx="971529" cy="732181"/>
          </a:xfrm>
          <a:prstGeom prst="rect">
            <a:avLst/>
          </a:prstGeom>
        </p:spPr>
      </p:pic>
      <p:pic>
        <p:nvPicPr>
          <p:cNvPr id="22" name="Picture 21">
            <a:extLst>
              <a:ext uri="{FF2B5EF4-FFF2-40B4-BE49-F238E27FC236}">
                <a16:creationId xmlns:a16="http://schemas.microsoft.com/office/drawing/2014/main" xmlns="" id="{73DE8E28-065E-4A45-B89C-81EC596309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818" t="62164" r="23961" b="29648"/>
          <a:stretch/>
        </p:blipFill>
        <p:spPr>
          <a:xfrm rot="18071866">
            <a:off x="7318033" y="3405242"/>
            <a:ext cx="830911" cy="931673"/>
          </a:xfrm>
          <a:prstGeom prst="rect">
            <a:avLst/>
          </a:prstGeom>
        </p:spPr>
      </p:pic>
      <p:sp>
        <p:nvSpPr>
          <p:cNvPr id="4" name="TextBox 3"/>
          <p:cNvSpPr txBox="1"/>
          <p:nvPr/>
        </p:nvSpPr>
        <p:spPr>
          <a:xfrm>
            <a:off x="7652194" y="588337"/>
            <a:ext cx="4219672" cy="2677656"/>
          </a:xfrm>
          <a:prstGeom prst="rect">
            <a:avLst/>
          </a:prstGeom>
          <a:noFill/>
        </p:spPr>
        <p:txBody>
          <a:bodyPr wrap="square" rtlCol="0">
            <a:spAutoFit/>
          </a:bodyPr>
          <a:lstStyle/>
          <a:p>
            <a:r>
              <a:rPr lang="en-GB" sz="2400" dirty="0" smtClean="0">
                <a:latin typeface="NTPreCursive" panose="03000400000000000000" pitchFamily="66" charset="0"/>
              </a:rPr>
              <a:t>In the next 30 seconds, see if you can find out 3 </a:t>
            </a:r>
            <a:r>
              <a:rPr lang="en-GB" sz="2400" dirty="0">
                <a:latin typeface="NTPreCursive" panose="03000400000000000000" pitchFamily="66" charset="0"/>
              </a:rPr>
              <a:t>new things about </a:t>
            </a:r>
            <a:r>
              <a:rPr lang="en-GB" sz="2400" dirty="0" smtClean="0">
                <a:latin typeface="NTPreCursive" panose="03000400000000000000" pitchFamily="66" charset="0"/>
              </a:rPr>
              <a:t>someone in your house. </a:t>
            </a:r>
            <a:r>
              <a:rPr lang="en-GB" sz="2400" dirty="0">
                <a:latin typeface="NTPreCursive" panose="03000400000000000000" pitchFamily="66" charset="0"/>
              </a:rPr>
              <a:t>It could be a hobby they enjoy, an interest, something they are really good at or even somewhere special they have been or something they have done. </a:t>
            </a:r>
          </a:p>
        </p:txBody>
      </p:sp>
    </p:spTree>
    <p:extLst>
      <p:ext uri="{BB962C8B-B14F-4D97-AF65-F5344CB8AC3E}">
        <p14:creationId xmlns:p14="http://schemas.microsoft.com/office/powerpoint/2010/main" val="155574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ign, food, clock&#10;&#10;Description automatically generated">
            <a:extLst>
              <a:ext uri="{FF2B5EF4-FFF2-40B4-BE49-F238E27FC236}">
                <a16:creationId xmlns:a16="http://schemas.microsoft.com/office/drawing/2014/main" xmlns="" id="{CD7FBD74-A614-4549-A6E9-0114F3073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6282" y="881409"/>
            <a:ext cx="9079435" cy="5095181"/>
          </a:xfrm>
          <a:prstGeom prst="rect">
            <a:avLst/>
          </a:prstGeom>
        </p:spPr>
      </p:pic>
    </p:spTree>
    <p:extLst>
      <p:ext uri="{BB962C8B-B14F-4D97-AF65-F5344CB8AC3E}">
        <p14:creationId xmlns:p14="http://schemas.microsoft.com/office/powerpoint/2010/main" val="291180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xmlns="" id="{D467BA94-6FE3-4957-B6C6-D4F43E02FFE7}"/>
              </a:ext>
            </a:extLst>
          </p:cNvPr>
          <p:cNvCxnSpPr>
            <a:cxnSpLocks/>
          </p:cNvCxnSpPr>
          <p:nvPr/>
        </p:nvCxnSpPr>
        <p:spPr>
          <a:xfrm flipH="1" flipV="1">
            <a:off x="7926304" y="4840473"/>
            <a:ext cx="7409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screenshot of a cell phone&#10;&#10;Description automatically generated">
            <a:extLst>
              <a:ext uri="{FF2B5EF4-FFF2-40B4-BE49-F238E27FC236}">
                <a16:creationId xmlns:a16="http://schemas.microsoft.com/office/drawing/2014/main" xmlns="" id="{05E442FF-4316-4D0B-B604-8D34F2F4D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266" y="466227"/>
            <a:ext cx="4845647" cy="3286907"/>
          </a:xfrm>
          <a:prstGeom prst="rect">
            <a:avLst/>
          </a:prstGeom>
        </p:spPr>
      </p:pic>
      <p:pic>
        <p:nvPicPr>
          <p:cNvPr id="10" name="Picture 9" descr="A picture containing graffiti&#10;&#10;Description automatically generated">
            <a:extLst>
              <a:ext uri="{FF2B5EF4-FFF2-40B4-BE49-F238E27FC236}">
                <a16:creationId xmlns:a16="http://schemas.microsoft.com/office/drawing/2014/main" xmlns="" id="{CE2C0F5C-5EA6-47D0-9233-D8FE627A0D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244" y="5286916"/>
            <a:ext cx="1502099" cy="1210139"/>
          </a:xfrm>
          <a:prstGeom prst="rect">
            <a:avLst/>
          </a:prstGeom>
        </p:spPr>
      </p:pic>
      <p:sp>
        <p:nvSpPr>
          <p:cNvPr id="2" name="Rectangle 1"/>
          <p:cNvSpPr/>
          <p:nvPr/>
        </p:nvSpPr>
        <p:spPr>
          <a:xfrm>
            <a:off x="645994" y="843845"/>
            <a:ext cx="6096000" cy="4431983"/>
          </a:xfrm>
          <a:prstGeom prst="rect">
            <a:avLst/>
          </a:prstGeom>
        </p:spPr>
        <p:txBody>
          <a:bodyPr>
            <a:spAutoFit/>
          </a:bodyPr>
          <a:lstStyle/>
          <a:p>
            <a:r>
              <a:rPr lang="en-GB" sz="2400" dirty="0"/>
              <a:t>Our identity is made of so many different things, it could be: </a:t>
            </a:r>
            <a:endParaRPr lang="en-GB" sz="2400" dirty="0" smtClean="0"/>
          </a:p>
          <a:p>
            <a:r>
              <a:rPr lang="en-GB" sz="2400" dirty="0" smtClean="0"/>
              <a:t> </a:t>
            </a:r>
          </a:p>
          <a:p>
            <a:r>
              <a:rPr lang="en-GB" sz="2400" dirty="0" smtClean="0"/>
              <a:t> </a:t>
            </a:r>
            <a:r>
              <a:rPr lang="en-GB" sz="2400" dirty="0"/>
              <a:t>• Personal information, e.g. your name, what you look like, age, school, where you live, your family</a:t>
            </a:r>
            <a:r>
              <a:rPr lang="en-GB" sz="2400" dirty="0" smtClean="0"/>
              <a:t>.</a:t>
            </a:r>
          </a:p>
          <a:p>
            <a:r>
              <a:rPr lang="en-GB" sz="2400" dirty="0" smtClean="0"/>
              <a:t> </a:t>
            </a:r>
            <a:r>
              <a:rPr lang="en-GB" sz="2400" dirty="0"/>
              <a:t>• Personality and feelings, e.g. if you are loud, quiet, fun, shy, kind, caring, honest</a:t>
            </a:r>
            <a:r>
              <a:rPr lang="en-GB" sz="2400" dirty="0" smtClean="0"/>
              <a:t>.</a:t>
            </a:r>
          </a:p>
          <a:p>
            <a:r>
              <a:rPr lang="en-GB" sz="2400" dirty="0" smtClean="0"/>
              <a:t> </a:t>
            </a:r>
            <a:r>
              <a:rPr lang="en-GB" sz="2400" dirty="0"/>
              <a:t>• Interests, hobbies and experiences, e.g. scootering, gaming, gardening, football, swimming, places you have been.</a:t>
            </a:r>
          </a:p>
          <a:p>
            <a:r>
              <a:rPr lang="en-GB" dirty="0"/>
              <a:t> </a:t>
            </a:r>
          </a:p>
        </p:txBody>
      </p:sp>
    </p:spTree>
    <p:extLst>
      <p:ext uri="{BB962C8B-B14F-4D97-AF65-F5344CB8AC3E}">
        <p14:creationId xmlns:p14="http://schemas.microsoft.com/office/powerpoint/2010/main" val="124016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46873" y="1440695"/>
            <a:ext cx="2422719" cy="1490677"/>
          </a:xfrm>
          <a:prstGeom prst="rect">
            <a:avLst/>
          </a:prstGeom>
          <a:noFill/>
        </p:spPr>
        <p:txBody>
          <a:bodyPr wrap="square" rtlCol="0">
            <a:spAutoFit/>
          </a:bodyPr>
          <a:lstStyle/>
          <a:p>
            <a:endParaRPr lang="en-GB" dirty="0"/>
          </a:p>
        </p:txBody>
      </p:sp>
      <p:pic>
        <p:nvPicPr>
          <p:cNvPr id="6" name="Picture 5" descr="A close up of a logo&#10;&#10;Description automatically generated">
            <a:extLst>
              <a:ext uri="{FF2B5EF4-FFF2-40B4-BE49-F238E27FC236}">
                <a16:creationId xmlns:a16="http://schemas.microsoft.com/office/drawing/2014/main" xmlns="" id="{66C1149B-8A87-456A-AE39-F4F09C2A50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0115"/>
          <a:stretch/>
        </p:blipFill>
        <p:spPr>
          <a:xfrm>
            <a:off x="2143330" y="2551711"/>
            <a:ext cx="8290351" cy="3945342"/>
          </a:xfrm>
          <a:prstGeom prst="rect">
            <a:avLst/>
          </a:prstGeom>
        </p:spPr>
      </p:pic>
      <p:sp>
        <p:nvSpPr>
          <p:cNvPr id="7" name="Rectangle 6">
            <a:extLst>
              <a:ext uri="{FF2B5EF4-FFF2-40B4-BE49-F238E27FC236}">
                <a16:creationId xmlns:a16="http://schemas.microsoft.com/office/drawing/2014/main" xmlns="" id="{ABEFBA39-AF89-45A2-ADC5-E3B6D80707F5}"/>
              </a:ext>
            </a:extLst>
          </p:cNvPr>
          <p:cNvSpPr/>
          <p:nvPr/>
        </p:nvSpPr>
        <p:spPr>
          <a:xfrm>
            <a:off x="3077401" y="621449"/>
            <a:ext cx="6422207" cy="1200329"/>
          </a:xfrm>
          <a:prstGeom prst="rect">
            <a:avLst/>
          </a:prstGeom>
        </p:spPr>
        <p:txBody>
          <a:bodyPr wrap="none">
            <a:spAutoFit/>
          </a:bodyPr>
          <a:lstStyle/>
          <a:p>
            <a:r>
              <a:rPr lang="en-GB" sz="7200" dirty="0">
                <a:solidFill>
                  <a:srgbClr val="009FE3"/>
                </a:solidFill>
                <a:latin typeface="NettoOT-Bold" panose="02010804010101010104" pitchFamily="50" charset="0"/>
              </a:rPr>
              <a:t>Have you ever… </a:t>
            </a:r>
          </a:p>
        </p:txBody>
      </p:sp>
    </p:spTree>
    <p:extLst>
      <p:ext uri="{BB962C8B-B14F-4D97-AF65-F5344CB8AC3E}">
        <p14:creationId xmlns:p14="http://schemas.microsoft.com/office/powerpoint/2010/main" val="273025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3FCF98B-F0BF-441D-A7D4-D5BFD18B3820}"/>
              </a:ext>
            </a:extLst>
          </p:cNvPr>
          <p:cNvSpPr/>
          <p:nvPr/>
        </p:nvSpPr>
        <p:spPr>
          <a:xfrm>
            <a:off x="736439" y="494963"/>
            <a:ext cx="7334059" cy="923330"/>
          </a:xfrm>
          <a:prstGeom prst="rect">
            <a:avLst/>
          </a:prstGeom>
        </p:spPr>
        <p:txBody>
          <a:bodyPr wrap="none">
            <a:spAutoFit/>
          </a:bodyPr>
          <a:lstStyle/>
          <a:p>
            <a:r>
              <a:rPr lang="en-GB" sz="5400" dirty="0">
                <a:solidFill>
                  <a:srgbClr val="F39200"/>
                </a:solidFill>
                <a:latin typeface="NettoOT-Bold" panose="02010804010101010104" pitchFamily="50" charset="0"/>
              </a:rPr>
              <a:t>…seen or used an emoji?</a:t>
            </a:r>
            <a:endParaRPr lang="en-GB" sz="5400" dirty="0"/>
          </a:p>
        </p:txBody>
      </p:sp>
      <p:pic>
        <p:nvPicPr>
          <p:cNvPr id="16" name="Picture 15" descr="A picture containing card, screenshot, room&#10;&#10;Description automatically generated">
            <a:extLst>
              <a:ext uri="{FF2B5EF4-FFF2-40B4-BE49-F238E27FC236}">
                <a16:creationId xmlns:a16="http://schemas.microsoft.com/office/drawing/2014/main" xmlns="" id="{FAF016C8-1D27-4102-93F2-D3DEE36572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306" y="1084417"/>
            <a:ext cx="3492837" cy="5211339"/>
          </a:xfrm>
          <a:prstGeom prst="rect">
            <a:avLst/>
          </a:prstGeom>
        </p:spPr>
      </p:pic>
      <p:pic>
        <p:nvPicPr>
          <p:cNvPr id="28" name="Picture 27" descr="A picture containing window, room&#10;&#10;Description automatically generated">
            <a:extLst>
              <a:ext uri="{FF2B5EF4-FFF2-40B4-BE49-F238E27FC236}">
                <a16:creationId xmlns:a16="http://schemas.microsoft.com/office/drawing/2014/main" xmlns="" id="{8C610B73-AB31-4B96-ABBD-009DE3CC3D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95736">
            <a:off x="983164" y="1003885"/>
            <a:ext cx="6929266" cy="5372403"/>
          </a:xfrm>
          <a:prstGeom prst="rect">
            <a:avLst/>
          </a:prstGeom>
        </p:spPr>
      </p:pic>
    </p:spTree>
    <p:extLst>
      <p:ext uri="{BB962C8B-B14F-4D97-AF65-F5344CB8AC3E}">
        <p14:creationId xmlns:p14="http://schemas.microsoft.com/office/powerpoint/2010/main" val="317294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2070D23-8D4A-4BD7-A262-023CC092182B}"/>
              </a:ext>
            </a:extLst>
          </p:cNvPr>
          <p:cNvSpPr/>
          <p:nvPr/>
        </p:nvSpPr>
        <p:spPr>
          <a:xfrm>
            <a:off x="2267962" y="5208771"/>
            <a:ext cx="7796109" cy="1107996"/>
          </a:xfrm>
          <a:prstGeom prst="rect">
            <a:avLst/>
          </a:prstGeom>
        </p:spPr>
        <p:txBody>
          <a:bodyPr wrap="none">
            <a:spAutoFit/>
          </a:bodyPr>
          <a:lstStyle/>
          <a:p>
            <a:r>
              <a:rPr lang="en-GB" sz="6600" dirty="0">
                <a:solidFill>
                  <a:srgbClr val="009FE3"/>
                </a:solidFill>
                <a:latin typeface="NettoOT-Bold" panose="02010804010101010104" pitchFamily="50" charset="0"/>
              </a:rPr>
              <a:t>…used a filter online?</a:t>
            </a:r>
          </a:p>
        </p:txBody>
      </p:sp>
      <p:pic>
        <p:nvPicPr>
          <p:cNvPr id="16" name="Picture 15">
            <a:extLst>
              <a:ext uri="{FF2B5EF4-FFF2-40B4-BE49-F238E27FC236}">
                <a16:creationId xmlns:a16="http://schemas.microsoft.com/office/drawing/2014/main" xmlns="" id="{40F40CE8-0542-4898-A329-3D381D359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29000">
            <a:off x="715145" y="595996"/>
            <a:ext cx="2162175" cy="4286250"/>
          </a:xfrm>
          <a:prstGeom prst="rect">
            <a:avLst/>
          </a:prstGeom>
        </p:spPr>
      </p:pic>
      <p:pic>
        <p:nvPicPr>
          <p:cNvPr id="20" name="Picture 19">
            <a:extLst>
              <a:ext uri="{FF2B5EF4-FFF2-40B4-BE49-F238E27FC236}">
                <a16:creationId xmlns:a16="http://schemas.microsoft.com/office/drawing/2014/main" xmlns="" id="{E44D8E81-8F28-4813-BE1F-115959FEF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3747">
            <a:off x="6331750" y="1001907"/>
            <a:ext cx="2162175" cy="4000500"/>
          </a:xfrm>
          <a:prstGeom prst="rect">
            <a:avLst/>
          </a:prstGeom>
        </p:spPr>
      </p:pic>
      <p:pic>
        <p:nvPicPr>
          <p:cNvPr id="23" name="Picture 22" descr="A person posing for a photo&#10;&#10;Description automatically generated">
            <a:extLst>
              <a:ext uri="{FF2B5EF4-FFF2-40B4-BE49-F238E27FC236}">
                <a16:creationId xmlns:a16="http://schemas.microsoft.com/office/drawing/2014/main" xmlns="" id="{11DA6CA9-A3F8-4F4B-9ADF-09EB45560F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4090" y="741478"/>
            <a:ext cx="2259884" cy="4341042"/>
          </a:xfrm>
          <a:prstGeom prst="rect">
            <a:avLst/>
          </a:prstGeom>
        </p:spPr>
      </p:pic>
      <p:pic>
        <p:nvPicPr>
          <p:cNvPr id="25" name="Picture 24" descr="A person looking at the screen of a cell phone&#10;&#10;Description automatically generated">
            <a:extLst>
              <a:ext uri="{FF2B5EF4-FFF2-40B4-BE49-F238E27FC236}">
                <a16:creationId xmlns:a16="http://schemas.microsoft.com/office/drawing/2014/main" xmlns="" id="{E92B60EE-A1D2-44FC-8074-AD11241528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4854" y="1210045"/>
            <a:ext cx="2096083" cy="4139196"/>
          </a:xfrm>
          <a:prstGeom prst="rect">
            <a:avLst/>
          </a:prstGeom>
        </p:spPr>
      </p:pic>
    </p:spTree>
    <p:extLst>
      <p:ext uri="{BB962C8B-B14F-4D97-AF65-F5344CB8AC3E}">
        <p14:creationId xmlns:p14="http://schemas.microsoft.com/office/powerpoint/2010/main" val="300838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D1E3065-6D89-492E-BF18-4B8B46150FEB}"/>
              </a:ext>
            </a:extLst>
          </p:cNvPr>
          <p:cNvSpPr/>
          <p:nvPr/>
        </p:nvSpPr>
        <p:spPr>
          <a:xfrm>
            <a:off x="1325431" y="567775"/>
            <a:ext cx="9541138" cy="707886"/>
          </a:xfrm>
          <a:prstGeom prst="rect">
            <a:avLst/>
          </a:prstGeom>
        </p:spPr>
        <p:txBody>
          <a:bodyPr wrap="none">
            <a:spAutoFit/>
          </a:bodyPr>
          <a:lstStyle/>
          <a:p>
            <a:r>
              <a:rPr lang="en-GB" sz="4000" dirty="0">
                <a:solidFill>
                  <a:srgbClr val="F39200"/>
                </a:solidFill>
                <a:latin typeface="NettoOT-Bold" panose="02010804010101010104" pitchFamily="50" charset="0"/>
              </a:rPr>
              <a:t>… created or chosen an avatar or character?</a:t>
            </a:r>
          </a:p>
        </p:txBody>
      </p:sp>
      <p:pic>
        <p:nvPicPr>
          <p:cNvPr id="8" name="Picture 7" descr="A close up of a computer&#10;&#10;Description automatically generated">
            <a:extLst>
              <a:ext uri="{FF2B5EF4-FFF2-40B4-BE49-F238E27FC236}">
                <a16:creationId xmlns:a16="http://schemas.microsoft.com/office/drawing/2014/main" xmlns="" id="{588B3186-2035-4637-996A-C88E8142F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474" y="1456986"/>
            <a:ext cx="6895051" cy="4667088"/>
          </a:xfrm>
          <a:prstGeom prst="rect">
            <a:avLst/>
          </a:prstGeom>
        </p:spPr>
      </p:pic>
    </p:spTree>
    <p:extLst>
      <p:ext uri="{BB962C8B-B14F-4D97-AF65-F5344CB8AC3E}">
        <p14:creationId xmlns:p14="http://schemas.microsoft.com/office/powerpoint/2010/main" val="61954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xmlns="" id="{E9FCDDD3-9A7A-4387-89D9-9A4417346F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291"/>
          <a:stretch/>
        </p:blipFill>
        <p:spPr>
          <a:xfrm>
            <a:off x="894571" y="609436"/>
            <a:ext cx="5201429" cy="5887617"/>
          </a:xfrm>
          <a:prstGeom prst="rect">
            <a:avLst/>
          </a:prstGeom>
        </p:spPr>
      </p:pic>
      <p:sp>
        <p:nvSpPr>
          <p:cNvPr id="13" name="Rectangle 12">
            <a:extLst>
              <a:ext uri="{FF2B5EF4-FFF2-40B4-BE49-F238E27FC236}">
                <a16:creationId xmlns:a16="http://schemas.microsoft.com/office/drawing/2014/main" xmlns="" id="{807F77B6-B0A1-412C-BBE6-0E677793D4A3}"/>
              </a:ext>
            </a:extLst>
          </p:cNvPr>
          <p:cNvSpPr/>
          <p:nvPr/>
        </p:nvSpPr>
        <p:spPr>
          <a:xfrm>
            <a:off x="7195173" y="1976230"/>
            <a:ext cx="3909975" cy="1754326"/>
          </a:xfrm>
          <a:prstGeom prst="rect">
            <a:avLst/>
          </a:prstGeom>
        </p:spPr>
        <p:txBody>
          <a:bodyPr wrap="square">
            <a:spAutoFit/>
          </a:bodyPr>
          <a:lstStyle/>
          <a:p>
            <a:r>
              <a:rPr lang="en-GB" sz="5400" dirty="0">
                <a:solidFill>
                  <a:srgbClr val="009FE3"/>
                </a:solidFill>
                <a:latin typeface="NettoOT-Bold" panose="02010804010101010104" pitchFamily="50" charset="0"/>
              </a:rPr>
              <a:t>…chosen a username?</a:t>
            </a:r>
          </a:p>
        </p:txBody>
      </p:sp>
      <p:graphicFrame>
        <p:nvGraphicFramePr>
          <p:cNvPr id="17" name="Table 17">
            <a:extLst>
              <a:ext uri="{FF2B5EF4-FFF2-40B4-BE49-F238E27FC236}">
                <a16:creationId xmlns:a16="http://schemas.microsoft.com/office/drawing/2014/main" xmlns="" id="{77AE1066-A787-4C97-8007-E8A7DA394097}"/>
              </a:ext>
            </a:extLst>
          </p:cNvPr>
          <p:cNvGraphicFramePr>
            <a:graphicFrameLocks noGrp="1"/>
          </p:cNvGraphicFramePr>
          <p:nvPr>
            <p:extLst>
              <p:ext uri="{D42A27DB-BD31-4B8C-83A1-F6EECF244321}">
                <p14:modId xmlns:p14="http://schemas.microsoft.com/office/powerpoint/2010/main" val="4080151057"/>
              </p:ext>
            </p:extLst>
          </p:nvPr>
        </p:nvGraphicFramePr>
        <p:xfrm>
          <a:off x="2035564" y="993772"/>
          <a:ext cx="2919441" cy="2712720"/>
        </p:xfrm>
        <a:graphic>
          <a:graphicData uri="http://schemas.openxmlformats.org/drawingml/2006/table">
            <a:tbl>
              <a:tblPr firstRow="1" bandRow="1">
                <a:tableStyleId>{793D81CF-94F2-401A-BA57-92F5A7B2D0C5}</a:tableStyleId>
              </a:tblPr>
              <a:tblGrid>
                <a:gridCol w="2101294">
                  <a:extLst>
                    <a:ext uri="{9D8B030D-6E8A-4147-A177-3AD203B41FA5}">
                      <a16:colId xmlns:a16="http://schemas.microsoft.com/office/drawing/2014/main" xmlns="" val="124585027"/>
                    </a:ext>
                  </a:extLst>
                </a:gridCol>
                <a:gridCol w="818147">
                  <a:extLst>
                    <a:ext uri="{9D8B030D-6E8A-4147-A177-3AD203B41FA5}">
                      <a16:colId xmlns:a16="http://schemas.microsoft.com/office/drawing/2014/main" xmlns="" val="4027177927"/>
                    </a:ext>
                  </a:extLst>
                </a:gridCol>
              </a:tblGrid>
              <a:tr h="234337">
                <a:tc>
                  <a:txBody>
                    <a:bodyPr/>
                    <a:lstStyle/>
                    <a:p>
                      <a:pPr algn="ctr"/>
                      <a:r>
                        <a:rPr lang="en-GB" sz="1200" dirty="0">
                          <a:latin typeface="Neuropol" panose="020F0607030201010804" pitchFamily="34" charset="0"/>
                        </a:rPr>
                        <a:t>Username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dirty="0">
                          <a:latin typeface="Neuropol" panose="020F0607030201010804" pitchFamily="34" charset="0"/>
                        </a:rPr>
                        <a:t>Online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468069701"/>
                  </a:ext>
                </a:extLst>
              </a:tr>
              <a:tr h="260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NettoOT-Bold" panose="02010804010101010104" pitchFamily="50" charset="0"/>
                        </a:rPr>
                        <a:t>Gamer_girl467</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r>
                        <a:rPr lang="en-GB" sz="1400" dirty="0">
                          <a:solidFill>
                            <a:schemeClr val="bg1"/>
                          </a:solidFill>
                          <a:latin typeface="NettoOT-Bold" panose="02010804010101010104" pitchFamily="50" charset="0"/>
                        </a:rPr>
                        <a:t>Yes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extLst>
                  <a:ext uri="{0D108BD9-81ED-4DB2-BD59-A6C34878D82A}">
                    <a16:rowId xmlns:a16="http://schemas.microsoft.com/office/drawing/2014/main" xmlns="" val="3443306507"/>
                  </a:ext>
                </a:extLst>
              </a:tr>
              <a:tr h="260374">
                <a:tc>
                  <a:txBody>
                    <a:bodyPr/>
                    <a:lstStyle/>
                    <a:p>
                      <a:r>
                        <a:rPr lang="en-GB" sz="1400" dirty="0">
                          <a:solidFill>
                            <a:schemeClr val="bg1"/>
                          </a:solidFill>
                          <a:latin typeface="NettoOT-Bold" panose="02010804010101010104" pitchFamily="50" charset="0"/>
                        </a:rPr>
                        <a:t>Jo.pizzaboss.73-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r>
                        <a:rPr lang="en-GB" sz="1400" dirty="0">
                          <a:solidFill>
                            <a:schemeClr val="bg1"/>
                          </a:solidFill>
                          <a:latin typeface="NettoOT-Bold" panose="02010804010101010104" pitchFamily="50" charset="0"/>
                        </a:rPr>
                        <a:t>Yes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extLst>
                  <a:ext uri="{0D108BD9-81ED-4DB2-BD59-A6C34878D82A}">
                    <a16:rowId xmlns:a16="http://schemas.microsoft.com/office/drawing/2014/main" xmlns="" val="3116468208"/>
                  </a:ext>
                </a:extLst>
              </a:tr>
              <a:tr h="260374">
                <a:tc>
                  <a:txBody>
                    <a:bodyPr/>
                    <a:lstStyle/>
                    <a:p>
                      <a:r>
                        <a:rPr lang="en-GB" sz="1400" dirty="0">
                          <a:solidFill>
                            <a:schemeClr val="bg1"/>
                          </a:solidFill>
                          <a:latin typeface="NettoOT-Bold" panose="02010804010101010104" pitchFamily="50" charset="0"/>
                        </a:rPr>
                        <a:t>sleepy_meerkat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r>
                        <a:rPr lang="en-GB" sz="1400" dirty="0">
                          <a:solidFill>
                            <a:schemeClr val="bg1"/>
                          </a:solidFill>
                          <a:latin typeface="NettoOT-Bold" panose="02010804010101010104" pitchFamily="50" charset="0"/>
                        </a:rPr>
                        <a:t>No</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extLst>
                  <a:ext uri="{0D108BD9-81ED-4DB2-BD59-A6C34878D82A}">
                    <a16:rowId xmlns:a16="http://schemas.microsoft.com/office/drawing/2014/main" xmlns="" val="4222452873"/>
                  </a:ext>
                </a:extLst>
              </a:tr>
              <a:tr h="260374">
                <a:tc>
                  <a:txBody>
                    <a:bodyPr/>
                    <a:lstStyle/>
                    <a:p>
                      <a:r>
                        <a:rPr lang="en-GB" sz="1400" dirty="0">
                          <a:solidFill>
                            <a:schemeClr val="bg1"/>
                          </a:solidFill>
                          <a:latin typeface="NettoOT-Bold" panose="02010804010101010104" pitchFamily="50" charset="0"/>
                        </a:rPr>
                        <a:t>_Flying.fox.55</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r>
                        <a:rPr lang="en-GB" sz="1400" dirty="0">
                          <a:solidFill>
                            <a:schemeClr val="bg1"/>
                          </a:solidFill>
                          <a:latin typeface="NettoOT-Bold" panose="02010804010101010104" pitchFamily="50" charset="0"/>
                        </a:rPr>
                        <a:t>Yes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extLst>
                  <a:ext uri="{0D108BD9-81ED-4DB2-BD59-A6C34878D82A}">
                    <a16:rowId xmlns:a16="http://schemas.microsoft.com/office/drawing/2014/main" xmlns="" val="659707558"/>
                  </a:ext>
                </a:extLst>
              </a:tr>
              <a:tr h="260374">
                <a:tc>
                  <a:txBody>
                    <a:bodyPr/>
                    <a:lstStyle/>
                    <a:p>
                      <a:r>
                        <a:rPr lang="en-GB" sz="1400" dirty="0">
                          <a:solidFill>
                            <a:schemeClr val="bg1"/>
                          </a:solidFill>
                          <a:latin typeface="NettoOT-Bold" panose="02010804010101010104" pitchFamily="50" charset="0"/>
                        </a:rPr>
                        <a:t>mega.Millie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r>
                        <a:rPr lang="en-GB" sz="1400" dirty="0">
                          <a:solidFill>
                            <a:schemeClr val="bg1"/>
                          </a:solidFill>
                          <a:latin typeface="NettoOT-Bold" panose="02010804010101010104" pitchFamily="50" charset="0"/>
                        </a:rPr>
                        <a:t>No</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extLst>
                  <a:ext uri="{0D108BD9-81ED-4DB2-BD59-A6C34878D82A}">
                    <a16:rowId xmlns:a16="http://schemas.microsoft.com/office/drawing/2014/main" xmlns="" val="751356601"/>
                  </a:ext>
                </a:extLst>
              </a:tr>
              <a:tr h="260374">
                <a:tc>
                  <a:txBody>
                    <a:bodyPr/>
                    <a:lstStyle/>
                    <a:p>
                      <a:r>
                        <a:rPr lang="en-GB" sz="1400" dirty="0">
                          <a:solidFill>
                            <a:schemeClr val="bg1"/>
                          </a:solidFill>
                          <a:latin typeface="NettoOT-Bold" panose="02010804010101010104" pitchFamily="50" charset="0"/>
                        </a:rPr>
                        <a:t>Invisible_penguin23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r>
                        <a:rPr lang="en-GB" sz="1400" dirty="0">
                          <a:solidFill>
                            <a:schemeClr val="bg1"/>
                          </a:solidFill>
                          <a:latin typeface="NettoOT-Bold" panose="02010804010101010104" pitchFamily="50" charset="0"/>
                        </a:rPr>
                        <a:t>No</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extLst>
                  <a:ext uri="{0D108BD9-81ED-4DB2-BD59-A6C34878D82A}">
                    <a16:rowId xmlns:a16="http://schemas.microsoft.com/office/drawing/2014/main" xmlns="" val="496403404"/>
                  </a:ext>
                </a:extLst>
              </a:tr>
              <a:tr h="260374">
                <a:tc>
                  <a:txBody>
                    <a:bodyPr/>
                    <a:lstStyle/>
                    <a:p>
                      <a:r>
                        <a:rPr lang="en-GB" sz="1400" dirty="0">
                          <a:solidFill>
                            <a:schemeClr val="bg1"/>
                          </a:solidFill>
                          <a:latin typeface="NettoOT-Bold" panose="02010804010101010104" pitchFamily="50" charset="0"/>
                        </a:rPr>
                        <a:t>xX-PLY2WIN-Xx</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r>
                        <a:rPr lang="en-GB" sz="1400" dirty="0">
                          <a:solidFill>
                            <a:schemeClr val="bg1"/>
                          </a:solidFill>
                          <a:latin typeface="NettoOT-Bold" panose="02010804010101010104" pitchFamily="50" charset="0"/>
                        </a:rPr>
                        <a:t>No</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extLst>
                  <a:ext uri="{0D108BD9-81ED-4DB2-BD59-A6C34878D82A}">
                    <a16:rowId xmlns:a16="http://schemas.microsoft.com/office/drawing/2014/main" xmlns="" val="51485676"/>
                  </a:ext>
                </a:extLst>
              </a:tr>
              <a:tr h="271054">
                <a:tc>
                  <a:txBody>
                    <a:bodyPr/>
                    <a:lstStyle/>
                    <a:p>
                      <a:r>
                        <a:rPr lang="en-GB" sz="1400" dirty="0">
                          <a:solidFill>
                            <a:schemeClr val="bg1"/>
                          </a:solidFill>
                          <a:latin typeface="NettoOT-Bold" panose="02010804010101010104" pitchFamily="50" charset="0"/>
                        </a:rPr>
                        <a:t>lucky-dimond.01</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ctr"/>
                      <a:r>
                        <a:rPr lang="en-GB" sz="1400" dirty="0">
                          <a:solidFill>
                            <a:schemeClr val="bg1"/>
                          </a:solidFill>
                          <a:latin typeface="NettoOT-Bold" panose="02010804010101010104" pitchFamily="50" charset="0"/>
                        </a:rPr>
                        <a:t>No</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FE3"/>
                    </a:solidFill>
                  </a:tcPr>
                </a:tc>
                <a:extLst>
                  <a:ext uri="{0D108BD9-81ED-4DB2-BD59-A6C34878D82A}">
                    <a16:rowId xmlns:a16="http://schemas.microsoft.com/office/drawing/2014/main" xmlns="" val="590117676"/>
                  </a:ext>
                </a:extLst>
              </a:tr>
            </a:tbl>
          </a:graphicData>
        </a:graphic>
      </p:graphicFrame>
    </p:spTree>
    <p:extLst>
      <p:ext uri="{BB962C8B-B14F-4D97-AF65-F5344CB8AC3E}">
        <p14:creationId xmlns:p14="http://schemas.microsoft.com/office/powerpoint/2010/main" val="240725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4185570-AA45-405B-BEAF-94C7258EDB81}"/>
              </a:ext>
            </a:extLst>
          </p:cNvPr>
          <p:cNvSpPr/>
          <p:nvPr/>
        </p:nvSpPr>
        <p:spPr>
          <a:xfrm>
            <a:off x="1837391" y="413212"/>
            <a:ext cx="8517217" cy="1077218"/>
          </a:xfrm>
          <a:prstGeom prst="rect">
            <a:avLst/>
          </a:prstGeom>
        </p:spPr>
        <p:txBody>
          <a:bodyPr wrap="square">
            <a:spAutoFit/>
          </a:bodyPr>
          <a:lstStyle/>
          <a:p>
            <a:pPr algn="ctr"/>
            <a:r>
              <a:rPr lang="en-GB" sz="3200" dirty="0">
                <a:solidFill>
                  <a:srgbClr val="F39200"/>
                </a:solidFill>
                <a:latin typeface="NettoOT-Bold" panose="02010804010101010104" pitchFamily="50" charset="0"/>
              </a:rPr>
              <a:t>… shared something online about yourself or the things you like to do?</a:t>
            </a:r>
          </a:p>
        </p:txBody>
      </p:sp>
      <p:pic>
        <p:nvPicPr>
          <p:cNvPr id="9" name="Picture 8" descr="A screenshot of a cell phone&#10;&#10;Description automatically generated">
            <a:extLst>
              <a:ext uri="{FF2B5EF4-FFF2-40B4-BE49-F238E27FC236}">
                <a16:creationId xmlns:a16="http://schemas.microsoft.com/office/drawing/2014/main" xmlns="" id="{40A4B48C-43A3-4590-94AE-0F9D1E2DA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5709" y="1617125"/>
            <a:ext cx="6880579" cy="4610337"/>
          </a:xfrm>
          <a:prstGeom prst="rect">
            <a:avLst/>
          </a:prstGeom>
        </p:spPr>
      </p:pic>
      <p:pic>
        <p:nvPicPr>
          <p:cNvPr id="29" name="Picture 28">
            <a:extLst>
              <a:ext uri="{FF2B5EF4-FFF2-40B4-BE49-F238E27FC236}">
                <a16:creationId xmlns:a16="http://schemas.microsoft.com/office/drawing/2014/main" xmlns="" id="{FDBCB5A8-5CF5-402D-B852-1AA4DB28E564}"/>
              </a:ext>
            </a:extLst>
          </p:cNvPr>
          <p:cNvPicPr>
            <a:picLocks noChangeAspect="1"/>
          </p:cNvPicPr>
          <p:nvPr/>
        </p:nvPicPr>
        <p:blipFill>
          <a:blip r:embed="rId4">
            <a:clrChange>
              <a:clrFrom>
                <a:srgbClr val="F2F2F2"/>
              </a:clrFrom>
              <a:clrTo>
                <a:srgbClr val="F2F2F2">
                  <a:alpha val="0"/>
                </a:srgbClr>
              </a:clrTo>
            </a:clrChange>
          </a:blip>
          <a:stretch>
            <a:fillRect/>
          </a:stretch>
        </p:blipFill>
        <p:spPr>
          <a:xfrm>
            <a:off x="3617275" y="3429000"/>
            <a:ext cx="585435" cy="596663"/>
          </a:xfrm>
          <a:prstGeom prst="rect">
            <a:avLst/>
          </a:prstGeom>
        </p:spPr>
      </p:pic>
    </p:spTree>
    <p:extLst>
      <p:ext uri="{BB962C8B-B14F-4D97-AF65-F5344CB8AC3E}">
        <p14:creationId xmlns:p14="http://schemas.microsoft.com/office/powerpoint/2010/main" val="151262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4590</TotalTime>
  <Words>742</Words>
  <Application>Microsoft Office PowerPoint</Application>
  <PresentationFormat>Widescreen</PresentationFormat>
  <Paragraphs>94</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NTPreCursive</vt:lpstr>
      <vt:lpstr>NettoOT-Bold</vt:lpstr>
      <vt:lpstr>Calibri Light</vt:lpstr>
      <vt:lpstr>Neuropol</vt:lpstr>
      <vt:lpstr>Arial</vt:lpstr>
      <vt:lpstr>Office Theme</vt:lpstr>
      <vt:lpstr>PowerPoint Presentation</vt:lpstr>
      <vt:lpstr>What makes me…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identity detectives  </vt:lpstr>
      <vt:lpstr>Online identity detectives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7-11 SID Assembly</dc:title>
  <dc:creator>Phoebe Moriarty Roberts</dc:creator>
  <cp:lastModifiedBy>User</cp:lastModifiedBy>
  <cp:revision>197</cp:revision>
  <dcterms:created xsi:type="dcterms:W3CDTF">2019-08-09T09:38:37Z</dcterms:created>
  <dcterms:modified xsi:type="dcterms:W3CDTF">2020-06-23T13:40:05Z</dcterms:modified>
</cp:coreProperties>
</file>