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3" r:id="rId9"/>
    <p:sldId id="264" r:id="rId10"/>
    <p:sldId id="265" r:id="rId11"/>
    <p:sldId id="269" r:id="rId12"/>
    <p:sldId id="270" r:id="rId13"/>
    <p:sldId id="266" r:id="rId14"/>
    <p:sldId id="272"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90"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BC4FEA6-A4D9-42DD-9431-FDB907A8E8AA}" type="datetimeFigureOut">
              <a:rPr lang="en-GB" smtClean="0"/>
              <a:t>09/06/2020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A8A2D9-029A-4EFB-8A5F-FEEA5CA73F00}" type="slidenum">
              <a:rPr lang="en-GB" smtClean="0"/>
              <a:t>‹#›</a:t>
            </a:fld>
            <a:endParaRPr lang="en-GB"/>
          </a:p>
        </p:txBody>
      </p:sp>
    </p:spTree>
    <p:extLst>
      <p:ext uri="{BB962C8B-B14F-4D97-AF65-F5344CB8AC3E}">
        <p14:creationId xmlns:p14="http://schemas.microsoft.com/office/powerpoint/2010/main" val="1446166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BC4FEA6-A4D9-42DD-9431-FDB907A8E8AA}" type="datetimeFigureOut">
              <a:rPr lang="en-GB" smtClean="0"/>
              <a:t>09/06/2020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A8A2D9-029A-4EFB-8A5F-FEEA5CA73F00}" type="slidenum">
              <a:rPr lang="en-GB" smtClean="0"/>
              <a:t>‹#›</a:t>
            </a:fld>
            <a:endParaRPr lang="en-GB"/>
          </a:p>
        </p:txBody>
      </p:sp>
    </p:spTree>
    <p:extLst>
      <p:ext uri="{BB962C8B-B14F-4D97-AF65-F5344CB8AC3E}">
        <p14:creationId xmlns:p14="http://schemas.microsoft.com/office/powerpoint/2010/main" val="1825410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BC4FEA6-A4D9-42DD-9431-FDB907A8E8AA}" type="datetimeFigureOut">
              <a:rPr lang="en-GB" smtClean="0"/>
              <a:t>09/06/2020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A8A2D9-029A-4EFB-8A5F-FEEA5CA73F00}" type="slidenum">
              <a:rPr lang="en-GB" smtClean="0"/>
              <a:t>‹#›</a:t>
            </a:fld>
            <a:endParaRPr lang="en-GB"/>
          </a:p>
        </p:txBody>
      </p:sp>
    </p:spTree>
    <p:extLst>
      <p:ext uri="{BB962C8B-B14F-4D97-AF65-F5344CB8AC3E}">
        <p14:creationId xmlns:p14="http://schemas.microsoft.com/office/powerpoint/2010/main" val="628527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BC4FEA6-A4D9-42DD-9431-FDB907A8E8AA}" type="datetimeFigureOut">
              <a:rPr lang="en-GB" smtClean="0"/>
              <a:t>09/06/2020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A8A2D9-029A-4EFB-8A5F-FEEA5CA73F00}" type="slidenum">
              <a:rPr lang="en-GB" smtClean="0"/>
              <a:t>‹#›</a:t>
            </a:fld>
            <a:endParaRPr lang="en-GB"/>
          </a:p>
        </p:txBody>
      </p:sp>
    </p:spTree>
    <p:extLst>
      <p:ext uri="{BB962C8B-B14F-4D97-AF65-F5344CB8AC3E}">
        <p14:creationId xmlns:p14="http://schemas.microsoft.com/office/powerpoint/2010/main" val="1399391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C4FEA6-A4D9-42DD-9431-FDB907A8E8AA}" type="datetimeFigureOut">
              <a:rPr lang="en-GB" smtClean="0"/>
              <a:t>09/06/2020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A8A2D9-029A-4EFB-8A5F-FEEA5CA73F00}" type="slidenum">
              <a:rPr lang="en-GB" smtClean="0"/>
              <a:t>‹#›</a:t>
            </a:fld>
            <a:endParaRPr lang="en-GB"/>
          </a:p>
        </p:txBody>
      </p:sp>
    </p:spTree>
    <p:extLst>
      <p:ext uri="{BB962C8B-B14F-4D97-AF65-F5344CB8AC3E}">
        <p14:creationId xmlns:p14="http://schemas.microsoft.com/office/powerpoint/2010/main" val="3864312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BC4FEA6-A4D9-42DD-9431-FDB907A8E8AA}" type="datetimeFigureOut">
              <a:rPr lang="en-GB" smtClean="0"/>
              <a:t>09/06/2020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A8A2D9-029A-4EFB-8A5F-FEEA5CA73F00}" type="slidenum">
              <a:rPr lang="en-GB" smtClean="0"/>
              <a:t>‹#›</a:t>
            </a:fld>
            <a:endParaRPr lang="en-GB"/>
          </a:p>
        </p:txBody>
      </p:sp>
    </p:spTree>
    <p:extLst>
      <p:ext uri="{BB962C8B-B14F-4D97-AF65-F5344CB8AC3E}">
        <p14:creationId xmlns:p14="http://schemas.microsoft.com/office/powerpoint/2010/main" val="670570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BC4FEA6-A4D9-42DD-9431-FDB907A8E8AA}" type="datetimeFigureOut">
              <a:rPr lang="en-GB" smtClean="0"/>
              <a:t>09/06/2020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FA8A2D9-029A-4EFB-8A5F-FEEA5CA73F00}" type="slidenum">
              <a:rPr lang="en-GB" smtClean="0"/>
              <a:t>‹#›</a:t>
            </a:fld>
            <a:endParaRPr lang="en-GB"/>
          </a:p>
        </p:txBody>
      </p:sp>
    </p:spTree>
    <p:extLst>
      <p:ext uri="{BB962C8B-B14F-4D97-AF65-F5344CB8AC3E}">
        <p14:creationId xmlns:p14="http://schemas.microsoft.com/office/powerpoint/2010/main" val="631701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BC4FEA6-A4D9-42DD-9431-FDB907A8E8AA}" type="datetimeFigureOut">
              <a:rPr lang="en-GB" smtClean="0"/>
              <a:t>09/06/2020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FA8A2D9-029A-4EFB-8A5F-FEEA5CA73F00}" type="slidenum">
              <a:rPr lang="en-GB" smtClean="0"/>
              <a:t>‹#›</a:t>
            </a:fld>
            <a:endParaRPr lang="en-GB"/>
          </a:p>
        </p:txBody>
      </p:sp>
    </p:spTree>
    <p:extLst>
      <p:ext uri="{BB962C8B-B14F-4D97-AF65-F5344CB8AC3E}">
        <p14:creationId xmlns:p14="http://schemas.microsoft.com/office/powerpoint/2010/main" val="3157503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C4FEA6-A4D9-42DD-9431-FDB907A8E8AA}" type="datetimeFigureOut">
              <a:rPr lang="en-GB" smtClean="0"/>
              <a:t>09/06/2020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FA8A2D9-029A-4EFB-8A5F-FEEA5CA73F00}" type="slidenum">
              <a:rPr lang="en-GB" smtClean="0"/>
              <a:t>‹#›</a:t>
            </a:fld>
            <a:endParaRPr lang="en-GB"/>
          </a:p>
        </p:txBody>
      </p:sp>
    </p:spTree>
    <p:extLst>
      <p:ext uri="{BB962C8B-B14F-4D97-AF65-F5344CB8AC3E}">
        <p14:creationId xmlns:p14="http://schemas.microsoft.com/office/powerpoint/2010/main" val="3112130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C4FEA6-A4D9-42DD-9431-FDB907A8E8AA}" type="datetimeFigureOut">
              <a:rPr lang="en-GB" smtClean="0"/>
              <a:t>09/06/2020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A8A2D9-029A-4EFB-8A5F-FEEA5CA73F00}" type="slidenum">
              <a:rPr lang="en-GB" smtClean="0"/>
              <a:t>‹#›</a:t>
            </a:fld>
            <a:endParaRPr lang="en-GB"/>
          </a:p>
        </p:txBody>
      </p:sp>
    </p:spTree>
    <p:extLst>
      <p:ext uri="{BB962C8B-B14F-4D97-AF65-F5344CB8AC3E}">
        <p14:creationId xmlns:p14="http://schemas.microsoft.com/office/powerpoint/2010/main" val="2006354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C4FEA6-A4D9-42DD-9431-FDB907A8E8AA}" type="datetimeFigureOut">
              <a:rPr lang="en-GB" smtClean="0"/>
              <a:t>09/06/2020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A8A2D9-029A-4EFB-8A5F-FEEA5CA73F00}" type="slidenum">
              <a:rPr lang="en-GB" smtClean="0"/>
              <a:t>‹#›</a:t>
            </a:fld>
            <a:endParaRPr lang="en-GB"/>
          </a:p>
        </p:txBody>
      </p:sp>
    </p:spTree>
    <p:extLst>
      <p:ext uri="{BB962C8B-B14F-4D97-AF65-F5344CB8AC3E}">
        <p14:creationId xmlns:p14="http://schemas.microsoft.com/office/powerpoint/2010/main" val="419664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C4FEA6-A4D9-42DD-9431-FDB907A8E8AA}" type="datetimeFigureOut">
              <a:rPr lang="en-GB" smtClean="0"/>
              <a:t>09/06/2020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A8A2D9-029A-4EFB-8A5F-FEEA5CA73F00}" type="slidenum">
              <a:rPr lang="en-GB" smtClean="0"/>
              <a:t>‹#›</a:t>
            </a:fld>
            <a:endParaRPr lang="en-GB"/>
          </a:p>
        </p:txBody>
      </p:sp>
    </p:spTree>
    <p:extLst>
      <p:ext uri="{BB962C8B-B14F-4D97-AF65-F5344CB8AC3E}">
        <p14:creationId xmlns:p14="http://schemas.microsoft.com/office/powerpoint/2010/main" val="3123074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thinkuknow.co.uk/parents/jessie-and-friends-video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M-njh8mFvVk"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7225" y="2979299"/>
            <a:ext cx="9144000" cy="2387600"/>
          </a:xfrm>
        </p:spPr>
        <p:txBody>
          <a:bodyPr>
            <a:normAutofit fontScale="90000"/>
          </a:bodyPr>
          <a:lstStyle/>
          <a:p>
            <a:r>
              <a:rPr lang="en-GB" sz="8800" dirty="0" smtClean="0">
                <a:latin typeface="NTPreCursive" panose="03000400000000000000" pitchFamily="66" charset="0"/>
              </a:rPr>
              <a:t>Home Learning Internet Safety!</a:t>
            </a:r>
            <a:endParaRPr lang="en-GB" sz="8800" dirty="0">
              <a:latin typeface="NTPreCursive" panose="03000400000000000000" pitchFamily="66" charset="0"/>
            </a:endParaRPr>
          </a:p>
        </p:txBody>
      </p:sp>
    </p:spTree>
    <p:extLst>
      <p:ext uri="{BB962C8B-B14F-4D97-AF65-F5344CB8AC3E}">
        <p14:creationId xmlns:p14="http://schemas.microsoft.com/office/powerpoint/2010/main" val="3409377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7341" y="151260"/>
            <a:ext cx="10006819" cy="5139869"/>
          </a:xfrm>
          <a:prstGeom prst="rect">
            <a:avLst/>
          </a:prstGeom>
          <a:solidFill>
            <a:schemeClr val="bg1">
              <a:alpha val="70000"/>
            </a:schemeClr>
          </a:solidFill>
        </p:spPr>
        <p:txBody>
          <a:bodyPr wrap="square">
            <a:spAutoFit/>
          </a:bodyPr>
          <a:lstStyle/>
          <a:p>
            <a:pPr lvl="0" algn="ctr">
              <a:spcBef>
                <a:spcPct val="0"/>
              </a:spcBef>
            </a:pPr>
            <a:r>
              <a:rPr lang="en-GB" altLang="en-US" sz="4000" b="1" u="sng" dirty="0" smtClean="0">
                <a:solidFill>
                  <a:srgbClr val="1C1C1C"/>
                </a:solidFill>
                <a:latin typeface="NTPreCursive" panose="03000400000000000000" pitchFamily="66" charset="0"/>
              </a:rPr>
              <a:t>Activity</a:t>
            </a:r>
            <a:r>
              <a:rPr lang="en-GB" altLang="en-US" sz="3200" b="1" u="sng" dirty="0" smtClean="0">
                <a:solidFill>
                  <a:srgbClr val="1C1C1C"/>
                </a:solidFill>
                <a:latin typeface="NTPreCursive" panose="03000400000000000000" pitchFamily="66" charset="0"/>
              </a:rPr>
              <a:t>: </a:t>
            </a:r>
          </a:p>
          <a:p>
            <a:pPr lvl="0" algn="ctr">
              <a:spcBef>
                <a:spcPct val="0"/>
              </a:spcBef>
            </a:pPr>
            <a:endParaRPr lang="en-GB" altLang="en-US" sz="3200" b="1" u="sng" dirty="0" smtClean="0">
              <a:solidFill>
                <a:srgbClr val="1C1C1C"/>
              </a:solidFill>
              <a:latin typeface="NTPreCursive" panose="03000400000000000000" pitchFamily="66" charset="0"/>
            </a:endParaRPr>
          </a:p>
          <a:p>
            <a:pPr lvl="0" algn="ctr">
              <a:spcBef>
                <a:spcPct val="0"/>
              </a:spcBef>
            </a:pPr>
            <a:r>
              <a:rPr lang="en-GB" altLang="en-US" sz="3200" dirty="0" smtClean="0">
                <a:solidFill>
                  <a:srgbClr val="1C1C1C"/>
                </a:solidFill>
                <a:latin typeface="NTPreCursive" panose="03000400000000000000" pitchFamily="66" charset="0"/>
              </a:rPr>
              <a:t>Watch Jessie &amp; Friends, Episode 2</a:t>
            </a:r>
          </a:p>
          <a:p>
            <a:pPr lvl="0" algn="ctr">
              <a:spcBef>
                <a:spcPct val="0"/>
              </a:spcBef>
            </a:pPr>
            <a:r>
              <a:rPr lang="en-GB" altLang="en-US" sz="3200" dirty="0" smtClean="0">
                <a:solidFill>
                  <a:srgbClr val="1C1C1C"/>
                </a:solidFill>
                <a:latin typeface="NTPreCursive" panose="03000400000000000000" pitchFamily="66" charset="0"/>
              </a:rPr>
              <a:t> Find the Jessie &amp; Friends cartoons at:</a:t>
            </a:r>
          </a:p>
          <a:p>
            <a:pPr lvl="0" algn="ctr">
              <a:spcBef>
                <a:spcPct val="0"/>
              </a:spcBef>
            </a:pPr>
            <a:endParaRPr lang="en-GB" altLang="en-US" sz="3200" dirty="0" smtClean="0">
              <a:solidFill>
                <a:srgbClr val="1C1C1C"/>
              </a:solidFill>
              <a:latin typeface="NTPreCursive" panose="03000400000000000000" pitchFamily="66" charset="0"/>
            </a:endParaRPr>
          </a:p>
          <a:p>
            <a:pPr lvl="0" algn="ctr">
              <a:spcBef>
                <a:spcPct val="0"/>
              </a:spcBef>
            </a:pPr>
            <a:r>
              <a:rPr lang="en-GB" altLang="en-US" sz="3200" dirty="0" smtClean="0">
                <a:solidFill>
                  <a:srgbClr val="1C1C1C"/>
                </a:solidFill>
                <a:latin typeface="NTPreCursive" panose="03000400000000000000" pitchFamily="66" charset="0"/>
                <a:hlinkClick r:id="rId2"/>
              </a:rPr>
              <a:t>www.thinkuknow.co.uk/parents/jessie-and-friends-videos/</a:t>
            </a:r>
            <a:endParaRPr lang="en-GB" altLang="en-US" sz="3200" dirty="0" smtClean="0">
              <a:solidFill>
                <a:srgbClr val="1C1C1C"/>
              </a:solidFill>
              <a:latin typeface="NTPreCursive" panose="03000400000000000000" pitchFamily="66" charset="0"/>
            </a:endParaRPr>
          </a:p>
          <a:p>
            <a:pPr lvl="0" algn="ctr">
              <a:spcBef>
                <a:spcPct val="0"/>
              </a:spcBef>
            </a:pPr>
            <a:endParaRPr lang="en-GB" altLang="en-US" sz="3200" dirty="0" smtClean="0">
              <a:solidFill>
                <a:srgbClr val="1C1C1C"/>
              </a:solidFill>
              <a:latin typeface="NTPreCursive" panose="03000400000000000000" pitchFamily="66" charset="0"/>
            </a:endParaRPr>
          </a:p>
          <a:p>
            <a:pPr lvl="0" algn="ctr">
              <a:spcBef>
                <a:spcPct val="0"/>
              </a:spcBef>
            </a:pPr>
            <a:r>
              <a:rPr lang="en-GB" altLang="en-US" sz="3200" dirty="0" smtClean="0">
                <a:solidFill>
                  <a:srgbClr val="1C1C1C"/>
                </a:solidFill>
                <a:latin typeface="NTPreCursive" panose="03000400000000000000" pitchFamily="66" charset="0"/>
              </a:rPr>
              <a:t> Watch Episode 2: Sharing Pictures with your child.</a:t>
            </a:r>
          </a:p>
          <a:p>
            <a:pPr lvl="0" algn="ctr">
              <a:spcBef>
                <a:spcPct val="0"/>
              </a:spcBef>
            </a:pPr>
            <a:r>
              <a:rPr lang="en-GB" altLang="en-US" sz="3200" dirty="0" smtClean="0">
                <a:solidFill>
                  <a:srgbClr val="1C1C1C"/>
                </a:solidFill>
                <a:latin typeface="NTPreCursive" panose="03000400000000000000" pitchFamily="66" charset="0"/>
              </a:rPr>
              <a:t> Then answer the questions on the next slide to chat about the cartoon</a:t>
            </a:r>
          </a:p>
        </p:txBody>
      </p:sp>
    </p:spTree>
    <p:extLst>
      <p:ext uri="{BB962C8B-B14F-4D97-AF65-F5344CB8AC3E}">
        <p14:creationId xmlns:p14="http://schemas.microsoft.com/office/powerpoint/2010/main" val="6233851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7341" y="151260"/>
            <a:ext cx="10006819" cy="6863417"/>
          </a:xfrm>
          <a:prstGeom prst="rect">
            <a:avLst/>
          </a:prstGeom>
          <a:solidFill>
            <a:schemeClr val="bg1">
              <a:alpha val="70000"/>
            </a:schemeClr>
          </a:solidFill>
        </p:spPr>
        <p:txBody>
          <a:bodyPr wrap="square">
            <a:spAutoFit/>
          </a:bodyPr>
          <a:lstStyle/>
          <a:p>
            <a:pPr marL="571500" lvl="0" indent="-571500" algn="ctr">
              <a:spcBef>
                <a:spcPct val="0"/>
              </a:spcBef>
              <a:buFont typeface="Arial" panose="020B0604020202020204" pitchFamily="34" charset="0"/>
              <a:buChar char="•"/>
            </a:pPr>
            <a:r>
              <a:rPr lang="en-GB" altLang="en-US" sz="4000" dirty="0" smtClean="0">
                <a:solidFill>
                  <a:srgbClr val="1C1C1C"/>
                </a:solidFill>
                <a:latin typeface="NTPreCursive" panose="03000400000000000000" pitchFamily="66" charset="0"/>
              </a:rPr>
              <a:t>How did lots of people end up seeing the pictures?</a:t>
            </a:r>
          </a:p>
          <a:p>
            <a:pPr marL="571500" lvl="0" indent="-571500" algn="ctr">
              <a:spcBef>
                <a:spcPct val="0"/>
              </a:spcBef>
              <a:buFont typeface="Arial" panose="020B0604020202020204" pitchFamily="34" charset="0"/>
              <a:buChar char="•"/>
            </a:pPr>
            <a:r>
              <a:rPr lang="en-GB" altLang="en-US" sz="4000" dirty="0" smtClean="0">
                <a:solidFill>
                  <a:srgbClr val="1C1C1C"/>
                </a:solidFill>
                <a:latin typeface="NTPreCursive" panose="03000400000000000000" pitchFamily="66" charset="0"/>
              </a:rPr>
              <a:t> What made Mo feel sad?</a:t>
            </a:r>
          </a:p>
          <a:p>
            <a:pPr marL="571500" lvl="0" indent="-571500" algn="ctr">
              <a:spcBef>
                <a:spcPct val="0"/>
              </a:spcBef>
              <a:buFont typeface="Arial" panose="020B0604020202020204" pitchFamily="34" charset="0"/>
              <a:buChar char="•"/>
            </a:pPr>
            <a:r>
              <a:rPr lang="en-GB" altLang="en-US" sz="4000" dirty="0" smtClean="0">
                <a:solidFill>
                  <a:srgbClr val="1C1C1C"/>
                </a:solidFill>
                <a:latin typeface="NTPreCursive" panose="03000400000000000000" pitchFamily="66" charset="0"/>
              </a:rPr>
              <a:t>How did the friends get help when they needed it?</a:t>
            </a:r>
          </a:p>
          <a:p>
            <a:pPr marL="571500" lvl="0" indent="-571500" algn="ctr">
              <a:spcBef>
                <a:spcPct val="0"/>
              </a:spcBef>
              <a:buFont typeface="Arial" panose="020B0604020202020204" pitchFamily="34" charset="0"/>
              <a:buChar char="•"/>
            </a:pPr>
            <a:r>
              <a:rPr lang="en-GB" altLang="en-US" sz="4000" dirty="0" smtClean="0">
                <a:solidFill>
                  <a:srgbClr val="1C1C1C"/>
                </a:solidFill>
                <a:latin typeface="NTPreCursive" panose="03000400000000000000" pitchFamily="66" charset="0"/>
              </a:rPr>
              <a:t> What did Miss Humphrey say she would do to help?</a:t>
            </a:r>
          </a:p>
          <a:p>
            <a:pPr lvl="0" algn="ctr">
              <a:spcBef>
                <a:spcPct val="0"/>
              </a:spcBef>
            </a:pPr>
            <a:r>
              <a:rPr lang="en-GB" altLang="en-US" sz="4000" dirty="0" smtClean="0">
                <a:solidFill>
                  <a:srgbClr val="1C1C1C"/>
                </a:solidFill>
                <a:latin typeface="NTPreCursive" panose="03000400000000000000" pitchFamily="66" charset="0"/>
              </a:rPr>
              <a:t> Finish by watching the song again and having a sing-along!</a:t>
            </a:r>
          </a:p>
          <a:p>
            <a:pPr lvl="0" algn="ctr">
              <a:spcBef>
                <a:spcPct val="0"/>
              </a:spcBef>
            </a:pPr>
            <a:r>
              <a:rPr lang="en-GB" altLang="en-US" sz="4000" b="1" u="sng" dirty="0" smtClean="0">
                <a:solidFill>
                  <a:srgbClr val="1C1C1C"/>
                </a:solidFill>
                <a:latin typeface="NTPreCursive" panose="03000400000000000000" pitchFamily="66" charset="0"/>
              </a:rPr>
              <a:t>Note: If your child wants to watch Episode 1 too, do watch it with them! </a:t>
            </a:r>
          </a:p>
          <a:p>
            <a:pPr lvl="0" algn="ctr">
              <a:spcBef>
                <a:spcPct val="0"/>
              </a:spcBef>
            </a:pPr>
            <a:r>
              <a:rPr lang="en-GB" altLang="en-US" sz="4000" b="1" u="sng" dirty="0" smtClean="0">
                <a:solidFill>
                  <a:srgbClr val="1C1C1C"/>
                </a:solidFill>
                <a:latin typeface="NTPreCursive" panose="03000400000000000000" pitchFamily="66" charset="0"/>
              </a:rPr>
              <a:t>It’s aimed at younger children, but it’s still fun to watch. </a:t>
            </a:r>
          </a:p>
        </p:txBody>
      </p:sp>
    </p:spTree>
    <p:extLst>
      <p:ext uri="{BB962C8B-B14F-4D97-AF65-F5344CB8AC3E}">
        <p14:creationId xmlns:p14="http://schemas.microsoft.com/office/powerpoint/2010/main" val="22636568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89538" y="165327"/>
            <a:ext cx="10006819" cy="4401205"/>
          </a:xfrm>
          <a:prstGeom prst="rect">
            <a:avLst/>
          </a:prstGeom>
          <a:solidFill>
            <a:schemeClr val="bg1">
              <a:alpha val="70000"/>
            </a:schemeClr>
          </a:solidFill>
        </p:spPr>
        <p:txBody>
          <a:bodyPr wrap="square">
            <a:spAutoFit/>
          </a:bodyPr>
          <a:lstStyle/>
          <a:p>
            <a:pPr lvl="0" algn="ctr">
              <a:spcBef>
                <a:spcPct val="0"/>
              </a:spcBef>
            </a:pPr>
            <a:r>
              <a:rPr lang="en-GB" altLang="en-US" sz="4000" b="1" u="sng" dirty="0" smtClean="0">
                <a:solidFill>
                  <a:srgbClr val="1C1C1C"/>
                </a:solidFill>
                <a:latin typeface="NTPreCursive" panose="03000400000000000000" pitchFamily="66" charset="0"/>
              </a:rPr>
              <a:t>Activity 2!</a:t>
            </a:r>
          </a:p>
          <a:p>
            <a:pPr lvl="0" algn="ctr">
              <a:spcBef>
                <a:spcPct val="0"/>
              </a:spcBef>
            </a:pPr>
            <a:endParaRPr lang="en-GB" altLang="en-US" sz="4000" b="1" u="sng" dirty="0" smtClean="0">
              <a:solidFill>
                <a:srgbClr val="1C1C1C"/>
              </a:solidFill>
              <a:latin typeface="NTPreCursive" panose="03000400000000000000" pitchFamily="66" charset="0"/>
            </a:endParaRPr>
          </a:p>
          <a:p>
            <a:pPr lvl="0" algn="ctr">
              <a:spcBef>
                <a:spcPct val="0"/>
              </a:spcBef>
            </a:pPr>
            <a:r>
              <a:rPr lang="en-GB" altLang="en-US" sz="3200" dirty="0" smtClean="0">
                <a:solidFill>
                  <a:srgbClr val="1C1C1C"/>
                </a:solidFill>
                <a:latin typeface="NTPreCursive" panose="03000400000000000000" pitchFamily="66" charset="0"/>
              </a:rPr>
              <a:t> Draw a picture of your favourite character singing the</a:t>
            </a:r>
          </a:p>
          <a:p>
            <a:pPr lvl="0" algn="ctr">
              <a:spcBef>
                <a:spcPct val="0"/>
              </a:spcBef>
            </a:pPr>
            <a:r>
              <a:rPr lang="en-GB" altLang="en-US" sz="3200" dirty="0" smtClean="0">
                <a:solidFill>
                  <a:srgbClr val="1C1C1C"/>
                </a:solidFill>
                <a:latin typeface="NTPreCursive" panose="03000400000000000000" pitchFamily="66" charset="0"/>
              </a:rPr>
              <a:t>funny tummy song.</a:t>
            </a:r>
          </a:p>
          <a:p>
            <a:pPr lvl="0" algn="ctr">
              <a:spcBef>
                <a:spcPct val="0"/>
              </a:spcBef>
            </a:pPr>
            <a:r>
              <a:rPr lang="en-GB" altLang="en-US" sz="3200" dirty="0" smtClean="0">
                <a:solidFill>
                  <a:srgbClr val="1C1C1C"/>
                </a:solidFill>
                <a:latin typeface="NTPreCursive" panose="03000400000000000000" pitchFamily="66" charset="0"/>
              </a:rPr>
              <a:t> Ask them to include the lyrics from the song on their drawing.</a:t>
            </a:r>
          </a:p>
          <a:p>
            <a:pPr lvl="0" algn="ctr">
              <a:spcBef>
                <a:spcPct val="0"/>
              </a:spcBef>
            </a:pPr>
            <a:r>
              <a:rPr lang="en-GB" altLang="en-US" sz="3200" dirty="0" smtClean="0">
                <a:solidFill>
                  <a:srgbClr val="1C1C1C"/>
                </a:solidFill>
                <a:latin typeface="NTPreCursive" panose="03000400000000000000" pitchFamily="66" charset="0"/>
              </a:rPr>
              <a:t> </a:t>
            </a:r>
          </a:p>
          <a:p>
            <a:pPr lvl="0" algn="ctr">
              <a:spcBef>
                <a:spcPct val="0"/>
              </a:spcBef>
            </a:pPr>
            <a:r>
              <a:rPr lang="en-GB" altLang="en-US" sz="3200" dirty="0" smtClean="0">
                <a:solidFill>
                  <a:srgbClr val="1C1C1C"/>
                </a:solidFill>
                <a:latin typeface="NTPreCursive" panose="03000400000000000000" pitchFamily="66" charset="0"/>
              </a:rPr>
              <a:t>Feel free to share what you have done with your class teacher!</a:t>
            </a:r>
          </a:p>
          <a:p>
            <a:pPr lvl="0" algn="ctr">
              <a:spcBef>
                <a:spcPct val="0"/>
              </a:spcBef>
            </a:pPr>
            <a:endParaRPr lang="en-GB" altLang="en-US" sz="4000" b="1" u="sng" dirty="0" smtClean="0">
              <a:solidFill>
                <a:srgbClr val="1C1C1C"/>
              </a:solidFill>
              <a:latin typeface="NTPreCursive" panose="03000400000000000000" pitchFamily="66" charset="0"/>
            </a:endParaRPr>
          </a:p>
        </p:txBody>
      </p:sp>
    </p:spTree>
    <p:extLst>
      <p:ext uri="{BB962C8B-B14F-4D97-AF65-F5344CB8AC3E}">
        <p14:creationId xmlns:p14="http://schemas.microsoft.com/office/powerpoint/2010/main" val="18121853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88033" y="0"/>
            <a:ext cx="11358490" cy="6858000"/>
          </a:xfrm>
          <a:solidFill>
            <a:schemeClr val="accent1">
              <a:lumMod val="40000"/>
              <a:lumOff val="60000"/>
              <a:alpha val="70000"/>
            </a:schemeClr>
          </a:solidFill>
        </p:spPr>
        <p:txBody>
          <a:bodyPr>
            <a:noAutofit/>
          </a:bodyPr>
          <a:lstStyle/>
          <a:p>
            <a:pPr algn="ctr"/>
            <a:r>
              <a:rPr lang="en-GB" sz="4000" b="1" u="sng" dirty="0" smtClean="0">
                <a:latin typeface="NTPreCursive" panose="03000400000000000000" pitchFamily="66" charset="0"/>
              </a:rPr>
              <a:t>Let's create an internet where we are....</a:t>
            </a:r>
            <a:r>
              <a:rPr lang="en-GB" sz="2800" b="1" u="sng" dirty="0" smtClean="0">
                <a:latin typeface="NTPreCursive" panose="03000400000000000000" pitchFamily="66" charset="0"/>
              </a:rPr>
              <a:t/>
            </a:r>
            <a:br>
              <a:rPr lang="en-GB" sz="2800" b="1" u="sng" dirty="0" smtClean="0">
                <a:latin typeface="NTPreCursive" panose="03000400000000000000" pitchFamily="66" charset="0"/>
              </a:rPr>
            </a:br>
            <a:r>
              <a:rPr lang="en-GB" sz="2000" dirty="0" smtClean="0">
                <a:latin typeface="NTPreCursive" panose="03000400000000000000" pitchFamily="66" charset="0"/>
              </a:rPr>
              <a:t/>
            </a:r>
            <a:br>
              <a:rPr lang="en-GB" sz="2000" dirty="0" smtClean="0">
                <a:latin typeface="NTPreCursive" panose="03000400000000000000" pitchFamily="66" charset="0"/>
              </a:rPr>
            </a:br>
            <a:r>
              <a:rPr lang="en-GB" sz="2800" b="1" u="sng" dirty="0" smtClean="0">
                <a:latin typeface="NTPreCursive" panose="03000400000000000000" pitchFamily="66" charset="0"/>
              </a:rPr>
              <a:t>Free to be ourselves</a:t>
            </a:r>
            <a:r>
              <a:rPr lang="en-GB" sz="2000" dirty="0" smtClean="0">
                <a:latin typeface="NTPreCursive" panose="03000400000000000000" pitchFamily="66" charset="0"/>
              </a:rPr>
              <a:t/>
            </a:r>
            <a:br>
              <a:rPr lang="en-GB" sz="2000" dirty="0" smtClean="0">
                <a:latin typeface="NTPreCursive" panose="03000400000000000000" pitchFamily="66" charset="0"/>
              </a:rPr>
            </a:br>
            <a:r>
              <a:rPr lang="en-GB" sz="2000" dirty="0" smtClean="0">
                <a:latin typeface="NTPreCursive" panose="03000400000000000000" pitchFamily="66" charset="0"/>
              </a:rPr>
              <a:t>Be proud of all the things that you enjoy, and keep on trying different things too. If there are new activities that you want to do online, ask an adult first to help you find them - to check they’re ok for you.</a:t>
            </a:r>
            <a:br>
              <a:rPr lang="en-GB" sz="2000" dirty="0" smtClean="0">
                <a:latin typeface="NTPreCursive" panose="03000400000000000000" pitchFamily="66" charset="0"/>
              </a:rPr>
            </a:br>
            <a:r>
              <a:rPr lang="en-GB" sz="2000" dirty="0" smtClean="0">
                <a:latin typeface="NTPreCursive" panose="03000400000000000000" pitchFamily="66" charset="0"/>
              </a:rPr>
              <a:t/>
            </a:r>
            <a:br>
              <a:rPr lang="en-GB" sz="2000" dirty="0" smtClean="0">
                <a:latin typeface="NTPreCursive" panose="03000400000000000000" pitchFamily="66" charset="0"/>
              </a:rPr>
            </a:br>
            <a:r>
              <a:rPr lang="en-GB" sz="2800" b="1" u="sng" dirty="0" smtClean="0">
                <a:latin typeface="NTPreCursive" panose="03000400000000000000" pitchFamily="66" charset="0"/>
              </a:rPr>
              <a:t>Free to be kind </a:t>
            </a:r>
            <a:r>
              <a:rPr lang="en-GB" sz="2000" dirty="0" smtClean="0">
                <a:latin typeface="NTPreCursive" panose="03000400000000000000" pitchFamily="66" charset="0"/>
              </a:rPr>
              <a:t/>
            </a:r>
            <a:br>
              <a:rPr lang="en-GB" sz="2000" dirty="0" smtClean="0">
                <a:latin typeface="NTPreCursive" panose="03000400000000000000" pitchFamily="66" charset="0"/>
              </a:rPr>
            </a:br>
            <a:r>
              <a:rPr lang="en-GB" sz="2000" dirty="0" smtClean="0">
                <a:latin typeface="NTPreCursive" panose="03000400000000000000" pitchFamily="66" charset="0"/>
              </a:rPr>
              <a:t>Remember, the rules that you follow every day in real life also apply when you’re on the internet. It’s important to treat other people the way that you would like to be treated and always think about their feelings.</a:t>
            </a:r>
            <a:br>
              <a:rPr lang="en-GB" sz="2000" dirty="0" smtClean="0">
                <a:latin typeface="NTPreCursive" panose="03000400000000000000" pitchFamily="66" charset="0"/>
              </a:rPr>
            </a:br>
            <a:r>
              <a:rPr lang="en-GB" sz="2000" dirty="0" smtClean="0">
                <a:latin typeface="NTPreCursive" panose="03000400000000000000" pitchFamily="66" charset="0"/>
              </a:rPr>
              <a:t/>
            </a:r>
            <a:br>
              <a:rPr lang="en-GB" sz="2000" dirty="0" smtClean="0">
                <a:latin typeface="NTPreCursive" panose="03000400000000000000" pitchFamily="66" charset="0"/>
              </a:rPr>
            </a:br>
            <a:r>
              <a:rPr lang="en-GB" sz="2800" b="1" u="sng" dirty="0" smtClean="0">
                <a:latin typeface="NTPreCursive" panose="03000400000000000000" pitchFamily="66" charset="0"/>
              </a:rPr>
              <a:t>Free to play</a:t>
            </a:r>
            <a:r>
              <a:rPr lang="en-GB" sz="2000" dirty="0" smtClean="0">
                <a:latin typeface="NTPreCursive" panose="03000400000000000000" pitchFamily="66" charset="0"/>
              </a:rPr>
              <a:t/>
            </a:r>
            <a:br>
              <a:rPr lang="en-GB" sz="2000" dirty="0" smtClean="0">
                <a:latin typeface="NTPreCursive" panose="03000400000000000000" pitchFamily="66" charset="0"/>
              </a:rPr>
            </a:br>
            <a:r>
              <a:rPr lang="en-GB" sz="2000" dirty="0" smtClean="0">
                <a:latin typeface="NTPreCursive" panose="03000400000000000000" pitchFamily="66" charset="0"/>
              </a:rPr>
              <a:t>It’s really important that your parents and carers know what you enjoy doing online, so that they can help you when you need it. Using the internet together as a family is really fun, and you’ll be the best teacher when it comes to showing everyone your favourite games!</a:t>
            </a:r>
            <a:br>
              <a:rPr lang="en-GB" sz="2000" dirty="0" smtClean="0">
                <a:latin typeface="NTPreCursive" panose="03000400000000000000" pitchFamily="66" charset="0"/>
              </a:rPr>
            </a:br>
            <a:r>
              <a:rPr lang="en-GB" sz="2000" dirty="0" smtClean="0">
                <a:latin typeface="NTPreCursive" panose="03000400000000000000" pitchFamily="66" charset="0"/>
              </a:rPr>
              <a:t/>
            </a:r>
            <a:br>
              <a:rPr lang="en-GB" sz="2000" dirty="0" smtClean="0">
                <a:latin typeface="NTPreCursive" panose="03000400000000000000" pitchFamily="66" charset="0"/>
              </a:rPr>
            </a:br>
            <a:r>
              <a:rPr lang="en-GB" sz="2800" b="1" u="sng" dirty="0" smtClean="0">
                <a:latin typeface="NTPreCursive" panose="03000400000000000000" pitchFamily="66" charset="0"/>
              </a:rPr>
              <a:t>Free to be safe</a:t>
            </a:r>
            <a:r>
              <a:rPr lang="en-GB" sz="2000" dirty="0" smtClean="0">
                <a:latin typeface="NTPreCursive" panose="03000400000000000000" pitchFamily="66" charset="0"/>
              </a:rPr>
              <a:t/>
            </a:r>
            <a:br>
              <a:rPr lang="en-GB" sz="2000" dirty="0" smtClean="0">
                <a:latin typeface="NTPreCursive" panose="03000400000000000000" pitchFamily="66" charset="0"/>
              </a:rPr>
            </a:br>
            <a:r>
              <a:rPr lang="en-GB" sz="2000" dirty="0" smtClean="0">
                <a:latin typeface="NTPreCursive" panose="03000400000000000000" pitchFamily="66" charset="0"/>
              </a:rPr>
              <a:t>Some parts of your identity must stay private. This is your ‘personal information’ - which includes your name, date of birth, home address, school address, email address and passwords.</a:t>
            </a:r>
            <a:br>
              <a:rPr lang="en-GB" sz="2000" dirty="0" smtClean="0">
                <a:latin typeface="NTPreCursive" panose="03000400000000000000" pitchFamily="66" charset="0"/>
              </a:rPr>
            </a:br>
            <a:r>
              <a:rPr lang="en-GB" sz="2000" dirty="0" smtClean="0">
                <a:latin typeface="NTPreCursive" panose="03000400000000000000" pitchFamily="66" charset="0"/>
              </a:rPr>
              <a:t/>
            </a:r>
            <a:br>
              <a:rPr lang="en-GB" sz="2000" dirty="0" smtClean="0">
                <a:latin typeface="NTPreCursive" panose="03000400000000000000" pitchFamily="66" charset="0"/>
              </a:rPr>
            </a:br>
            <a:r>
              <a:rPr lang="en-GB" sz="2800" b="1" u="sng" dirty="0" smtClean="0">
                <a:latin typeface="NTPreCursive" panose="03000400000000000000" pitchFamily="66" charset="0"/>
              </a:rPr>
              <a:t>Free to talk </a:t>
            </a:r>
            <a:r>
              <a:rPr lang="en-GB" sz="2000" dirty="0" smtClean="0">
                <a:latin typeface="NTPreCursive" panose="03000400000000000000" pitchFamily="66" charset="0"/>
              </a:rPr>
              <a:t/>
            </a:r>
            <a:br>
              <a:rPr lang="en-GB" sz="2000" dirty="0" smtClean="0">
                <a:latin typeface="NTPreCursive" panose="03000400000000000000" pitchFamily="66" charset="0"/>
              </a:rPr>
            </a:br>
            <a:r>
              <a:rPr lang="en-GB" sz="2000" dirty="0" smtClean="0">
                <a:latin typeface="NTPreCursive" panose="03000400000000000000" pitchFamily="66" charset="0"/>
              </a:rPr>
              <a:t>If anyone, or anything, online makes you feel worried, upset or uncomfortable, tell a trusted adult straight away. The sooner someone knows how you feel, the sooner you can be helped.</a:t>
            </a:r>
            <a:endParaRPr lang="en-GB" sz="2000" dirty="0">
              <a:latin typeface="NTPreCursive" panose="03000400000000000000" pitchFamily="66" charset="0"/>
            </a:endParaRPr>
          </a:p>
        </p:txBody>
      </p:sp>
    </p:spTree>
    <p:extLst>
      <p:ext uri="{BB962C8B-B14F-4D97-AF65-F5344CB8AC3E}">
        <p14:creationId xmlns:p14="http://schemas.microsoft.com/office/powerpoint/2010/main" val="762947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89538" y="165327"/>
            <a:ext cx="10006819" cy="5755422"/>
          </a:xfrm>
          <a:prstGeom prst="rect">
            <a:avLst/>
          </a:prstGeom>
          <a:solidFill>
            <a:schemeClr val="bg1">
              <a:alpha val="70000"/>
            </a:schemeClr>
          </a:solidFill>
        </p:spPr>
        <p:txBody>
          <a:bodyPr wrap="square">
            <a:spAutoFit/>
          </a:bodyPr>
          <a:lstStyle/>
          <a:p>
            <a:pPr lvl="0" algn="ctr">
              <a:spcBef>
                <a:spcPct val="0"/>
              </a:spcBef>
            </a:pPr>
            <a:r>
              <a:rPr lang="en-GB" altLang="en-US" sz="4000" b="1" u="sng" dirty="0" smtClean="0">
                <a:solidFill>
                  <a:srgbClr val="1C1C1C"/>
                </a:solidFill>
                <a:latin typeface="NTPreCursive" panose="03000400000000000000" pitchFamily="66" charset="0"/>
              </a:rPr>
              <a:t>Message to Parents</a:t>
            </a:r>
          </a:p>
          <a:p>
            <a:pPr lvl="0" algn="ctr">
              <a:spcBef>
                <a:spcPct val="0"/>
              </a:spcBef>
            </a:pPr>
            <a:endParaRPr lang="en-GB" altLang="en-US" sz="4000" b="1" u="sng" dirty="0" smtClean="0">
              <a:solidFill>
                <a:srgbClr val="1C1C1C"/>
              </a:solidFill>
              <a:latin typeface="NTPreCursive" panose="03000400000000000000" pitchFamily="66" charset="0"/>
            </a:endParaRPr>
          </a:p>
          <a:p>
            <a:pPr lvl="0" algn="ctr">
              <a:spcBef>
                <a:spcPct val="0"/>
              </a:spcBef>
            </a:pPr>
            <a:r>
              <a:rPr lang="en-GB" altLang="en-US" sz="3200" dirty="0" smtClean="0">
                <a:solidFill>
                  <a:srgbClr val="1C1C1C"/>
                </a:solidFill>
                <a:latin typeface="NTPreCursive" panose="03000400000000000000" pitchFamily="66" charset="0"/>
              </a:rPr>
              <a:t> We have included lots of helpful documents that will give you ideas on how to keep your child safe not only during these strange times but also in the future when we return to some normality. It’s really important that you read them.  </a:t>
            </a:r>
          </a:p>
          <a:p>
            <a:pPr lvl="0" algn="ctr">
              <a:spcBef>
                <a:spcPct val="0"/>
              </a:spcBef>
            </a:pPr>
            <a:endParaRPr lang="en-GB" altLang="en-US" sz="3200" b="1" u="sng" dirty="0">
              <a:solidFill>
                <a:srgbClr val="1C1C1C"/>
              </a:solidFill>
              <a:latin typeface="NTPreCursive" panose="03000400000000000000" pitchFamily="66" charset="0"/>
            </a:endParaRPr>
          </a:p>
          <a:p>
            <a:pPr lvl="0" algn="ctr">
              <a:spcBef>
                <a:spcPct val="0"/>
              </a:spcBef>
            </a:pPr>
            <a:r>
              <a:rPr lang="en-GB" altLang="en-US" sz="3200" dirty="0" smtClean="0">
                <a:solidFill>
                  <a:srgbClr val="1C1C1C"/>
                </a:solidFill>
                <a:latin typeface="NTPreCursive" panose="03000400000000000000" pitchFamily="66" charset="0"/>
              </a:rPr>
              <a:t>It’s also really important to have an open and understanding relationship with your child about using technology and to try and be approachable so that when an issue does arise your child feels comfortable talking to you about it.</a:t>
            </a:r>
          </a:p>
        </p:txBody>
      </p:sp>
    </p:spTree>
    <p:extLst>
      <p:ext uri="{BB962C8B-B14F-4D97-AF65-F5344CB8AC3E}">
        <p14:creationId xmlns:p14="http://schemas.microsoft.com/office/powerpoint/2010/main" val="27565137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7103" y="153206"/>
            <a:ext cx="11141156" cy="6124754"/>
          </a:xfrm>
          <a:prstGeom prst="rect">
            <a:avLst/>
          </a:prstGeom>
          <a:solidFill>
            <a:schemeClr val="accent1">
              <a:lumMod val="40000"/>
              <a:lumOff val="60000"/>
              <a:alpha val="69000"/>
            </a:schemeClr>
          </a:solidFill>
        </p:spPr>
        <p:txBody>
          <a:bodyPr wrap="square">
            <a:spAutoFit/>
          </a:bodyPr>
          <a:lstStyle/>
          <a:p>
            <a:r>
              <a:rPr lang="en-GB" sz="2800" b="1" u="sng" dirty="0" smtClean="0">
                <a:latin typeface="NTPreCursive" panose="03000400000000000000" pitchFamily="66" charset="0"/>
              </a:rPr>
              <a:t>The </a:t>
            </a:r>
            <a:r>
              <a:rPr lang="en-GB" sz="2800" b="1" u="sng" dirty="0" err="1" smtClean="0">
                <a:latin typeface="NTPreCursive" panose="03000400000000000000" pitchFamily="66" charset="0"/>
              </a:rPr>
              <a:t>Childnet</a:t>
            </a:r>
            <a:r>
              <a:rPr lang="en-GB" sz="2800" b="1" u="sng" dirty="0" smtClean="0">
                <a:latin typeface="NTPreCursive" panose="03000400000000000000" pitchFamily="66" charset="0"/>
              </a:rPr>
              <a:t> Film Competition!</a:t>
            </a:r>
          </a:p>
          <a:p>
            <a:endParaRPr lang="en-GB" sz="2800" b="1" u="sng" dirty="0" smtClean="0">
              <a:latin typeface="NTPreCursive" panose="03000400000000000000" pitchFamily="66" charset="0"/>
            </a:endParaRPr>
          </a:p>
          <a:p>
            <a:r>
              <a:rPr lang="en-GB" sz="2800" dirty="0">
                <a:latin typeface="NTPreCursive" panose="03000400000000000000" pitchFamily="66" charset="0"/>
              </a:rPr>
              <a:t>You can now enter the 2020 </a:t>
            </a:r>
            <a:r>
              <a:rPr lang="en-GB" sz="2800" dirty="0" err="1">
                <a:latin typeface="NTPreCursive" panose="03000400000000000000" pitchFamily="66" charset="0"/>
              </a:rPr>
              <a:t>Childnet</a:t>
            </a:r>
            <a:r>
              <a:rPr lang="en-GB" sz="2800" dirty="0">
                <a:latin typeface="NTPreCursive" panose="03000400000000000000" pitchFamily="66" charset="0"/>
              </a:rPr>
              <a:t> Film Competition from home! </a:t>
            </a:r>
          </a:p>
          <a:p>
            <a:r>
              <a:rPr lang="en-GB" sz="2800" dirty="0">
                <a:latin typeface="NTPreCursive" panose="03000400000000000000" pitchFamily="66" charset="0"/>
              </a:rPr>
              <a:t>All you need to do is send us your 2 minute online safety film by Monday 22nd June. Just click on the category below that you wish to enter to find out more</a:t>
            </a:r>
            <a:r>
              <a:rPr lang="en-GB" sz="2800" dirty="0" smtClean="0">
                <a:latin typeface="NTPreCursive" panose="03000400000000000000" pitchFamily="66" charset="0"/>
              </a:rPr>
              <a:t>!</a:t>
            </a:r>
          </a:p>
          <a:p>
            <a:endParaRPr lang="en-GB" sz="2800" dirty="0">
              <a:latin typeface="NTPreCursive" panose="03000400000000000000" pitchFamily="66" charset="0"/>
            </a:endParaRPr>
          </a:p>
          <a:p>
            <a:r>
              <a:rPr lang="en-GB" sz="2800" b="1" u="sng" dirty="0" smtClean="0">
                <a:latin typeface="NTPreCursive" panose="03000400000000000000" pitchFamily="66" charset="0"/>
              </a:rPr>
              <a:t>What </a:t>
            </a:r>
            <a:r>
              <a:rPr lang="en-GB" sz="2800" b="1" u="sng" dirty="0">
                <a:latin typeface="NTPreCursive" panose="03000400000000000000" pitchFamily="66" charset="0"/>
              </a:rPr>
              <a:t>is the </a:t>
            </a:r>
            <a:r>
              <a:rPr lang="en-GB" sz="2800" b="1" u="sng" dirty="0" err="1">
                <a:latin typeface="NTPreCursive" panose="03000400000000000000" pitchFamily="66" charset="0"/>
              </a:rPr>
              <a:t>Childnet</a:t>
            </a:r>
            <a:r>
              <a:rPr lang="en-GB" sz="2800" b="1" u="sng" dirty="0">
                <a:latin typeface="NTPreCursive" panose="03000400000000000000" pitchFamily="66" charset="0"/>
              </a:rPr>
              <a:t> Film competition?</a:t>
            </a:r>
          </a:p>
          <a:p>
            <a:r>
              <a:rPr lang="en-GB" sz="2800" dirty="0">
                <a:latin typeface="NTPreCursive" panose="03000400000000000000" pitchFamily="66" charset="0"/>
              </a:rPr>
              <a:t>The </a:t>
            </a:r>
            <a:r>
              <a:rPr lang="en-GB" sz="2800" dirty="0" err="1">
                <a:latin typeface="NTPreCursive" panose="03000400000000000000" pitchFamily="66" charset="0"/>
              </a:rPr>
              <a:t>Childnet</a:t>
            </a:r>
            <a:r>
              <a:rPr lang="en-GB" sz="2800" dirty="0">
                <a:latin typeface="NTPreCursive" panose="03000400000000000000" pitchFamily="66" charset="0"/>
              </a:rPr>
              <a:t> Film Competition is now in its 11th year and is open to all young people based in the UK. The challenge is to create a positive, short online safety film or a storyboard with a script in response to this year’s theme. </a:t>
            </a:r>
            <a:endParaRPr lang="en-GB" sz="2800" dirty="0" smtClean="0">
              <a:latin typeface="NTPreCursive" panose="03000400000000000000" pitchFamily="66" charset="0"/>
            </a:endParaRPr>
          </a:p>
          <a:p>
            <a:endParaRPr lang="en-GB" sz="2800" dirty="0" smtClean="0">
              <a:latin typeface="NTPreCursive" panose="03000400000000000000" pitchFamily="66" charset="0"/>
            </a:endParaRPr>
          </a:p>
          <a:p>
            <a:r>
              <a:rPr lang="en-GB" sz="2800" dirty="0" smtClean="0">
                <a:latin typeface="NTPreCursive" panose="03000400000000000000" pitchFamily="66" charset="0"/>
              </a:rPr>
              <a:t>Visit the website for more information!: </a:t>
            </a:r>
          </a:p>
          <a:p>
            <a:endParaRPr lang="en-GB" sz="2800" dirty="0" smtClean="0">
              <a:latin typeface="NTPreCursive" panose="03000400000000000000" pitchFamily="66" charset="0"/>
            </a:endParaRPr>
          </a:p>
          <a:p>
            <a:r>
              <a:rPr lang="en-GB" sz="2800" dirty="0" smtClean="0">
                <a:latin typeface="NTPreCursive" panose="03000400000000000000" pitchFamily="66" charset="0"/>
              </a:rPr>
              <a:t>https</a:t>
            </a:r>
            <a:r>
              <a:rPr lang="en-GB" sz="2800" dirty="0">
                <a:latin typeface="NTPreCursive" panose="03000400000000000000" pitchFamily="66" charset="0"/>
              </a:rPr>
              <a:t>://www.childnet.com/resources/film-competition/2020</a:t>
            </a:r>
          </a:p>
        </p:txBody>
      </p:sp>
    </p:spTree>
    <p:extLst>
      <p:ext uri="{BB962C8B-B14F-4D97-AF65-F5344CB8AC3E}">
        <p14:creationId xmlns:p14="http://schemas.microsoft.com/office/powerpoint/2010/main" val="2408381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3466514" cy="1325563"/>
          </a:xfrm>
          <a:solidFill>
            <a:schemeClr val="accent1">
              <a:lumMod val="60000"/>
              <a:lumOff val="40000"/>
              <a:alpha val="74000"/>
            </a:schemeClr>
          </a:solidFill>
          <a:ln>
            <a:solidFill>
              <a:schemeClr val="accent1">
                <a:alpha val="99000"/>
              </a:schemeClr>
            </a:solidFill>
          </a:ln>
        </p:spPr>
        <p:txBody>
          <a:bodyPr>
            <a:normAutofit/>
          </a:bodyPr>
          <a:lstStyle/>
          <a:p>
            <a:r>
              <a:rPr lang="en-GB" sz="5400" b="1" dirty="0">
                <a:solidFill>
                  <a:srgbClr val="1C1C1C"/>
                </a:solidFill>
                <a:latin typeface="NTPreCursive" panose="03000400000000000000" pitchFamily="66" charset="0"/>
              </a:rPr>
              <a:t>Going Online</a:t>
            </a:r>
            <a:endParaRPr lang="en-GB" sz="6600" dirty="0">
              <a:latin typeface="NTPreCursive" panose="03000400000000000000" pitchFamily="66" charset="0"/>
            </a:endParaRPr>
          </a:p>
        </p:txBody>
      </p:sp>
      <p:pic>
        <p:nvPicPr>
          <p:cNvPr id="4" name="Picture 3"/>
          <p:cNvPicPr>
            <a:picLocks noChangeAspect="1"/>
          </p:cNvPicPr>
          <p:nvPr/>
        </p:nvPicPr>
        <p:blipFill>
          <a:blip r:embed="rId2"/>
          <a:stretch>
            <a:fillRect/>
          </a:stretch>
        </p:blipFill>
        <p:spPr>
          <a:xfrm>
            <a:off x="-174986" y="857085"/>
            <a:ext cx="9980168" cy="1937080"/>
          </a:xfrm>
          <a:prstGeom prst="rect">
            <a:avLst/>
          </a:prstGeom>
        </p:spPr>
      </p:pic>
      <p:sp>
        <p:nvSpPr>
          <p:cNvPr id="5" name="Rectangle 4"/>
          <p:cNvSpPr/>
          <p:nvPr/>
        </p:nvSpPr>
        <p:spPr>
          <a:xfrm>
            <a:off x="2091396" y="2182648"/>
            <a:ext cx="6096000" cy="4832092"/>
          </a:xfrm>
          <a:prstGeom prst="rect">
            <a:avLst/>
          </a:prstGeom>
          <a:solidFill>
            <a:schemeClr val="accent1">
              <a:lumMod val="60000"/>
              <a:lumOff val="40000"/>
              <a:alpha val="70000"/>
            </a:schemeClr>
          </a:solidFill>
          <a:effectLst>
            <a:outerShdw blurRad="50800" dist="50800" dir="5400000" algn="ctr" rotWithShape="0">
              <a:schemeClr val="accent1">
                <a:lumMod val="60000"/>
                <a:lumOff val="40000"/>
              </a:schemeClr>
            </a:outerShdw>
          </a:effectLst>
        </p:spPr>
        <p:txBody>
          <a:bodyPr>
            <a:spAutoFit/>
          </a:bodyPr>
          <a:lstStyle/>
          <a:p>
            <a:pPr lvl="0"/>
            <a:r>
              <a:rPr lang="en-GB" sz="2800" dirty="0" smtClean="0">
                <a:solidFill>
                  <a:srgbClr val="1C1C1C"/>
                </a:solidFill>
                <a:latin typeface="NTPreCursive" panose="03000400000000000000" pitchFamily="66" charset="0"/>
              </a:rPr>
              <a:t>We are going online a lot at the moment due to do lots of learning at home. Here are some other reasons:</a:t>
            </a:r>
            <a:endParaRPr lang="en-GB" sz="2800" dirty="0">
              <a:solidFill>
                <a:srgbClr val="1C1C1C"/>
              </a:solidFill>
              <a:latin typeface="NTPreCursive" panose="03000400000000000000" pitchFamily="66" charset="0"/>
            </a:endParaRPr>
          </a:p>
          <a:p>
            <a:pPr marL="285750" lvl="0" indent="-285750">
              <a:buFont typeface="Arial" panose="020B0604020202020204" pitchFamily="34" charset="0"/>
              <a:buChar char="•"/>
            </a:pPr>
            <a:r>
              <a:rPr lang="en-GB" sz="2800" dirty="0">
                <a:solidFill>
                  <a:srgbClr val="1C1C1C"/>
                </a:solidFill>
                <a:latin typeface="NTPreCursive" panose="03000400000000000000" pitchFamily="66" charset="0"/>
              </a:rPr>
              <a:t>watching TV shows</a:t>
            </a:r>
          </a:p>
          <a:p>
            <a:pPr marL="285750" lvl="0" indent="-285750">
              <a:buFont typeface="Arial" panose="020B0604020202020204" pitchFamily="34" charset="0"/>
              <a:buChar char="•"/>
            </a:pPr>
            <a:r>
              <a:rPr lang="en-GB" sz="2800" dirty="0">
                <a:solidFill>
                  <a:srgbClr val="1C1C1C"/>
                </a:solidFill>
                <a:latin typeface="NTPreCursive" panose="03000400000000000000" pitchFamily="66" charset="0"/>
              </a:rPr>
              <a:t>playing games</a:t>
            </a:r>
          </a:p>
          <a:p>
            <a:pPr marL="285750" lvl="0" indent="-285750">
              <a:buFont typeface="Arial" panose="020B0604020202020204" pitchFamily="34" charset="0"/>
              <a:buChar char="•"/>
            </a:pPr>
            <a:r>
              <a:rPr lang="en-GB" sz="2800" dirty="0">
                <a:solidFill>
                  <a:srgbClr val="1C1C1C"/>
                </a:solidFill>
                <a:latin typeface="NTPreCursive" panose="03000400000000000000" pitchFamily="66" charset="0"/>
              </a:rPr>
              <a:t>watching online videos</a:t>
            </a:r>
          </a:p>
          <a:p>
            <a:pPr marL="285750" lvl="0" indent="-285750">
              <a:buFont typeface="Arial" panose="020B0604020202020204" pitchFamily="34" charset="0"/>
              <a:buChar char="•"/>
            </a:pPr>
            <a:r>
              <a:rPr lang="en-GB" sz="2800" dirty="0">
                <a:solidFill>
                  <a:srgbClr val="1C1C1C"/>
                </a:solidFill>
                <a:latin typeface="NTPreCursive" panose="03000400000000000000" pitchFamily="66" charset="0"/>
              </a:rPr>
              <a:t>talking to friends</a:t>
            </a:r>
          </a:p>
          <a:p>
            <a:pPr marL="285750" lvl="0" indent="-285750">
              <a:buFont typeface="Arial" panose="020B0604020202020204" pitchFamily="34" charset="0"/>
              <a:buChar char="•"/>
            </a:pPr>
            <a:r>
              <a:rPr lang="en-GB" sz="2800" dirty="0">
                <a:solidFill>
                  <a:srgbClr val="1C1C1C"/>
                </a:solidFill>
                <a:latin typeface="NTPreCursive" panose="03000400000000000000" pitchFamily="66" charset="0"/>
              </a:rPr>
              <a:t>finding out things</a:t>
            </a:r>
          </a:p>
          <a:p>
            <a:pPr marL="285750" lvl="0" indent="-285750">
              <a:buFont typeface="Arial" panose="020B0604020202020204" pitchFamily="34" charset="0"/>
              <a:buChar char="•"/>
            </a:pPr>
            <a:r>
              <a:rPr lang="en-GB" sz="2800" dirty="0" err="1">
                <a:solidFill>
                  <a:srgbClr val="1C1C1C"/>
                </a:solidFill>
                <a:latin typeface="NTPreCursive" panose="03000400000000000000" pitchFamily="66" charset="0"/>
              </a:rPr>
              <a:t>h</a:t>
            </a:r>
            <a:r>
              <a:rPr lang="en-GB" sz="2800" dirty="0" err="1" smtClean="0">
                <a:solidFill>
                  <a:srgbClr val="1C1C1C"/>
                </a:solidFill>
                <a:latin typeface="NTPreCursive" panose="03000400000000000000" pitchFamily="66" charset="0"/>
              </a:rPr>
              <a:t>omelearning</a:t>
            </a:r>
            <a:r>
              <a:rPr lang="en-GB" sz="2800" dirty="0" smtClean="0">
                <a:solidFill>
                  <a:srgbClr val="1C1C1C"/>
                </a:solidFill>
                <a:latin typeface="NTPreCursive" panose="03000400000000000000" pitchFamily="66" charset="0"/>
              </a:rPr>
              <a:t>!</a:t>
            </a:r>
            <a:endParaRPr lang="en-GB" sz="2800" dirty="0">
              <a:solidFill>
                <a:srgbClr val="1C1C1C"/>
              </a:solidFill>
              <a:latin typeface="NTPreCursive" panose="03000400000000000000" pitchFamily="66" charset="0"/>
            </a:endParaRPr>
          </a:p>
          <a:p>
            <a:pPr lvl="0"/>
            <a:endParaRPr lang="en-GB" sz="2800" dirty="0">
              <a:solidFill>
                <a:srgbClr val="1C1C1C"/>
              </a:solidFill>
              <a:latin typeface="NTPreCursive" panose="03000400000000000000" pitchFamily="66" charset="0"/>
            </a:endParaRPr>
          </a:p>
          <a:p>
            <a:pPr lvl="0"/>
            <a:r>
              <a:rPr lang="en-GB" sz="2800" dirty="0">
                <a:solidFill>
                  <a:srgbClr val="1C1C1C"/>
                </a:solidFill>
                <a:latin typeface="NTPreCursive" panose="03000400000000000000" pitchFamily="66" charset="0"/>
              </a:rPr>
              <a:t>The Internet can be loads of fun!</a:t>
            </a:r>
          </a:p>
        </p:txBody>
      </p:sp>
    </p:spTree>
    <p:extLst>
      <p:ext uri="{BB962C8B-B14F-4D97-AF65-F5344CB8AC3E}">
        <p14:creationId xmlns:p14="http://schemas.microsoft.com/office/powerpoint/2010/main" val="1725927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3466514" cy="1325563"/>
          </a:xfrm>
          <a:solidFill>
            <a:schemeClr val="accent1">
              <a:lumMod val="60000"/>
              <a:lumOff val="40000"/>
              <a:alpha val="74000"/>
            </a:schemeClr>
          </a:solidFill>
          <a:ln>
            <a:solidFill>
              <a:schemeClr val="accent1">
                <a:alpha val="99000"/>
              </a:schemeClr>
            </a:solidFill>
          </a:ln>
        </p:spPr>
        <p:txBody>
          <a:bodyPr>
            <a:normAutofit/>
          </a:bodyPr>
          <a:lstStyle/>
          <a:p>
            <a:r>
              <a:rPr lang="en-GB" sz="6600" dirty="0" smtClean="0">
                <a:latin typeface="NTPreCursive" panose="03000400000000000000" pitchFamily="66" charset="0"/>
              </a:rPr>
              <a:t>But…</a:t>
            </a:r>
            <a:endParaRPr lang="en-GB" sz="8000" dirty="0">
              <a:latin typeface="NTPreCursive" panose="03000400000000000000" pitchFamily="66" charset="0"/>
            </a:endParaRPr>
          </a:p>
        </p:txBody>
      </p:sp>
      <p:sp>
        <p:nvSpPr>
          <p:cNvPr id="5" name="Rectangle 4"/>
          <p:cNvSpPr/>
          <p:nvPr/>
        </p:nvSpPr>
        <p:spPr>
          <a:xfrm>
            <a:off x="529882" y="1325563"/>
            <a:ext cx="7066672" cy="4832092"/>
          </a:xfrm>
          <a:prstGeom prst="rect">
            <a:avLst/>
          </a:prstGeom>
          <a:solidFill>
            <a:schemeClr val="accent1">
              <a:lumMod val="60000"/>
              <a:lumOff val="40000"/>
              <a:alpha val="70000"/>
            </a:schemeClr>
          </a:solidFill>
          <a:effectLst>
            <a:outerShdw blurRad="50800" dist="50800" dir="5400000" algn="ctr" rotWithShape="0">
              <a:schemeClr val="accent1">
                <a:lumMod val="60000"/>
                <a:lumOff val="40000"/>
              </a:schemeClr>
            </a:outerShdw>
          </a:effectLst>
        </p:spPr>
        <p:txBody>
          <a:bodyPr wrap="square">
            <a:spAutoFit/>
          </a:bodyPr>
          <a:lstStyle/>
          <a:p>
            <a:pPr lvl="0"/>
            <a:r>
              <a:rPr lang="en-GB" sz="2800" dirty="0" smtClean="0">
                <a:solidFill>
                  <a:srgbClr val="1C1C1C"/>
                </a:solidFill>
                <a:latin typeface="NTPreCursive" panose="03000400000000000000" pitchFamily="66" charset="0"/>
              </a:rPr>
              <a:t>Who do you think owns the Internet?</a:t>
            </a:r>
          </a:p>
          <a:p>
            <a:pPr lvl="0"/>
            <a:endParaRPr lang="en-GB" sz="2800" dirty="0" smtClean="0">
              <a:solidFill>
                <a:srgbClr val="1C1C1C"/>
              </a:solidFill>
              <a:latin typeface="NTPreCursive" panose="03000400000000000000" pitchFamily="66" charset="0"/>
            </a:endParaRPr>
          </a:p>
          <a:p>
            <a:pPr lvl="0"/>
            <a:r>
              <a:rPr lang="en-GB" sz="2800" dirty="0" smtClean="0">
                <a:solidFill>
                  <a:srgbClr val="1C1C1C"/>
                </a:solidFill>
                <a:latin typeface="NTPreCursive" panose="03000400000000000000" pitchFamily="66" charset="0"/>
              </a:rPr>
              <a:t>Who do you think decides what can be put on to it?</a:t>
            </a:r>
          </a:p>
          <a:p>
            <a:pPr lvl="0"/>
            <a:endParaRPr lang="en-GB" sz="2800" dirty="0" smtClean="0">
              <a:solidFill>
                <a:srgbClr val="1C1C1C"/>
              </a:solidFill>
              <a:latin typeface="NTPreCursive" panose="03000400000000000000" pitchFamily="66" charset="0"/>
            </a:endParaRPr>
          </a:p>
          <a:p>
            <a:pPr lvl="0"/>
            <a:r>
              <a:rPr lang="en-GB" sz="2800" dirty="0" smtClean="0">
                <a:solidFill>
                  <a:srgbClr val="1C1C1C"/>
                </a:solidFill>
                <a:latin typeface="NTPreCursive" panose="03000400000000000000" pitchFamily="66" charset="0"/>
              </a:rPr>
              <a:t>Who makes sure the things on the Internet are truthful and real?</a:t>
            </a:r>
          </a:p>
          <a:p>
            <a:pPr lvl="0"/>
            <a:endParaRPr lang="en-GB" sz="2800" dirty="0" smtClean="0">
              <a:solidFill>
                <a:srgbClr val="1C1C1C"/>
              </a:solidFill>
              <a:latin typeface="NTPreCursive" panose="03000400000000000000" pitchFamily="66" charset="0"/>
            </a:endParaRPr>
          </a:p>
          <a:p>
            <a:pPr lvl="0"/>
            <a:r>
              <a:rPr lang="en-GB" sz="2800" dirty="0" smtClean="0">
                <a:solidFill>
                  <a:srgbClr val="1C1C1C"/>
                </a:solidFill>
                <a:latin typeface="NTPreCursive" panose="03000400000000000000" pitchFamily="66" charset="0"/>
              </a:rPr>
              <a:t>No one owns the Internet. No one decides what can be put on.</a:t>
            </a:r>
          </a:p>
          <a:p>
            <a:pPr lvl="0"/>
            <a:r>
              <a:rPr lang="en-GB" sz="2800" dirty="0" smtClean="0">
                <a:solidFill>
                  <a:srgbClr val="1C1C1C"/>
                </a:solidFill>
                <a:latin typeface="NTPreCursive" panose="03000400000000000000" pitchFamily="66" charset="0"/>
              </a:rPr>
              <a:t>The Internet can be used by everyone and everyone can add things to it!</a:t>
            </a:r>
            <a:endParaRPr lang="en-GB" sz="2800" dirty="0">
              <a:solidFill>
                <a:srgbClr val="1C1C1C"/>
              </a:solidFill>
              <a:latin typeface="NTPreCursive" panose="03000400000000000000" pitchFamily="66" charset="0"/>
            </a:endParaRPr>
          </a:p>
        </p:txBody>
      </p:sp>
      <p:grpSp>
        <p:nvGrpSpPr>
          <p:cNvPr id="6" name="Group 5">
            <a:extLst>
              <a:ext uri="{FF2B5EF4-FFF2-40B4-BE49-F238E27FC236}">
                <a16:creationId xmlns="" xmlns:a16="http://schemas.microsoft.com/office/drawing/2014/main" id="{979342CD-3014-4FD2-BE01-F1744F59DA4F}"/>
              </a:ext>
            </a:extLst>
          </p:cNvPr>
          <p:cNvGrpSpPr/>
          <p:nvPr/>
        </p:nvGrpSpPr>
        <p:grpSpPr>
          <a:xfrm>
            <a:off x="7808177" y="1561900"/>
            <a:ext cx="4383823" cy="3038235"/>
            <a:chOff x="1665285" y="4051883"/>
            <a:chExt cx="3837894" cy="2259827"/>
          </a:xfrm>
        </p:grpSpPr>
        <p:sp>
          <p:nvSpPr>
            <p:cNvPr id="7" name="Rectangle: Rounded Corners 7">
              <a:extLst>
                <a:ext uri="{FF2B5EF4-FFF2-40B4-BE49-F238E27FC236}">
                  <a16:creationId xmlns="" xmlns:a16="http://schemas.microsoft.com/office/drawing/2014/main" id="{EBDE8D30-5424-46AA-97DF-858A543A41DD}"/>
                </a:ext>
              </a:extLst>
            </p:cNvPr>
            <p:cNvSpPr/>
            <p:nvPr/>
          </p:nvSpPr>
          <p:spPr>
            <a:xfrm>
              <a:off x="1665285" y="4051883"/>
              <a:ext cx="3837894" cy="2063691"/>
            </a:xfrm>
            <a:prstGeom prst="roundRect">
              <a:avLst/>
            </a:prstGeom>
            <a:solidFill>
              <a:srgbClr val="18A0D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altLang="en-US" sz="2400" b="0" i="0" u="none" strike="noStrike" kern="0" cap="none" spc="0" normalizeH="0" baseline="0" noProof="0" dirty="0">
                  <a:ln>
                    <a:noFill/>
                  </a:ln>
                  <a:solidFill>
                    <a:prstClr val="white"/>
                  </a:solidFill>
                  <a:effectLst/>
                  <a:uLnTx/>
                  <a:uFillTx/>
                  <a:latin typeface="NTPreCursive" panose="03000400000000000000" pitchFamily="66" charset="0"/>
                </a:rPr>
                <a:t/>
              </a:r>
              <a:br>
                <a:rPr kumimoji="0" lang="en-GB" altLang="en-US" sz="2400" b="0" i="0" u="none" strike="noStrike" kern="0" cap="none" spc="0" normalizeH="0" baseline="0" noProof="0" dirty="0">
                  <a:ln>
                    <a:noFill/>
                  </a:ln>
                  <a:solidFill>
                    <a:prstClr val="white"/>
                  </a:solidFill>
                  <a:effectLst/>
                  <a:uLnTx/>
                  <a:uFillTx/>
                  <a:latin typeface="NTPreCursive" panose="03000400000000000000" pitchFamily="66" charset="0"/>
                </a:rPr>
              </a:br>
              <a:endParaRPr kumimoji="0" lang="en-GB" sz="2400" b="0" i="0" u="none" strike="noStrike" kern="0" cap="none" spc="0" normalizeH="0" baseline="0" noProof="0" dirty="0">
                <a:ln>
                  <a:noFill/>
                </a:ln>
                <a:solidFill>
                  <a:prstClr val="white"/>
                </a:solidFill>
                <a:effectLst/>
                <a:uLnTx/>
                <a:uFillTx/>
                <a:latin typeface="NTPreCursive" panose="03000400000000000000" pitchFamily="66" charset="0"/>
              </a:endParaRPr>
            </a:p>
          </p:txBody>
        </p:sp>
        <p:sp>
          <p:nvSpPr>
            <p:cNvPr id="8" name="Rectangle 7">
              <a:extLst>
                <a:ext uri="{FF2B5EF4-FFF2-40B4-BE49-F238E27FC236}">
                  <a16:creationId xmlns="" xmlns:a16="http://schemas.microsoft.com/office/drawing/2014/main" id="{2AA78CA8-CD39-4C95-BB61-0C02E6E33498}"/>
                </a:ext>
              </a:extLst>
            </p:cNvPr>
            <p:cNvSpPr/>
            <p:nvPr/>
          </p:nvSpPr>
          <p:spPr>
            <a:xfrm>
              <a:off x="1843221" y="4176582"/>
              <a:ext cx="3482020" cy="213512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altLang="en-US" sz="2800" b="0" i="0" u="none" strike="noStrike" kern="0" cap="none" spc="0" normalizeH="0" baseline="0" noProof="0" dirty="0">
                  <a:ln>
                    <a:noFill/>
                  </a:ln>
                  <a:solidFill>
                    <a:prstClr val="white"/>
                  </a:solidFill>
                  <a:effectLst/>
                  <a:uLnTx/>
                  <a:uFillTx/>
                  <a:latin typeface="NTPreCursive" panose="03000400000000000000" pitchFamily="66" charset="0"/>
                </a:rPr>
                <a:t>Trust means to be able to count on someone and know they are telling the truth. Do you think you can trust everything and everyone on the internet?</a:t>
              </a:r>
              <a:endParaRPr kumimoji="0" lang="en-GB" sz="2800" b="0" i="0" u="none" strike="noStrike" kern="0" cap="none" spc="0" normalizeH="0" baseline="0" noProof="0" dirty="0">
                <a:ln>
                  <a:noFill/>
                </a:ln>
                <a:solidFill>
                  <a:prstClr val="white"/>
                </a:solidFill>
                <a:effectLst/>
                <a:uLnTx/>
                <a:uFillTx/>
                <a:latin typeface="NTPreCursive" panose="03000400000000000000" pitchFamily="66" charset="0"/>
              </a:endParaRPr>
            </a:p>
          </p:txBody>
        </p:sp>
      </p:grpSp>
      <p:pic>
        <p:nvPicPr>
          <p:cNvPr id="1026" name="Picture 2" descr="Kid Think Images, Stock Photos &amp; Vectors | Shutterstock"/>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6711" t="5990" r="14436" b="6449"/>
          <a:stretch/>
        </p:blipFill>
        <p:spPr bwMode="auto">
          <a:xfrm>
            <a:off x="9664505" y="4037427"/>
            <a:ext cx="2099163" cy="270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75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4198034" cy="1325563"/>
          </a:xfrm>
          <a:solidFill>
            <a:schemeClr val="accent1">
              <a:lumMod val="60000"/>
              <a:lumOff val="40000"/>
              <a:alpha val="74000"/>
            </a:schemeClr>
          </a:solidFill>
          <a:ln>
            <a:solidFill>
              <a:schemeClr val="accent1">
                <a:alpha val="99000"/>
              </a:schemeClr>
            </a:solidFill>
          </a:ln>
        </p:spPr>
        <p:txBody>
          <a:bodyPr>
            <a:normAutofit fontScale="90000"/>
          </a:bodyPr>
          <a:lstStyle/>
          <a:p>
            <a:r>
              <a:rPr lang="en-GB" sz="6600" dirty="0" smtClean="0">
                <a:latin typeface="NTPreCursive" panose="03000400000000000000" pitchFamily="66" charset="0"/>
              </a:rPr>
              <a:t>Would you…?</a:t>
            </a:r>
            <a:endParaRPr lang="en-GB" sz="8000" dirty="0">
              <a:latin typeface="NTPreCursive" panose="03000400000000000000" pitchFamily="66" charset="0"/>
            </a:endParaRPr>
          </a:p>
        </p:txBody>
      </p:sp>
      <p:sp>
        <p:nvSpPr>
          <p:cNvPr id="3" name="Rectangle 2"/>
          <p:cNvSpPr/>
          <p:nvPr/>
        </p:nvSpPr>
        <p:spPr>
          <a:xfrm>
            <a:off x="1430215" y="1325563"/>
            <a:ext cx="9697329" cy="954107"/>
          </a:xfrm>
          <a:prstGeom prst="rect">
            <a:avLst/>
          </a:prstGeom>
          <a:solidFill>
            <a:schemeClr val="bg1">
              <a:alpha val="70000"/>
            </a:schemeClr>
          </a:solidFill>
        </p:spPr>
        <p:txBody>
          <a:bodyPr wrap="square">
            <a:spAutoFit/>
          </a:bodyPr>
          <a:lstStyle/>
          <a:p>
            <a:pPr lvl="0" algn="ctr">
              <a:spcBef>
                <a:spcPct val="0"/>
              </a:spcBef>
            </a:pPr>
            <a:r>
              <a:rPr lang="en-GB" altLang="en-US" sz="2800" dirty="0">
                <a:solidFill>
                  <a:srgbClr val="1C1C1C"/>
                </a:solidFill>
                <a:latin typeface="NTPreCursive" panose="03000400000000000000" pitchFamily="66" charset="0"/>
              </a:rPr>
              <a:t>Talk to your partner about these two different situations. Tell them whether you would or wouldn’t do each thing and explain why.</a:t>
            </a:r>
          </a:p>
        </p:txBody>
      </p:sp>
      <p:sp>
        <p:nvSpPr>
          <p:cNvPr id="10" name="Rectangle: Rounded Corners 4"/>
          <p:cNvSpPr/>
          <p:nvPr/>
        </p:nvSpPr>
        <p:spPr>
          <a:xfrm>
            <a:off x="750885" y="2383616"/>
            <a:ext cx="9940561" cy="1592967"/>
          </a:xfrm>
          <a:prstGeom prst="roundRect">
            <a:avLst>
              <a:gd name="adj" fmla="val 6183"/>
            </a:avLst>
          </a:prstGeom>
          <a:solidFill>
            <a:schemeClr val="accent1">
              <a:lumMod val="60000"/>
              <a:lumOff val="40000"/>
            </a:schemeClr>
          </a:solidFill>
          <a:ln w="12700" cap="flat" cmpd="sng" algn="ctr">
            <a:noFill/>
            <a:prstDash val="solid"/>
            <a:miter lim="800000"/>
          </a:ln>
          <a:effectLst>
            <a:outerShdw blurRad="50800" dist="50800" dir="5400000" algn="ctr" rotWithShape="0">
              <a:schemeClr val="accent1">
                <a:lumMod val="60000"/>
                <a:lumOff val="40000"/>
              </a:scheme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srgbClr val="1C1C1C"/>
                </a:solidFill>
                <a:effectLst/>
                <a:uLnTx/>
                <a:uFillTx/>
                <a:latin typeface="NTPreCursive" panose="03000400000000000000" pitchFamily="66" charset="0"/>
              </a:rPr>
              <a:t>If a stranger came up to you in the street, talked to you and asked you to go with them because they had something really good to show you, would you go?</a:t>
            </a:r>
            <a:endParaRPr kumimoji="0" lang="en-GB" sz="3200" b="0" i="0" u="none" strike="noStrike" kern="0" cap="none" spc="0" normalizeH="0" baseline="0" noProof="0" dirty="0">
              <a:ln>
                <a:noFill/>
              </a:ln>
              <a:solidFill>
                <a:prstClr val="white"/>
              </a:solidFill>
              <a:effectLst/>
              <a:uLnTx/>
              <a:uFillTx/>
              <a:latin typeface="NTPreCursive" panose="03000400000000000000" pitchFamily="66" charset="0"/>
            </a:endParaRPr>
          </a:p>
        </p:txBody>
      </p:sp>
      <p:sp>
        <p:nvSpPr>
          <p:cNvPr id="11" name="Rectangle: Rounded Corners 6"/>
          <p:cNvSpPr/>
          <p:nvPr/>
        </p:nvSpPr>
        <p:spPr>
          <a:xfrm>
            <a:off x="750885" y="4384547"/>
            <a:ext cx="9940561" cy="1523884"/>
          </a:xfrm>
          <a:prstGeom prst="roundRect">
            <a:avLst>
              <a:gd name="adj" fmla="val 5377"/>
            </a:avLst>
          </a:prstGeom>
          <a:solidFill>
            <a:schemeClr val="accent1">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srgbClr val="1C1C1C"/>
                </a:solidFill>
                <a:effectLst/>
                <a:uLnTx/>
                <a:uFillTx/>
                <a:latin typeface="NTPreCursive" panose="03000400000000000000" pitchFamily="66" charset="0"/>
              </a:rPr>
              <a:t>If a stranger came up to you and told you they were giving away free televisions in a house up the road, would you believe them?</a:t>
            </a:r>
            <a:endParaRPr kumimoji="0" lang="en-GB" sz="3200" b="0" i="0" u="none" strike="noStrike" kern="0" cap="none" spc="0" normalizeH="0" baseline="0" noProof="0" dirty="0">
              <a:ln>
                <a:noFill/>
              </a:ln>
              <a:solidFill>
                <a:prstClr val="white"/>
              </a:solidFill>
              <a:effectLst/>
              <a:uLnTx/>
              <a:uFillTx/>
              <a:latin typeface="NTPreCursive" panose="03000400000000000000" pitchFamily="66" charset="0"/>
            </a:endParaRPr>
          </a:p>
        </p:txBody>
      </p:sp>
    </p:spTree>
    <p:extLst>
      <p:ext uri="{BB962C8B-B14F-4D97-AF65-F5344CB8AC3E}">
        <p14:creationId xmlns:p14="http://schemas.microsoft.com/office/powerpoint/2010/main" val="203657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4198034" cy="1325563"/>
          </a:xfrm>
          <a:solidFill>
            <a:schemeClr val="accent1">
              <a:lumMod val="60000"/>
              <a:lumOff val="40000"/>
              <a:alpha val="74000"/>
            </a:schemeClr>
          </a:solidFill>
          <a:ln>
            <a:solidFill>
              <a:schemeClr val="accent1">
                <a:alpha val="99000"/>
              </a:schemeClr>
            </a:solidFill>
          </a:ln>
        </p:spPr>
        <p:txBody>
          <a:bodyPr>
            <a:normAutofit fontScale="90000"/>
          </a:bodyPr>
          <a:lstStyle/>
          <a:p>
            <a:r>
              <a:rPr lang="en-GB" sz="6600" dirty="0" smtClean="0">
                <a:latin typeface="NTPreCursive" panose="03000400000000000000" pitchFamily="66" charset="0"/>
              </a:rPr>
              <a:t>Would you…?</a:t>
            </a:r>
            <a:endParaRPr lang="en-GB" sz="8000" dirty="0">
              <a:latin typeface="NTPreCursive" panose="03000400000000000000" pitchFamily="66" charset="0"/>
            </a:endParaRPr>
          </a:p>
        </p:txBody>
      </p:sp>
      <p:sp>
        <p:nvSpPr>
          <p:cNvPr id="3" name="Rectangle 2"/>
          <p:cNvSpPr/>
          <p:nvPr/>
        </p:nvSpPr>
        <p:spPr>
          <a:xfrm>
            <a:off x="1430215" y="1325563"/>
            <a:ext cx="9697329" cy="523220"/>
          </a:xfrm>
          <a:prstGeom prst="rect">
            <a:avLst/>
          </a:prstGeom>
          <a:solidFill>
            <a:schemeClr val="bg1">
              <a:alpha val="70000"/>
            </a:schemeClr>
          </a:solidFill>
        </p:spPr>
        <p:txBody>
          <a:bodyPr wrap="square">
            <a:spAutoFit/>
          </a:bodyPr>
          <a:lstStyle/>
          <a:p>
            <a:pPr lvl="0" algn="ctr">
              <a:spcBef>
                <a:spcPct val="0"/>
              </a:spcBef>
            </a:pPr>
            <a:r>
              <a:rPr lang="en-GB" altLang="en-US" sz="2800" dirty="0" smtClean="0">
                <a:solidFill>
                  <a:srgbClr val="1C1C1C"/>
                </a:solidFill>
                <a:latin typeface="NTPreCursive" panose="03000400000000000000" pitchFamily="66" charset="0"/>
              </a:rPr>
              <a:t>Here are some important things to remember when you are online:</a:t>
            </a:r>
            <a:endParaRPr lang="en-GB" altLang="en-US" sz="2800" dirty="0">
              <a:solidFill>
                <a:srgbClr val="1C1C1C"/>
              </a:solidFill>
              <a:latin typeface="NTPreCursive" panose="03000400000000000000" pitchFamily="66" charset="0"/>
            </a:endParaRPr>
          </a:p>
        </p:txBody>
      </p:sp>
      <p:sp>
        <p:nvSpPr>
          <p:cNvPr id="10" name="Rectangle: Rounded Corners 4"/>
          <p:cNvSpPr/>
          <p:nvPr/>
        </p:nvSpPr>
        <p:spPr>
          <a:xfrm>
            <a:off x="750885" y="2383616"/>
            <a:ext cx="9940561" cy="1592967"/>
          </a:xfrm>
          <a:prstGeom prst="roundRect">
            <a:avLst>
              <a:gd name="adj" fmla="val 6183"/>
            </a:avLst>
          </a:prstGeom>
          <a:solidFill>
            <a:schemeClr val="accent1">
              <a:lumMod val="60000"/>
              <a:lumOff val="40000"/>
            </a:schemeClr>
          </a:solidFill>
          <a:ln w="12700" cap="flat" cmpd="sng" algn="ctr">
            <a:noFill/>
            <a:prstDash val="solid"/>
            <a:miter lim="800000"/>
          </a:ln>
          <a:effectLst>
            <a:outerShdw blurRad="50800" dist="50800" dir="5400000" algn="ctr" rotWithShape="0">
              <a:schemeClr val="accent1">
                <a:lumMod val="60000"/>
                <a:lumOff val="40000"/>
              </a:schemeClr>
            </a:outerShdw>
          </a:effectLst>
        </p:spPr>
        <p:txBody>
          <a:bodyPr rtlCol="0" anchor="ctr"/>
          <a:lstStyle/>
          <a:p>
            <a:pPr lvl="0" algn="ctr">
              <a:defRPr/>
            </a:pPr>
            <a:r>
              <a:rPr lang="en-GB" sz="3200" kern="0" dirty="0">
                <a:solidFill>
                  <a:srgbClr val="1C1C1C"/>
                </a:solidFill>
                <a:latin typeface="NTPreCursive" panose="03000400000000000000" pitchFamily="66" charset="0"/>
              </a:rPr>
              <a:t>Just like in the real world, the Internet has both nice and nasty people using it.</a:t>
            </a:r>
          </a:p>
        </p:txBody>
      </p:sp>
      <p:sp>
        <p:nvSpPr>
          <p:cNvPr id="11" name="Rectangle: Rounded Corners 6"/>
          <p:cNvSpPr/>
          <p:nvPr/>
        </p:nvSpPr>
        <p:spPr>
          <a:xfrm>
            <a:off x="750885" y="4384547"/>
            <a:ext cx="9940561" cy="1523884"/>
          </a:xfrm>
          <a:prstGeom prst="roundRect">
            <a:avLst>
              <a:gd name="adj" fmla="val 5377"/>
            </a:avLst>
          </a:prstGeom>
          <a:solidFill>
            <a:schemeClr val="accent1">
              <a:lumMod val="60000"/>
              <a:lumOff val="40000"/>
            </a:schemeClr>
          </a:solidFill>
          <a:ln w="12700" cap="flat" cmpd="sng" algn="ctr">
            <a:noFill/>
            <a:prstDash val="solid"/>
            <a:miter lim="800000"/>
          </a:ln>
          <a:effectLst/>
        </p:spPr>
        <p:txBody>
          <a:bodyPr rtlCol="0" anchor="ctr"/>
          <a:lstStyle/>
          <a:p>
            <a:pPr lvl="0" algn="ctr">
              <a:defRPr/>
            </a:pPr>
            <a:r>
              <a:rPr lang="en-GB" sz="3200" kern="0" dirty="0">
                <a:solidFill>
                  <a:srgbClr val="1C1C1C"/>
                </a:solidFill>
                <a:latin typeface="NTPreCursive" panose="03000400000000000000" pitchFamily="66" charset="0"/>
              </a:rPr>
              <a:t>There might be people who want to help you and people who may want to trick you or be nasty to you. But you can’t see the people using the Internet and it is hard to tell who is nice and who isn’t!</a:t>
            </a:r>
          </a:p>
        </p:txBody>
      </p:sp>
    </p:spTree>
    <p:extLst>
      <p:ext uri="{BB962C8B-B14F-4D97-AF65-F5344CB8AC3E}">
        <p14:creationId xmlns:p14="http://schemas.microsoft.com/office/powerpoint/2010/main" val="313864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4198034" cy="1325563"/>
          </a:xfrm>
          <a:solidFill>
            <a:schemeClr val="accent1">
              <a:lumMod val="60000"/>
              <a:lumOff val="40000"/>
              <a:alpha val="74000"/>
            </a:schemeClr>
          </a:solidFill>
          <a:ln>
            <a:solidFill>
              <a:schemeClr val="accent1">
                <a:alpha val="99000"/>
              </a:schemeClr>
            </a:solidFill>
          </a:ln>
        </p:spPr>
        <p:txBody>
          <a:bodyPr>
            <a:normAutofit fontScale="90000"/>
          </a:bodyPr>
          <a:lstStyle/>
          <a:p>
            <a:r>
              <a:rPr lang="en-GB" sz="6600" dirty="0" smtClean="0">
                <a:latin typeface="NTPreCursive" panose="03000400000000000000" pitchFamily="66" charset="0"/>
              </a:rPr>
              <a:t>Would you…?</a:t>
            </a:r>
            <a:endParaRPr lang="en-GB" sz="8000" dirty="0">
              <a:latin typeface="NTPreCursive" panose="03000400000000000000" pitchFamily="66" charset="0"/>
            </a:endParaRPr>
          </a:p>
        </p:txBody>
      </p:sp>
      <p:sp>
        <p:nvSpPr>
          <p:cNvPr id="3" name="Rectangle 2"/>
          <p:cNvSpPr/>
          <p:nvPr/>
        </p:nvSpPr>
        <p:spPr>
          <a:xfrm>
            <a:off x="1430215" y="1325563"/>
            <a:ext cx="9697329" cy="1323439"/>
          </a:xfrm>
          <a:prstGeom prst="rect">
            <a:avLst/>
          </a:prstGeom>
          <a:solidFill>
            <a:schemeClr val="bg1">
              <a:alpha val="70000"/>
            </a:schemeClr>
          </a:solidFill>
        </p:spPr>
        <p:txBody>
          <a:bodyPr wrap="square">
            <a:spAutoFit/>
          </a:bodyPr>
          <a:lstStyle/>
          <a:p>
            <a:pPr lvl="0" algn="ctr">
              <a:spcBef>
                <a:spcPct val="0"/>
              </a:spcBef>
            </a:pPr>
            <a:r>
              <a:rPr lang="en-GB" altLang="en-US" sz="4000" dirty="0" smtClean="0">
                <a:solidFill>
                  <a:srgbClr val="1C1C1C"/>
                </a:solidFill>
                <a:latin typeface="NTPreCursive" panose="03000400000000000000" pitchFamily="66" charset="0"/>
              </a:rPr>
              <a:t>Watch the video below with </a:t>
            </a:r>
            <a:r>
              <a:rPr lang="en-GB" altLang="en-US" sz="4000" dirty="0" err="1" smtClean="0">
                <a:solidFill>
                  <a:srgbClr val="1C1C1C"/>
                </a:solidFill>
                <a:latin typeface="NTPreCursive" panose="03000400000000000000" pitchFamily="66" charset="0"/>
              </a:rPr>
              <a:t>Timon</a:t>
            </a:r>
            <a:r>
              <a:rPr lang="en-GB" altLang="en-US" sz="4000" dirty="0" smtClean="0">
                <a:solidFill>
                  <a:srgbClr val="1C1C1C"/>
                </a:solidFill>
                <a:latin typeface="NTPreCursive" panose="03000400000000000000" pitchFamily="66" charset="0"/>
              </a:rPr>
              <a:t> and </a:t>
            </a:r>
            <a:r>
              <a:rPr lang="en-GB" altLang="en-US" sz="4000" dirty="0" err="1" smtClean="0">
                <a:solidFill>
                  <a:srgbClr val="1C1C1C"/>
                </a:solidFill>
                <a:latin typeface="NTPreCursive" panose="03000400000000000000" pitchFamily="66" charset="0"/>
              </a:rPr>
              <a:t>Pumba</a:t>
            </a:r>
            <a:r>
              <a:rPr lang="en-GB" altLang="en-US" sz="4000" dirty="0" smtClean="0">
                <a:solidFill>
                  <a:srgbClr val="1C1C1C"/>
                </a:solidFill>
                <a:latin typeface="NTPreCursive" panose="03000400000000000000" pitchFamily="66" charset="0"/>
              </a:rPr>
              <a:t> for more information!</a:t>
            </a:r>
            <a:endParaRPr lang="en-GB" altLang="en-US" sz="4000" dirty="0">
              <a:solidFill>
                <a:srgbClr val="1C1C1C"/>
              </a:solidFill>
              <a:latin typeface="NTPreCursive" panose="03000400000000000000" pitchFamily="66" charset="0"/>
            </a:endParaRPr>
          </a:p>
        </p:txBody>
      </p:sp>
      <p:pic>
        <p:nvPicPr>
          <p:cNvPr id="6" name="M-njh8mFvVk"/>
          <p:cNvPicPr>
            <a:picLocks noRot="1" noChangeAspect="1"/>
          </p:cNvPicPr>
          <p:nvPr>
            <a:videoFile r:link="rId1"/>
          </p:nvPr>
        </p:nvPicPr>
        <p:blipFill>
          <a:blip r:embed="rId3"/>
          <a:stretch>
            <a:fillRect/>
          </a:stretch>
        </p:blipFill>
        <p:spPr>
          <a:xfrm>
            <a:off x="2647069" y="2649002"/>
            <a:ext cx="7263619" cy="4085786"/>
          </a:xfrm>
          <a:prstGeom prst="rect">
            <a:avLst/>
          </a:prstGeom>
        </p:spPr>
      </p:pic>
    </p:spTree>
    <p:extLst>
      <p:ext uri="{BB962C8B-B14F-4D97-AF65-F5344CB8AC3E}">
        <p14:creationId xmlns:p14="http://schemas.microsoft.com/office/powerpoint/2010/main" val="27810940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cTn>
                <p:tgtEl>
                  <p:spTgt spid="6"/>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5112434" cy="1325563"/>
          </a:xfrm>
          <a:solidFill>
            <a:schemeClr val="accent1">
              <a:lumMod val="60000"/>
              <a:lumOff val="40000"/>
              <a:alpha val="74000"/>
            </a:schemeClr>
          </a:solidFill>
          <a:ln>
            <a:solidFill>
              <a:schemeClr val="accent1">
                <a:alpha val="99000"/>
              </a:schemeClr>
            </a:solidFill>
          </a:ln>
        </p:spPr>
        <p:txBody>
          <a:bodyPr>
            <a:normAutofit fontScale="90000"/>
          </a:bodyPr>
          <a:lstStyle/>
          <a:p>
            <a:r>
              <a:rPr lang="en-GB" sz="6600" dirty="0" smtClean="0">
                <a:latin typeface="NTPreCursive" panose="03000400000000000000" pitchFamily="66" charset="0"/>
              </a:rPr>
              <a:t>How to stay safe:</a:t>
            </a:r>
            <a:endParaRPr lang="en-GB" sz="8000" dirty="0">
              <a:latin typeface="NTPreCursive" panose="03000400000000000000" pitchFamily="66" charset="0"/>
            </a:endParaRPr>
          </a:p>
        </p:txBody>
      </p:sp>
      <p:sp>
        <p:nvSpPr>
          <p:cNvPr id="3" name="Rectangle 2"/>
          <p:cNvSpPr/>
          <p:nvPr/>
        </p:nvSpPr>
        <p:spPr>
          <a:xfrm>
            <a:off x="121919" y="1164134"/>
            <a:ext cx="7516837" cy="4647426"/>
          </a:xfrm>
          <a:prstGeom prst="rect">
            <a:avLst/>
          </a:prstGeom>
          <a:solidFill>
            <a:schemeClr val="bg1">
              <a:alpha val="70000"/>
            </a:schemeClr>
          </a:solidFill>
        </p:spPr>
        <p:txBody>
          <a:bodyPr wrap="square">
            <a:spAutoFit/>
          </a:bodyPr>
          <a:lstStyle/>
          <a:p>
            <a:pPr lvl="0" algn="ctr">
              <a:spcBef>
                <a:spcPct val="0"/>
              </a:spcBef>
            </a:pPr>
            <a:r>
              <a:rPr lang="en-GB" altLang="en-US" sz="2800" dirty="0" smtClean="0">
                <a:solidFill>
                  <a:srgbClr val="1C1C1C"/>
                </a:solidFill>
                <a:latin typeface="NTPreCursive" panose="03000400000000000000" pitchFamily="66" charset="0"/>
              </a:rPr>
              <a:t>Try to only use websites you know can be trusted. If you aren’t sure – ask an adult!</a:t>
            </a:r>
          </a:p>
          <a:p>
            <a:pPr lvl="0" algn="ctr">
              <a:spcBef>
                <a:spcPct val="0"/>
              </a:spcBef>
            </a:pPr>
            <a:endParaRPr lang="en-GB" altLang="en-US" sz="2400" dirty="0" smtClean="0">
              <a:solidFill>
                <a:srgbClr val="1C1C1C"/>
              </a:solidFill>
              <a:latin typeface="NTPreCursive" panose="03000400000000000000" pitchFamily="66" charset="0"/>
            </a:endParaRPr>
          </a:p>
          <a:p>
            <a:pPr lvl="0" algn="ctr">
              <a:spcBef>
                <a:spcPct val="0"/>
              </a:spcBef>
            </a:pPr>
            <a:r>
              <a:rPr lang="en-GB" altLang="en-US" sz="2400" dirty="0" smtClean="0">
                <a:solidFill>
                  <a:srgbClr val="1C1C1C"/>
                </a:solidFill>
                <a:latin typeface="NTPreCursive" panose="03000400000000000000" pitchFamily="66" charset="0"/>
              </a:rPr>
              <a:t>Try to use websites that are for children as much as possible. When your teachers are setting home learning we will often give you websites to look at as we have tested them and checked that they are safe.</a:t>
            </a:r>
          </a:p>
          <a:p>
            <a:pPr lvl="0" algn="ctr">
              <a:spcBef>
                <a:spcPct val="0"/>
              </a:spcBef>
            </a:pPr>
            <a:endParaRPr lang="en-GB" altLang="en-US" sz="2400" dirty="0" smtClean="0">
              <a:solidFill>
                <a:srgbClr val="1C1C1C"/>
              </a:solidFill>
              <a:latin typeface="NTPreCursive" panose="03000400000000000000" pitchFamily="66" charset="0"/>
            </a:endParaRPr>
          </a:p>
          <a:p>
            <a:pPr lvl="0" algn="ctr">
              <a:spcBef>
                <a:spcPct val="0"/>
              </a:spcBef>
            </a:pPr>
            <a:r>
              <a:rPr lang="en-GB" altLang="en-US" sz="2400" dirty="0" smtClean="0">
                <a:solidFill>
                  <a:srgbClr val="1C1C1C"/>
                </a:solidFill>
                <a:latin typeface="NTPreCursive" panose="03000400000000000000" pitchFamily="66" charset="0"/>
              </a:rPr>
              <a:t>Remember - some people will pretend to be children to talk to you. Never give out your name or address! We don’t really know who we are talking to when we chat through the Internet. </a:t>
            </a:r>
          </a:p>
          <a:p>
            <a:pPr lvl="0" algn="ctr">
              <a:spcBef>
                <a:spcPct val="0"/>
              </a:spcBef>
            </a:pPr>
            <a:endParaRPr lang="en-GB" altLang="en-US" sz="2400" dirty="0" smtClean="0">
              <a:solidFill>
                <a:srgbClr val="1C1C1C"/>
              </a:solidFill>
              <a:latin typeface="NTPreCursive" panose="03000400000000000000" pitchFamily="66" charset="0"/>
            </a:endParaRPr>
          </a:p>
          <a:p>
            <a:pPr lvl="0" algn="ctr">
              <a:spcBef>
                <a:spcPct val="0"/>
              </a:spcBef>
            </a:pPr>
            <a:r>
              <a:rPr lang="en-GB" altLang="en-US" sz="2400" dirty="0" smtClean="0">
                <a:solidFill>
                  <a:srgbClr val="1C1C1C"/>
                </a:solidFill>
                <a:latin typeface="NTPreCursive" panose="03000400000000000000" pitchFamily="66" charset="0"/>
              </a:rPr>
              <a:t>Never arrange to meet an online friend without telling an adult!</a:t>
            </a:r>
          </a:p>
        </p:txBody>
      </p:sp>
      <p:sp>
        <p:nvSpPr>
          <p:cNvPr id="7" name="Rectangle: Rounded Corners 6">
            <a:extLst>
              <a:ext uri="{FF2B5EF4-FFF2-40B4-BE49-F238E27FC236}">
                <a16:creationId xmlns="" xmlns:a16="http://schemas.microsoft.com/office/drawing/2014/main" id="{BF4183EC-337E-4C57-8F62-37E72E6E5EA1}"/>
              </a:ext>
            </a:extLst>
          </p:cNvPr>
          <p:cNvSpPr/>
          <p:nvPr/>
        </p:nvSpPr>
        <p:spPr>
          <a:xfrm>
            <a:off x="7877908" y="2829347"/>
            <a:ext cx="4314092" cy="1334690"/>
          </a:xfrm>
          <a:prstGeom prst="roundRect">
            <a:avLst/>
          </a:prstGeom>
          <a:solidFill>
            <a:srgbClr val="18A0D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prstClr val="white"/>
                </a:solidFill>
                <a:effectLst/>
                <a:uLnTx/>
                <a:uFillTx/>
                <a:latin typeface="NTPreCursive" panose="03000400000000000000" pitchFamily="66" charset="0"/>
              </a:rPr>
              <a:t>Remember if you aren’t sure about anything, always ask a grown up.</a:t>
            </a:r>
          </a:p>
        </p:txBody>
      </p:sp>
      <p:pic>
        <p:nvPicPr>
          <p:cNvPr id="2050" name="Picture 2" descr="Child Holding Tablet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9640" t="12176" r="3949" b="7648"/>
          <a:stretch/>
        </p:blipFill>
        <p:spPr bwMode="auto">
          <a:xfrm>
            <a:off x="7877908" y="4164037"/>
            <a:ext cx="4241994" cy="2568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16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5112434" cy="1325563"/>
          </a:xfrm>
          <a:solidFill>
            <a:schemeClr val="accent1">
              <a:lumMod val="60000"/>
              <a:lumOff val="40000"/>
              <a:alpha val="74000"/>
            </a:schemeClr>
          </a:solidFill>
          <a:ln>
            <a:solidFill>
              <a:schemeClr val="accent1">
                <a:alpha val="99000"/>
              </a:schemeClr>
            </a:solidFill>
          </a:ln>
        </p:spPr>
        <p:txBody>
          <a:bodyPr>
            <a:normAutofit/>
          </a:bodyPr>
          <a:lstStyle/>
          <a:p>
            <a:r>
              <a:rPr lang="en-GB" sz="6600" dirty="0" smtClean="0">
                <a:latin typeface="NTPreCursive" panose="03000400000000000000" pitchFamily="66" charset="0"/>
              </a:rPr>
              <a:t>Cyberbullying</a:t>
            </a:r>
            <a:endParaRPr lang="en-GB" sz="8000" dirty="0">
              <a:latin typeface="NTPreCursive" panose="03000400000000000000" pitchFamily="66" charset="0"/>
            </a:endParaRPr>
          </a:p>
        </p:txBody>
      </p:sp>
      <p:sp>
        <p:nvSpPr>
          <p:cNvPr id="3" name="Rectangle 2"/>
          <p:cNvSpPr/>
          <p:nvPr/>
        </p:nvSpPr>
        <p:spPr>
          <a:xfrm>
            <a:off x="121919" y="1164134"/>
            <a:ext cx="7516837" cy="5262979"/>
          </a:xfrm>
          <a:prstGeom prst="rect">
            <a:avLst/>
          </a:prstGeom>
          <a:solidFill>
            <a:schemeClr val="bg1">
              <a:alpha val="70000"/>
            </a:schemeClr>
          </a:solidFill>
        </p:spPr>
        <p:txBody>
          <a:bodyPr wrap="square">
            <a:spAutoFit/>
          </a:bodyPr>
          <a:lstStyle/>
          <a:p>
            <a:pPr lvl="0" algn="ctr">
              <a:spcBef>
                <a:spcPct val="0"/>
              </a:spcBef>
            </a:pPr>
            <a:r>
              <a:rPr lang="en-GB" altLang="en-US" sz="2800" dirty="0" smtClean="0">
                <a:solidFill>
                  <a:srgbClr val="1C1C1C"/>
                </a:solidFill>
                <a:latin typeface="NTPreCursive" panose="03000400000000000000" pitchFamily="66" charset="0"/>
              </a:rPr>
              <a:t>Bullying is when a person tries on purpose to hurt another person, either in what they say or what they do. It usually happens more than once. </a:t>
            </a:r>
          </a:p>
          <a:p>
            <a:pPr lvl="0" algn="ctr">
              <a:spcBef>
                <a:spcPct val="0"/>
              </a:spcBef>
            </a:pPr>
            <a:r>
              <a:rPr lang="en-GB" altLang="en-US" sz="2800" b="1" u="sng" dirty="0" smtClean="0">
                <a:solidFill>
                  <a:srgbClr val="1C1C1C"/>
                </a:solidFill>
                <a:latin typeface="NTPreCursive" panose="03000400000000000000" pitchFamily="66" charset="0"/>
              </a:rPr>
              <a:t>Cyberbullying is the same but it happens online.</a:t>
            </a:r>
          </a:p>
          <a:p>
            <a:pPr lvl="0" algn="ctr">
              <a:spcBef>
                <a:spcPct val="0"/>
              </a:spcBef>
            </a:pPr>
            <a:r>
              <a:rPr lang="en-GB" altLang="en-US" sz="2800" dirty="0" smtClean="0">
                <a:solidFill>
                  <a:srgbClr val="1C1C1C"/>
                </a:solidFill>
                <a:latin typeface="NTPreCursive" panose="03000400000000000000" pitchFamily="66" charset="0"/>
              </a:rPr>
              <a:t>The cyberbullies may:</a:t>
            </a:r>
          </a:p>
          <a:p>
            <a:pPr marL="457200" lvl="0" indent="-457200" algn="ctr">
              <a:spcBef>
                <a:spcPct val="0"/>
              </a:spcBef>
              <a:buFont typeface="Wingdings" panose="05000000000000000000" pitchFamily="2" charset="2"/>
              <a:buChar char="Ø"/>
            </a:pPr>
            <a:r>
              <a:rPr lang="en-GB" altLang="en-US" sz="2800" dirty="0" smtClean="0">
                <a:solidFill>
                  <a:srgbClr val="1C1C1C"/>
                </a:solidFill>
                <a:latin typeface="NTPreCursive" panose="03000400000000000000" pitchFamily="66" charset="0"/>
              </a:rPr>
              <a:t>send nasty text messages or emails;</a:t>
            </a:r>
          </a:p>
          <a:p>
            <a:pPr marL="457200" lvl="0" indent="-457200" algn="ctr">
              <a:spcBef>
                <a:spcPct val="0"/>
              </a:spcBef>
              <a:buFont typeface="Wingdings" panose="05000000000000000000" pitchFamily="2" charset="2"/>
              <a:buChar char="Ø"/>
            </a:pPr>
            <a:r>
              <a:rPr lang="en-GB" altLang="en-US" sz="2800" dirty="0" smtClean="0">
                <a:solidFill>
                  <a:srgbClr val="1C1C1C"/>
                </a:solidFill>
                <a:latin typeface="NTPreCursive" panose="03000400000000000000" pitchFamily="66" charset="0"/>
              </a:rPr>
              <a:t>say unkind things about people on social</a:t>
            </a:r>
          </a:p>
          <a:p>
            <a:pPr marL="457200" lvl="0" indent="-457200" algn="ctr">
              <a:spcBef>
                <a:spcPct val="0"/>
              </a:spcBef>
              <a:buFont typeface="Wingdings" panose="05000000000000000000" pitchFamily="2" charset="2"/>
              <a:buChar char="Ø"/>
            </a:pPr>
            <a:r>
              <a:rPr lang="en-GB" altLang="en-US" sz="2800" dirty="0" smtClean="0">
                <a:solidFill>
                  <a:srgbClr val="1C1C1C"/>
                </a:solidFill>
                <a:latin typeface="NTPreCursive" panose="03000400000000000000" pitchFamily="66" charset="0"/>
              </a:rPr>
              <a:t>networking sites;</a:t>
            </a:r>
          </a:p>
          <a:p>
            <a:pPr marL="457200" lvl="0" indent="-457200" algn="ctr">
              <a:spcBef>
                <a:spcPct val="0"/>
              </a:spcBef>
              <a:buFont typeface="Wingdings" panose="05000000000000000000" pitchFamily="2" charset="2"/>
              <a:buChar char="Ø"/>
            </a:pPr>
            <a:r>
              <a:rPr lang="en-GB" altLang="en-US" sz="2800" dirty="0" smtClean="0">
                <a:solidFill>
                  <a:srgbClr val="1C1C1C"/>
                </a:solidFill>
                <a:latin typeface="NTPreCursive" panose="03000400000000000000" pitchFamily="66" charset="0"/>
              </a:rPr>
              <a:t>try to get others to say unkind and nasty things too;</a:t>
            </a:r>
          </a:p>
          <a:p>
            <a:pPr marL="457200" lvl="0" indent="-457200" algn="ctr">
              <a:spcBef>
                <a:spcPct val="0"/>
              </a:spcBef>
              <a:buFont typeface="Wingdings" panose="05000000000000000000" pitchFamily="2" charset="2"/>
              <a:buChar char="Ø"/>
            </a:pPr>
            <a:r>
              <a:rPr lang="en-GB" altLang="en-US" sz="2800" dirty="0" smtClean="0">
                <a:solidFill>
                  <a:srgbClr val="1C1C1C"/>
                </a:solidFill>
                <a:latin typeface="NTPreCursive" panose="03000400000000000000" pitchFamily="66" charset="0"/>
              </a:rPr>
              <a:t>send unkind photographs to lots of people.</a:t>
            </a:r>
          </a:p>
          <a:p>
            <a:pPr lvl="0" algn="ctr">
              <a:spcBef>
                <a:spcPct val="0"/>
              </a:spcBef>
            </a:pPr>
            <a:r>
              <a:rPr lang="en-GB" altLang="en-US" sz="2800" b="1" u="sng" dirty="0" smtClean="0">
                <a:solidFill>
                  <a:srgbClr val="1C1C1C"/>
                </a:solidFill>
                <a:latin typeface="NTPreCursive" panose="03000400000000000000" pitchFamily="66" charset="0"/>
              </a:rPr>
              <a:t>Cyberbullying hurts people just the same as any other bullying.</a:t>
            </a:r>
          </a:p>
        </p:txBody>
      </p:sp>
      <p:pic>
        <p:nvPicPr>
          <p:cNvPr id="4" name="Picture 3"/>
          <p:cNvPicPr>
            <a:picLocks noChangeAspect="1"/>
          </p:cNvPicPr>
          <p:nvPr/>
        </p:nvPicPr>
        <p:blipFill>
          <a:blip r:embed="rId2"/>
          <a:stretch>
            <a:fillRect/>
          </a:stretch>
        </p:blipFill>
        <p:spPr>
          <a:xfrm>
            <a:off x="7914101" y="3137095"/>
            <a:ext cx="3960165" cy="2659381"/>
          </a:xfrm>
          <a:prstGeom prst="rect">
            <a:avLst/>
          </a:prstGeom>
        </p:spPr>
      </p:pic>
    </p:spTree>
    <p:extLst>
      <p:ext uri="{BB962C8B-B14F-4D97-AF65-F5344CB8AC3E}">
        <p14:creationId xmlns:p14="http://schemas.microsoft.com/office/powerpoint/2010/main" val="14176273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0"/>
            <a:ext cx="6533271" cy="1325563"/>
          </a:xfrm>
          <a:solidFill>
            <a:schemeClr val="accent1">
              <a:lumMod val="60000"/>
              <a:lumOff val="40000"/>
              <a:alpha val="74000"/>
            </a:schemeClr>
          </a:solidFill>
          <a:ln>
            <a:solidFill>
              <a:schemeClr val="accent1">
                <a:alpha val="99000"/>
              </a:schemeClr>
            </a:solidFill>
          </a:ln>
        </p:spPr>
        <p:txBody>
          <a:bodyPr>
            <a:normAutofit fontScale="90000"/>
          </a:bodyPr>
          <a:lstStyle/>
          <a:p>
            <a:r>
              <a:rPr lang="en-GB" sz="6600" dirty="0" smtClean="0">
                <a:latin typeface="NTPreCursive" panose="03000400000000000000" pitchFamily="66" charset="0"/>
              </a:rPr>
              <a:t>What If You’re Upset?</a:t>
            </a:r>
            <a:endParaRPr lang="en-GB" sz="8000" dirty="0">
              <a:latin typeface="NTPreCursive" panose="03000400000000000000" pitchFamily="66" charset="0"/>
            </a:endParaRPr>
          </a:p>
        </p:txBody>
      </p:sp>
      <p:sp>
        <p:nvSpPr>
          <p:cNvPr id="3" name="Rectangle 2"/>
          <p:cNvSpPr/>
          <p:nvPr/>
        </p:nvSpPr>
        <p:spPr>
          <a:xfrm>
            <a:off x="121919" y="1164134"/>
            <a:ext cx="7516837" cy="5262979"/>
          </a:xfrm>
          <a:prstGeom prst="rect">
            <a:avLst/>
          </a:prstGeom>
          <a:solidFill>
            <a:schemeClr val="bg1">
              <a:alpha val="70000"/>
            </a:schemeClr>
          </a:solidFill>
        </p:spPr>
        <p:txBody>
          <a:bodyPr wrap="square">
            <a:spAutoFit/>
          </a:bodyPr>
          <a:lstStyle/>
          <a:p>
            <a:pPr lvl="0" algn="ctr">
              <a:spcBef>
                <a:spcPct val="0"/>
              </a:spcBef>
            </a:pPr>
            <a:r>
              <a:rPr lang="en-GB" altLang="en-US" sz="2800" dirty="0" smtClean="0">
                <a:solidFill>
                  <a:srgbClr val="1C1C1C"/>
                </a:solidFill>
                <a:latin typeface="NTPreCursive" panose="03000400000000000000" pitchFamily="66" charset="0"/>
              </a:rPr>
              <a:t>The most important thing to remember is if you see something that upsets you, tell an adult. It might be a grown up you live with or a teacher at school. </a:t>
            </a:r>
          </a:p>
          <a:p>
            <a:pPr lvl="0" algn="ctr">
              <a:spcBef>
                <a:spcPct val="0"/>
              </a:spcBef>
            </a:pPr>
            <a:r>
              <a:rPr lang="en-GB" altLang="en-US" sz="2800" dirty="0" smtClean="0">
                <a:solidFill>
                  <a:srgbClr val="1C1C1C"/>
                </a:solidFill>
                <a:latin typeface="NTPreCursive" panose="03000400000000000000" pitchFamily="66" charset="0"/>
              </a:rPr>
              <a:t>They can help you to report the thing you saw. </a:t>
            </a:r>
          </a:p>
          <a:p>
            <a:pPr lvl="0" algn="ctr">
              <a:spcBef>
                <a:spcPct val="0"/>
              </a:spcBef>
            </a:pPr>
            <a:endParaRPr lang="en-GB" altLang="en-US" sz="2800" dirty="0" smtClean="0">
              <a:solidFill>
                <a:srgbClr val="1C1C1C"/>
              </a:solidFill>
              <a:latin typeface="NTPreCursive" panose="03000400000000000000" pitchFamily="66" charset="0"/>
            </a:endParaRPr>
          </a:p>
          <a:p>
            <a:pPr lvl="0" algn="ctr">
              <a:spcBef>
                <a:spcPct val="0"/>
              </a:spcBef>
            </a:pPr>
            <a:r>
              <a:rPr lang="en-GB" altLang="en-US" sz="2800" dirty="0" smtClean="0">
                <a:solidFill>
                  <a:srgbClr val="1C1C1C"/>
                </a:solidFill>
                <a:latin typeface="NTPreCursive" panose="03000400000000000000" pitchFamily="66" charset="0"/>
              </a:rPr>
              <a:t>They can talk to you and make you feel OK and they can help you to find a website that is better.</a:t>
            </a:r>
          </a:p>
          <a:p>
            <a:pPr lvl="0" algn="ctr">
              <a:spcBef>
                <a:spcPct val="0"/>
              </a:spcBef>
            </a:pPr>
            <a:endParaRPr lang="en-GB" altLang="en-US" sz="2800" dirty="0" smtClean="0">
              <a:solidFill>
                <a:srgbClr val="1C1C1C"/>
              </a:solidFill>
              <a:latin typeface="NTPreCursive" panose="03000400000000000000" pitchFamily="66" charset="0"/>
            </a:endParaRPr>
          </a:p>
          <a:p>
            <a:pPr lvl="0" algn="ctr">
              <a:spcBef>
                <a:spcPct val="0"/>
              </a:spcBef>
            </a:pPr>
            <a:r>
              <a:rPr lang="en-GB" altLang="en-US" sz="2800" dirty="0" smtClean="0">
                <a:solidFill>
                  <a:srgbClr val="1C1C1C"/>
                </a:solidFill>
                <a:latin typeface="NTPreCursive" panose="03000400000000000000" pitchFamily="66" charset="0"/>
              </a:rPr>
              <a:t>They can help to stop the bullies hurting other people too.</a:t>
            </a:r>
          </a:p>
          <a:p>
            <a:pPr lvl="0" algn="ctr">
              <a:spcBef>
                <a:spcPct val="0"/>
              </a:spcBef>
            </a:pPr>
            <a:endParaRPr lang="en-GB" altLang="en-US" sz="2800" dirty="0" smtClean="0">
              <a:solidFill>
                <a:srgbClr val="1C1C1C"/>
              </a:solidFill>
              <a:latin typeface="NTPreCursive" panose="03000400000000000000" pitchFamily="66" charset="0"/>
            </a:endParaRPr>
          </a:p>
          <a:p>
            <a:pPr lvl="0" algn="ctr">
              <a:spcBef>
                <a:spcPct val="0"/>
              </a:spcBef>
            </a:pPr>
            <a:r>
              <a:rPr lang="en-GB" altLang="en-US" sz="2800" dirty="0" smtClean="0">
                <a:solidFill>
                  <a:srgbClr val="1C1C1C"/>
                </a:solidFill>
                <a:latin typeface="NTPreCursive" panose="03000400000000000000" pitchFamily="66" charset="0"/>
              </a:rPr>
              <a:t>No one has the right to hurt or upset anyone else – even online!</a:t>
            </a:r>
          </a:p>
        </p:txBody>
      </p:sp>
      <p:pic>
        <p:nvPicPr>
          <p:cNvPr id="5" name="Picture 4"/>
          <p:cNvPicPr>
            <a:picLocks noChangeAspect="1"/>
          </p:cNvPicPr>
          <p:nvPr/>
        </p:nvPicPr>
        <p:blipFill>
          <a:blip r:embed="rId2"/>
          <a:stretch>
            <a:fillRect/>
          </a:stretch>
        </p:blipFill>
        <p:spPr>
          <a:xfrm>
            <a:off x="7638755" y="2644726"/>
            <a:ext cx="4417739" cy="2942807"/>
          </a:xfrm>
          <a:prstGeom prst="rect">
            <a:avLst/>
          </a:prstGeom>
        </p:spPr>
      </p:pic>
    </p:spTree>
    <p:extLst>
      <p:ext uri="{BB962C8B-B14F-4D97-AF65-F5344CB8AC3E}">
        <p14:creationId xmlns:p14="http://schemas.microsoft.com/office/powerpoint/2010/main" val="20642134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1043</Words>
  <Application>Microsoft Office PowerPoint</Application>
  <PresentationFormat>Widescreen</PresentationFormat>
  <Paragraphs>100</Paragraphs>
  <Slides>15</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NTPreCursive</vt:lpstr>
      <vt:lpstr>Wingdings</vt:lpstr>
      <vt:lpstr>Office Theme</vt:lpstr>
      <vt:lpstr>Home Learning Internet Safety!</vt:lpstr>
      <vt:lpstr>Going Online</vt:lpstr>
      <vt:lpstr>But…</vt:lpstr>
      <vt:lpstr>Would you…?</vt:lpstr>
      <vt:lpstr>Would you…?</vt:lpstr>
      <vt:lpstr>Would you…?</vt:lpstr>
      <vt:lpstr>How to stay safe:</vt:lpstr>
      <vt:lpstr>Cyberbullying</vt:lpstr>
      <vt:lpstr>What If You’re Upset?</vt:lpstr>
      <vt:lpstr>PowerPoint Presentation</vt:lpstr>
      <vt:lpstr>PowerPoint Presentation</vt:lpstr>
      <vt:lpstr>PowerPoint Presentation</vt:lpstr>
      <vt:lpstr>Let's create an internet where we are....  Free to be ourselves Be proud of all the things that you enjoy, and keep on trying different things too. If there are new activities that you want to do online, ask an adult first to help you find them - to check they’re ok for you.  Free to be kind  Remember, the rules that you follow every day in real life also apply when you’re on the internet. It’s important to treat other people the way that you would like to be treated and always think about their feelings.  Free to play It’s really important that your parents and carers know what you enjoy doing online, so that they can help you when you need it. Using the internet together as a family is really fun, and you’ll be the best teacher when it comes to showing everyone your favourite games!  Free to be safe Some parts of your identity must stay private. This is your ‘personal information’ - which includes your name, date of birth, home address, school address, email address and passwords.  Free to talk  If anyone, or anything, online makes you feel worried, upset or uncomfortable, tell a trusted adult straight away. The sooner someone knows how you feel, the sooner you can be helped.</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Safer Internet Day!</dc:title>
  <dc:creator>User</dc:creator>
  <cp:lastModifiedBy>User</cp:lastModifiedBy>
  <cp:revision>10</cp:revision>
  <dcterms:created xsi:type="dcterms:W3CDTF">2020-06-09T10:14:43Z</dcterms:created>
  <dcterms:modified xsi:type="dcterms:W3CDTF">2020-06-09T11:39:04Z</dcterms:modified>
</cp:coreProperties>
</file>