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67" r:id="rId4"/>
    <p:sldId id="271" r:id="rId5"/>
    <p:sldId id="272" r:id="rId6"/>
    <p:sldId id="273" r:id="rId7"/>
    <p:sldId id="274" r:id="rId8"/>
    <p:sldId id="276" r:id="rId9"/>
    <p:sldId id="277" r:id="rId10"/>
    <p:sldId id="278" r:id="rId11"/>
    <p:sldId id="279" r:id="rId12"/>
    <p:sldId id="280" r:id="rId13"/>
    <p:sldId id="281" r:id="rId14"/>
    <p:sldId id="265" r:id="rId15"/>
    <p:sldId id="258" r:id="rId16"/>
    <p:sldId id="268" r:id="rId17"/>
    <p:sldId id="264" r:id="rId18"/>
    <p:sldId id="262" r:id="rId19"/>
    <p:sldId id="263" r:id="rId20"/>
    <p:sldId id="282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EC10B-4E56-4EAC-8280-FD4FB25049B6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971C5-1715-4D6C-9FAE-636212C190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7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8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38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5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83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1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1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88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17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0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47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4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AB65B-C149-4ECE-A927-27A2809963CD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9ADE-FD82-4D11-B21F-4E7D36A83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8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.com/my-resource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4288" y="44239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6600" dirty="0" smtClean="0"/>
              <a:t>Year 2 Maths Workshop 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251" y="548680"/>
            <a:ext cx="6464455" cy="362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Props around the home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en-GB" sz="2800" smtClean="0"/>
              <a:t>Clock – digital and analogue is best. Talk about the time each day.</a:t>
            </a:r>
          </a:p>
          <a:p>
            <a:r>
              <a:rPr lang="en-GB" sz="2800" smtClean="0"/>
              <a:t>Traditional wall calendar – spot patterns, count days.</a:t>
            </a:r>
          </a:p>
          <a:p>
            <a:r>
              <a:rPr lang="en-GB" sz="2800" smtClean="0"/>
              <a:t>Board games using dice or spinners – helps with counting and the idea of chance.</a:t>
            </a:r>
          </a:p>
          <a:p>
            <a:r>
              <a:rPr lang="en-GB" sz="2800" smtClean="0"/>
              <a:t>Playing cards – number bonds, adding, subtracting.</a:t>
            </a:r>
          </a:p>
          <a:p>
            <a:r>
              <a:rPr lang="en-GB" sz="2800" smtClean="0"/>
              <a:t>Tape measure and ruler – let your child help.</a:t>
            </a:r>
          </a:p>
          <a:p>
            <a:r>
              <a:rPr lang="en-GB" sz="2800" smtClean="0"/>
              <a:t>Large bar of chocolate (one divided into chunks) – a great motivator for fractions work.</a:t>
            </a:r>
          </a:p>
          <a:p>
            <a:r>
              <a:rPr lang="en-GB" sz="2800" smtClean="0"/>
              <a:t>Fridge magnets with numbers on – use to practise number work</a:t>
            </a:r>
          </a:p>
          <a:p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313969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GB" smtClean="0"/>
              <a:t>More ideas!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362950" cy="4967287"/>
          </a:xfrm>
        </p:spPr>
        <p:txBody>
          <a:bodyPr/>
          <a:lstStyle/>
          <a:p>
            <a:r>
              <a:rPr lang="en-GB" smtClean="0"/>
              <a:t>Indoor/ outdoor thermometer – especially useful in winter for teaching negative numbers.</a:t>
            </a:r>
          </a:p>
          <a:p>
            <a:r>
              <a:rPr lang="en-GB" smtClean="0"/>
              <a:t>Unusual dice – not all dice have 6 sides.</a:t>
            </a:r>
          </a:p>
          <a:p>
            <a:r>
              <a:rPr lang="en-GB" smtClean="0"/>
              <a:t>Dartboard with velcro darts – helps with doubling, trebling, adding and subtracting.</a:t>
            </a:r>
          </a:p>
          <a:p>
            <a:r>
              <a:rPr lang="en-GB" smtClean="0"/>
              <a:t>Dominoes, draughts, chess, ‘Yahtzee’</a:t>
            </a:r>
          </a:p>
          <a:p>
            <a:r>
              <a:rPr lang="en-GB" smtClean="0"/>
              <a:t>Stimulate their thinking with questions such as ‘The answer is 10, what’s the question?’</a:t>
            </a:r>
          </a:p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89431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Useful websites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http://www.maths4mumsanddads.co.uk/maths.php</a:t>
            </a:r>
          </a:p>
          <a:p>
            <a:r>
              <a:rPr lang="en-GB" smtClean="0"/>
              <a:t>http://www.mad4maths.com.parents/</a:t>
            </a:r>
          </a:p>
          <a:p>
            <a:r>
              <a:rPr lang="en-GB" smtClean="0"/>
              <a:t>http://www.familymathstoolkit.org.uk/</a:t>
            </a:r>
          </a:p>
          <a:p>
            <a:r>
              <a:rPr lang="en-GB" smtClean="0"/>
              <a:t>http://www.oxfordowl.co.uk/welcome/for-home/maths-owl/maths</a:t>
            </a:r>
          </a:p>
          <a:p>
            <a:r>
              <a:rPr lang="en-GB" smtClean="0"/>
              <a:t>www.amathsdictionaryforkids.com</a:t>
            </a:r>
          </a:p>
        </p:txBody>
      </p:sp>
    </p:spTree>
    <p:extLst>
      <p:ext uri="{BB962C8B-B14F-4D97-AF65-F5344CB8AC3E}">
        <p14:creationId xmlns:p14="http://schemas.microsoft.com/office/powerpoint/2010/main" val="3312437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Finally…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800" smtClean="0">
                <a:solidFill>
                  <a:srgbClr val="0070C0"/>
                </a:solidFill>
              </a:rPr>
              <a:t>Don’t tell them you are hopeless at maths</a:t>
            </a:r>
          </a:p>
          <a:p>
            <a:r>
              <a:rPr lang="en-GB" sz="2800" smtClean="0"/>
              <a:t>You may remember maths being hard, but you were probably not hopeless, and even if you were, that implies to your child ‘I was hopeless at maths and I’m a successful adult so maths is not important.’</a:t>
            </a:r>
          </a:p>
          <a:p>
            <a:pPr>
              <a:buFont typeface="Arial" charset="0"/>
              <a:buNone/>
            </a:pPr>
            <a:r>
              <a:rPr lang="en-GB" sz="2800" smtClean="0">
                <a:solidFill>
                  <a:srgbClr val="FF0000"/>
                </a:solidFill>
              </a:rPr>
              <a:t>Do play (maths) with your child</a:t>
            </a:r>
          </a:p>
          <a:p>
            <a:r>
              <a:rPr lang="en-GB" sz="2800" smtClean="0"/>
              <a:t>There are opportunities for learning in games with real people that you can’t get from games consoles and mobile gaming.</a:t>
            </a:r>
          </a:p>
          <a:p>
            <a:pPr algn="ctr">
              <a:buFont typeface="Arial" charset="0"/>
              <a:buNone/>
            </a:pPr>
            <a:r>
              <a:rPr lang="en-GB" sz="2800" smtClean="0"/>
              <a:t> </a:t>
            </a:r>
            <a:r>
              <a:rPr lang="en-GB" sz="2800" b="1" smtClean="0"/>
              <a:t>AND NOW . . .</a:t>
            </a:r>
          </a:p>
        </p:txBody>
      </p:sp>
    </p:spTree>
    <p:extLst>
      <p:ext uri="{BB962C8B-B14F-4D97-AF65-F5344CB8AC3E}">
        <p14:creationId xmlns:p14="http://schemas.microsoft.com/office/powerpoint/2010/main" val="265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Showing Understanding by…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GB" dirty="0"/>
              <a:t>describing it in your own words</a:t>
            </a:r>
          </a:p>
          <a:p>
            <a:pPr fontAlgn="base"/>
            <a:r>
              <a:rPr lang="en-GB" dirty="0"/>
              <a:t>showing your thinking in different ways</a:t>
            </a:r>
          </a:p>
          <a:p>
            <a:pPr fontAlgn="base"/>
            <a:r>
              <a:rPr lang="en-GB" dirty="0"/>
              <a:t>explaining it to someone else</a:t>
            </a:r>
          </a:p>
          <a:p>
            <a:pPr fontAlgn="base"/>
            <a:r>
              <a:rPr lang="en-GB" dirty="0"/>
              <a:t>making up your own examples</a:t>
            </a:r>
          </a:p>
          <a:p>
            <a:pPr fontAlgn="base"/>
            <a:r>
              <a:rPr lang="en-GB" dirty="0"/>
              <a:t>making links between your ideas </a:t>
            </a:r>
          </a:p>
          <a:p>
            <a:pPr fontAlgn="base"/>
            <a:r>
              <a:rPr lang="en-GB" dirty="0"/>
              <a:t>recognising maths in different situations </a:t>
            </a:r>
          </a:p>
          <a:p>
            <a:pPr fontAlgn="base"/>
            <a:r>
              <a:rPr lang="en-GB" dirty="0"/>
              <a:t>using your maths in different ways, including in new </a:t>
            </a:r>
            <a:r>
              <a:rPr lang="en-GB" dirty="0" smtClean="0"/>
              <a:t>situations</a:t>
            </a:r>
          </a:p>
          <a:p>
            <a:pPr fontAlgn="base"/>
            <a:endParaRPr lang="en-GB" dirty="0"/>
          </a:p>
          <a:p>
            <a:pPr marL="0" indent="0" fontAlgn="base">
              <a:buNone/>
            </a:pPr>
            <a:r>
              <a:rPr lang="en-GB" dirty="0" smtClean="0">
                <a:solidFill>
                  <a:srgbClr val="FF0000"/>
                </a:solidFill>
              </a:rPr>
              <a:t>We are teaching your children to be mathematicians not calculators.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Tell Me…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can you tell me about each number?</a:t>
            </a:r>
          </a:p>
          <a:p>
            <a:pPr marL="0" indent="0">
              <a:buNone/>
            </a:pPr>
            <a:r>
              <a:rPr lang="en-GB" dirty="0" smtClean="0"/>
              <a:t>Take it in turns to tell your partner about a number. </a:t>
            </a:r>
          </a:p>
          <a:p>
            <a:pPr marL="0" indent="0">
              <a:buNone/>
            </a:pPr>
            <a:r>
              <a:rPr lang="en-GB" dirty="0" smtClean="0"/>
              <a:t>Make them with different apparatus!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6000" dirty="0" smtClean="0"/>
              <a:t>26	</a:t>
            </a:r>
            <a:r>
              <a:rPr lang="en-GB" sz="6000" dirty="0"/>
              <a:t>	</a:t>
            </a:r>
            <a:r>
              <a:rPr lang="en-GB" sz="6000" dirty="0" smtClean="0"/>
              <a:t>57</a:t>
            </a:r>
            <a:r>
              <a:rPr lang="en-GB" sz="6000" dirty="0"/>
              <a:t>	</a:t>
            </a:r>
            <a:r>
              <a:rPr lang="en-GB" sz="6000" dirty="0" smtClean="0"/>
              <a:t>	70		100	  3	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1803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Making Sticks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Kimie and Sebastian were making sticks from </a:t>
            </a:r>
            <a:r>
              <a:rPr lang="en-GB" sz="2000" dirty="0" smtClean="0"/>
              <a:t>cubes</a:t>
            </a:r>
            <a:r>
              <a:rPr lang="en-GB" sz="2000" dirty="0"/>
              <a:t>. Kimie made blue sticks two cubes long. Sebastian made red sticks three cubes long. They both made a lot of sticks. 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850" t="38795" r="30313" b="33191"/>
          <a:stretch/>
        </p:blipFill>
        <p:spPr>
          <a:xfrm>
            <a:off x="3131840" y="2295718"/>
            <a:ext cx="3528392" cy="2433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4746487"/>
            <a:ext cx="8435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Kimie put her blue sticks end to end in a long line. Sebastian put his red sticks end to end in a line underneath Kimie's.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Can they make their lines the same length? How many sticks could Kimie use? How many would Sebastian put down? How long is the line altogether?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Can they make any other lines?</a:t>
            </a:r>
            <a:endParaRPr lang="en-GB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25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Investigate…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84" t="31970" r="15554" b="18651"/>
          <a:stretch/>
        </p:blipFill>
        <p:spPr bwMode="auto">
          <a:xfrm>
            <a:off x="1151620" y="404663"/>
            <a:ext cx="6840760" cy="642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3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Use the flash card ‘biscuits’ on your table and follow the instructions. </a:t>
            </a:r>
          </a:p>
          <a:p>
            <a:r>
              <a:rPr lang="en-GB" dirty="0" smtClean="0"/>
              <a:t>Can you see any patterns coming through?</a:t>
            </a:r>
          </a:p>
          <a:p>
            <a:r>
              <a:rPr lang="en-GB" dirty="0" smtClean="0"/>
              <a:t>Can you link this to any number patterns?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Challenge</a:t>
            </a:r>
            <a:r>
              <a:rPr lang="en-GB" dirty="0" smtClean="0"/>
              <a:t>.</a:t>
            </a:r>
          </a:p>
          <a:p>
            <a:r>
              <a:rPr lang="en-GB" dirty="0"/>
              <a:t>What decorations would the 30</a:t>
            </a:r>
            <a:r>
              <a:rPr lang="en-GB" baseline="30000" dirty="0"/>
              <a:t>th</a:t>
            </a:r>
            <a:r>
              <a:rPr lang="en-GB" dirty="0"/>
              <a:t> biscuit have?</a:t>
            </a:r>
          </a:p>
          <a:p>
            <a:r>
              <a:rPr lang="en-GB" dirty="0" smtClean="0"/>
              <a:t>Can </a:t>
            </a:r>
            <a:r>
              <a:rPr lang="en-GB" dirty="0"/>
              <a:t>you see any other patterns</a:t>
            </a:r>
            <a:r>
              <a:rPr lang="en-GB" dirty="0" smtClean="0"/>
              <a:t>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46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decorations would the 30</a:t>
            </a:r>
            <a:r>
              <a:rPr lang="en-GB" baseline="30000" dirty="0" smtClean="0"/>
              <a:t>th</a:t>
            </a:r>
            <a:r>
              <a:rPr lang="en-GB" dirty="0" smtClean="0"/>
              <a:t> biscuit have?</a:t>
            </a:r>
          </a:p>
          <a:p>
            <a:r>
              <a:rPr lang="en-GB" dirty="0" smtClean="0"/>
              <a:t>Using the grid, can you see any other patterns?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66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are all on a maths journey!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working with your children, make it practical, draw pictures, relate it to real </a:t>
            </a:r>
            <a:r>
              <a:rPr lang="en-GB" dirty="0" smtClean="0"/>
              <a:t>life</a:t>
            </a:r>
            <a:r>
              <a:rPr lang="en-GB" dirty="0"/>
              <a:t>.</a:t>
            </a:r>
            <a:endParaRPr lang="en-GB" dirty="0" smtClean="0"/>
          </a:p>
          <a:p>
            <a:r>
              <a:rPr lang="en-GB" dirty="0" smtClean="0"/>
              <a:t>Children will make mistakes and that is fine! Making mistakes is key to helping understand key concepts. Embrace them.</a:t>
            </a:r>
          </a:p>
          <a:p>
            <a:r>
              <a:rPr lang="en-GB" dirty="0" smtClean="0"/>
              <a:t>Be </a:t>
            </a:r>
            <a:r>
              <a:rPr lang="en-GB" dirty="0" smtClean="0"/>
              <a:t>patient. 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977" y="4725144"/>
            <a:ext cx="2880320" cy="191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2592388"/>
          </a:xfrm>
        </p:spPr>
        <p:txBody>
          <a:bodyPr/>
          <a:lstStyle/>
          <a:p>
            <a:r>
              <a:rPr lang="en-GB" sz="5400" dirty="0" smtClean="0">
                <a:solidFill>
                  <a:schemeClr val="hlink"/>
                </a:solidFill>
              </a:rPr>
              <a:t>A big THANK YOU for coming to our Year </a:t>
            </a:r>
            <a:r>
              <a:rPr lang="en-GB" sz="5400" dirty="0" smtClean="0">
                <a:solidFill>
                  <a:schemeClr val="hlink"/>
                </a:solidFill>
              </a:rPr>
              <a:t>2 </a:t>
            </a:r>
            <a:r>
              <a:rPr lang="en-GB" sz="5400" dirty="0" smtClean="0">
                <a:solidFill>
                  <a:schemeClr val="hlink"/>
                </a:solidFill>
              </a:rPr>
              <a:t>maths session!!</a:t>
            </a:r>
          </a:p>
        </p:txBody>
      </p:sp>
    </p:spTree>
    <p:extLst>
      <p:ext uri="{BB962C8B-B14F-4D97-AF65-F5344CB8AC3E}">
        <p14:creationId xmlns:p14="http://schemas.microsoft.com/office/powerpoint/2010/main" val="4360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NTPrintfk" panose="03000400000000000000" pitchFamily="66" charset="0"/>
              </a:rPr>
              <a:t>The </a:t>
            </a:r>
            <a:r>
              <a:rPr lang="en-GB" dirty="0" smtClean="0">
                <a:solidFill>
                  <a:srgbClr val="FF0000"/>
                </a:solidFill>
                <a:latin typeface="NTPrintfk" panose="03000400000000000000" pitchFamily="66" charset="0"/>
              </a:rPr>
              <a:t>C</a:t>
            </a:r>
            <a:r>
              <a:rPr lang="en-GB" dirty="0" smtClean="0">
                <a:solidFill>
                  <a:srgbClr val="00B0F0"/>
                </a:solidFill>
                <a:latin typeface="NTPrintfk" panose="03000400000000000000" pitchFamily="66" charset="0"/>
              </a:rPr>
              <a:t>P</a:t>
            </a:r>
            <a:r>
              <a:rPr lang="en-GB" dirty="0" smtClean="0">
                <a:solidFill>
                  <a:srgbClr val="00B050"/>
                </a:solidFill>
                <a:latin typeface="NTPrintfk" panose="03000400000000000000" pitchFamily="66" charset="0"/>
              </a:rPr>
              <a:t>A</a:t>
            </a:r>
            <a:r>
              <a:rPr lang="en-GB" dirty="0" smtClean="0">
                <a:latin typeface="NTPrintfk" panose="03000400000000000000" pitchFamily="66" charset="0"/>
              </a:rPr>
              <a:t> approach</a:t>
            </a:r>
            <a:endParaRPr lang="en-GB" dirty="0">
              <a:latin typeface="NTPrint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000" u="sng" dirty="0" smtClean="0">
                <a:solidFill>
                  <a:srgbClr val="FF0000"/>
                </a:solidFill>
                <a:latin typeface="NTPrintfk" panose="03000400000000000000" pitchFamily="66" charset="0"/>
              </a:rPr>
              <a:t>Concrete</a:t>
            </a:r>
            <a:r>
              <a:rPr lang="en-GB" sz="5000" dirty="0" smtClean="0">
                <a:latin typeface="NTPrintfk" panose="03000400000000000000" pitchFamily="66" charset="0"/>
              </a:rPr>
              <a:t>- work </a:t>
            </a:r>
            <a:r>
              <a:rPr lang="en-GB" sz="5000" dirty="0" smtClean="0">
                <a:latin typeface="NTPrintfk" panose="03000400000000000000" pitchFamily="66" charset="0"/>
              </a:rPr>
              <a:t>things out </a:t>
            </a:r>
            <a:r>
              <a:rPr lang="en-GB" sz="5000" dirty="0" smtClean="0">
                <a:latin typeface="NTPrintfk" panose="03000400000000000000" pitchFamily="66" charset="0"/>
              </a:rPr>
              <a:t>with physical apparatus </a:t>
            </a:r>
          </a:p>
          <a:p>
            <a:r>
              <a:rPr lang="en-GB" sz="5000" u="sng" dirty="0" smtClean="0">
                <a:solidFill>
                  <a:srgbClr val="00B0F0"/>
                </a:solidFill>
                <a:latin typeface="NTPrintfk" panose="03000400000000000000" pitchFamily="66" charset="0"/>
              </a:rPr>
              <a:t>Pictorial</a:t>
            </a:r>
            <a:r>
              <a:rPr lang="en-GB" sz="5000" dirty="0" smtClean="0">
                <a:latin typeface="NTPrintfk" panose="03000400000000000000" pitchFamily="66" charset="0"/>
              </a:rPr>
              <a:t>- represent it as a picture </a:t>
            </a:r>
          </a:p>
          <a:p>
            <a:r>
              <a:rPr lang="en-GB" sz="5000" u="sng" dirty="0" smtClean="0">
                <a:solidFill>
                  <a:srgbClr val="00B050"/>
                </a:solidFill>
                <a:latin typeface="NTPrintfk" panose="03000400000000000000" pitchFamily="66" charset="0"/>
              </a:rPr>
              <a:t>Abstract</a:t>
            </a:r>
            <a:r>
              <a:rPr lang="en-GB" sz="5000" dirty="0" smtClean="0">
                <a:latin typeface="NTPrintfk" panose="03000400000000000000" pitchFamily="66" charset="0"/>
              </a:rPr>
              <a:t>- represent it as a number sentence.</a:t>
            </a:r>
            <a:endParaRPr lang="en-GB" sz="5000" dirty="0">
              <a:latin typeface="NTPrint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457200" y="376996"/>
            <a:ext cx="8686800" cy="1143000"/>
          </a:xfrm>
        </p:spPr>
        <p:txBody>
          <a:bodyPr/>
          <a:lstStyle/>
          <a:p>
            <a:r>
              <a:rPr lang="en-GB" sz="4800" b="1" dirty="0" smtClean="0">
                <a:solidFill>
                  <a:schemeClr val="folHlink"/>
                </a:solidFill>
              </a:rPr>
              <a:t>The ‘mastery’ maths curriculum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smtClean="0">
                <a:solidFill>
                  <a:srgbClr val="FF0000"/>
                </a:solidFill>
              </a:rPr>
              <a:t>The latest maths curriculum uses research about how children learn.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solidFill>
                  <a:schemeClr val="hlink"/>
                </a:solidFill>
              </a:rPr>
              <a:t>It focuses on children having a deep understanding of maths concepts (‘mastery’).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solidFill>
                  <a:srgbClr val="FF0000"/>
                </a:solidFill>
              </a:rPr>
              <a:t>Children need to explain and reason in words about their maths.</a:t>
            </a:r>
          </a:p>
          <a:p>
            <a:pPr>
              <a:lnSpc>
                <a:spcPct val="90000"/>
              </a:lnSpc>
            </a:pPr>
            <a:r>
              <a:rPr lang="en-GB" b="1" smtClean="0">
                <a:solidFill>
                  <a:schemeClr val="hlink"/>
                </a:solidFill>
              </a:rPr>
              <a:t>They are expected to solve complex problems to show they can apply the maths they know</a:t>
            </a:r>
            <a:r>
              <a:rPr lang="en-GB" smtClean="0">
                <a:solidFill>
                  <a:schemeClr val="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03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smtClean="0">
                <a:solidFill>
                  <a:srgbClr val="FF3300"/>
                </a:solidFill>
              </a:rPr>
              <a:t>So... for every topic, we teach: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en-GB" sz="4400" b="1" u="sng" smtClean="0">
                <a:solidFill>
                  <a:srgbClr val="FF0000"/>
                </a:solidFill>
              </a:rPr>
              <a:t>Fluency</a:t>
            </a:r>
            <a:r>
              <a:rPr lang="en-GB" sz="4400" smtClean="0">
                <a:solidFill>
                  <a:srgbClr val="FF0000"/>
                </a:solidFill>
              </a:rPr>
              <a:t> – use physical resources, draw pictures, then abstract</a:t>
            </a:r>
          </a:p>
          <a:p>
            <a:r>
              <a:rPr lang="en-GB" sz="4400" b="1" u="sng" smtClean="0">
                <a:solidFill>
                  <a:srgbClr val="5F2987"/>
                </a:solidFill>
              </a:rPr>
              <a:t>Reasoning</a:t>
            </a:r>
            <a:r>
              <a:rPr lang="en-GB" sz="4400" smtClean="0">
                <a:solidFill>
                  <a:srgbClr val="5F2987"/>
                </a:solidFill>
              </a:rPr>
              <a:t> – children explain in words, show deep understanding</a:t>
            </a:r>
          </a:p>
          <a:p>
            <a:r>
              <a:rPr lang="en-GB" sz="4400" b="1" u="sng" smtClean="0">
                <a:solidFill>
                  <a:srgbClr val="009900"/>
                </a:solidFill>
              </a:rPr>
              <a:t>Problem-solving</a:t>
            </a:r>
            <a:r>
              <a:rPr lang="en-GB" sz="4400" smtClean="0">
                <a:solidFill>
                  <a:srgbClr val="009900"/>
                </a:solidFill>
              </a:rPr>
              <a:t> – children use their knowledge in a context</a:t>
            </a:r>
          </a:p>
        </p:txBody>
      </p:sp>
    </p:spTree>
    <p:extLst>
      <p:ext uri="{BB962C8B-B14F-4D97-AF65-F5344CB8AC3E}">
        <p14:creationId xmlns:p14="http://schemas.microsoft.com/office/powerpoint/2010/main" val="40007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8353425" cy="5543550"/>
          </a:xfrm>
        </p:spPr>
        <p:txBody>
          <a:bodyPr/>
          <a:lstStyle/>
          <a:p>
            <a:pPr algn="l"/>
            <a:r>
              <a:rPr lang="en-GB" u="sng" dirty="0" smtClean="0"/>
              <a:t>We use ‘White Rose’ planning tool.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>It gives examples of: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- varied fluency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- reasoning questions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- problem-solving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It’s available online. 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5732463"/>
            <a:ext cx="6400800" cy="8890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hlinkClick r:id="rId2"/>
              </a:rPr>
              <a:t>https://www.tes.com/my-resources/</a:t>
            </a:r>
            <a:endParaRPr lang="en-GB" dirty="0" smtClean="0"/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1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smtClean="0"/>
              <a:t>Time factor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Professional mathematicians think deeply and SLOWLY.</a:t>
            </a:r>
          </a:p>
          <a:p>
            <a:endParaRPr lang="en-GB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mtClean="0">
                <a:solidFill>
                  <a:schemeClr val="hlink"/>
                </a:solidFill>
                <a:latin typeface="Comic Sans MS" pitchFamily="66" charset="0"/>
              </a:rPr>
              <a:t>Involving time pressure in maths lessons  actually harms children’s maths learning.</a:t>
            </a:r>
          </a:p>
          <a:p>
            <a:endParaRPr lang="en-GB" smtClean="0">
              <a:solidFill>
                <a:schemeClr val="hlink"/>
              </a:solidFill>
              <a:latin typeface="Comic Sans MS" pitchFamily="66" charset="0"/>
            </a:endParaRPr>
          </a:p>
          <a:p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We need to encourage children to </a:t>
            </a:r>
            <a:r>
              <a:rPr lang="en-GB" b="1" smtClean="0">
                <a:solidFill>
                  <a:srgbClr val="FF0000"/>
                </a:solidFill>
                <a:latin typeface="Comic Sans MS" pitchFamily="66" charset="0"/>
              </a:rPr>
              <a:t>think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and take the time they need.</a:t>
            </a:r>
          </a:p>
        </p:txBody>
      </p:sp>
    </p:spTree>
    <p:extLst>
      <p:ext uri="{BB962C8B-B14F-4D97-AF65-F5344CB8AC3E}">
        <p14:creationId xmlns:p14="http://schemas.microsoft.com/office/powerpoint/2010/main" val="139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6000" smtClean="0">
                <a:solidFill>
                  <a:schemeClr val="hlink"/>
                </a:solidFill>
                <a:latin typeface="Comic Sans MS" pitchFamily="66" charset="0"/>
              </a:rPr>
              <a:t>Bar model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GB" smtClean="0"/>
              <a:t>Tom has a bag of 64 marbles. His friend gives him 23 more.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GB" smtClean="0"/>
              <a:t>How many does he have now?</a:t>
            </a:r>
          </a:p>
          <a:p>
            <a:pPr marL="0" indent="0" eaLnBrk="1" hangingPunct="1">
              <a:lnSpc>
                <a:spcPct val="90000"/>
              </a:lnSpc>
            </a:pPr>
            <a:endParaRPr lang="en-GB" smtClean="0"/>
          </a:p>
          <a:p>
            <a:pPr marL="0" indent="0" eaLnBrk="1" hangingPunct="1">
              <a:lnSpc>
                <a:spcPct val="90000"/>
              </a:lnSpc>
            </a:pPr>
            <a:endParaRPr lang="en-GB" smtClean="0"/>
          </a:p>
          <a:p>
            <a:pPr marL="0" indent="0" eaLnBrk="1" hangingPunct="1">
              <a:lnSpc>
                <a:spcPct val="90000"/>
              </a:lnSpc>
            </a:pPr>
            <a:endParaRPr lang="en-GB" smtClean="0"/>
          </a:p>
          <a:p>
            <a:pPr marL="0" indent="0" eaLnBrk="1" hangingPunct="1">
              <a:lnSpc>
                <a:spcPct val="90000"/>
              </a:lnSpc>
            </a:pPr>
            <a:endParaRPr lang="en-GB" smtClean="0"/>
          </a:p>
        </p:txBody>
      </p:sp>
      <p:graphicFrame>
        <p:nvGraphicFramePr>
          <p:cNvPr id="37914" name="Group 26"/>
          <p:cNvGraphicFramePr>
            <a:graphicFrameLocks noGrp="1"/>
          </p:cNvGraphicFramePr>
          <p:nvPr/>
        </p:nvGraphicFramePr>
        <p:xfrm>
          <a:off x="755650" y="3644900"/>
          <a:ext cx="7632700" cy="1165310"/>
        </p:xfrm>
        <a:graphic>
          <a:graphicData uri="http://schemas.openxmlformats.org/drawingml/2006/table">
            <a:tbl>
              <a:tblPr/>
              <a:tblGrid>
                <a:gridCol w="5616575"/>
                <a:gridCol w="2016125"/>
              </a:tblGrid>
              <a:tr h="647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 marbles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 more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marT="45686" marB="456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14" name="Text Box 27"/>
          <p:cNvSpPr txBox="1">
            <a:spLocks noChangeArrowheads="1"/>
          </p:cNvSpPr>
          <p:nvPr/>
        </p:nvSpPr>
        <p:spPr bwMode="auto">
          <a:xfrm>
            <a:off x="735013" y="5148263"/>
            <a:ext cx="84613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200" smtClean="0">
                <a:solidFill>
                  <a:prstClr val="black"/>
                </a:solidFill>
              </a:rPr>
              <a:t>What calculation do I need to do to solve this?</a:t>
            </a:r>
          </a:p>
        </p:txBody>
      </p:sp>
    </p:spTree>
    <p:extLst>
      <p:ext uri="{BB962C8B-B14F-4D97-AF65-F5344CB8AC3E}">
        <p14:creationId xmlns:p14="http://schemas.microsoft.com/office/powerpoint/2010/main" val="80029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GB" smtClean="0"/>
              <a:t>Helping at home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en-GB" sz="2800" smtClean="0"/>
              <a:t>Cook – measuring and weighing</a:t>
            </a:r>
          </a:p>
          <a:p>
            <a:r>
              <a:rPr lang="en-GB" sz="2800" smtClean="0"/>
              <a:t>Look at numbers in the environment – telephone keys, number plates, door numbers, book pages, sleeps until Christmas!</a:t>
            </a:r>
          </a:p>
          <a:p>
            <a:r>
              <a:rPr lang="en-GB" sz="2800" smtClean="0"/>
              <a:t>Money and shopping, sales</a:t>
            </a:r>
          </a:p>
          <a:p>
            <a:r>
              <a:rPr lang="en-GB" sz="2800" smtClean="0"/>
              <a:t>Comparing heights</a:t>
            </a:r>
          </a:p>
          <a:p>
            <a:r>
              <a:rPr lang="en-GB" sz="2800" smtClean="0"/>
              <a:t>Birthdays, months of the year, days of the week</a:t>
            </a:r>
          </a:p>
          <a:p>
            <a:r>
              <a:rPr lang="en-GB" sz="2800" smtClean="0"/>
              <a:t>Children could wear a watch – learn to tell the time. How long until your programme is on TV?</a:t>
            </a:r>
          </a:p>
          <a:p>
            <a:pPr>
              <a:buFont typeface="Arial" charset="0"/>
              <a:buNone/>
            </a:pPr>
            <a:endParaRPr lang="en-GB" sz="2800" smtClean="0"/>
          </a:p>
        </p:txBody>
      </p:sp>
    </p:spTree>
    <p:extLst>
      <p:ext uri="{BB962C8B-B14F-4D97-AF65-F5344CB8AC3E}">
        <p14:creationId xmlns:p14="http://schemas.microsoft.com/office/powerpoint/2010/main" val="8274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878</Words>
  <Application>Microsoft Office PowerPoint</Application>
  <PresentationFormat>On-screen Show (4:3)</PresentationFormat>
  <Paragraphs>102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Comic Sans MS</vt:lpstr>
      <vt:lpstr>NTPrintfk</vt:lpstr>
      <vt:lpstr>Verdana</vt:lpstr>
      <vt:lpstr>Office Theme</vt:lpstr>
      <vt:lpstr>Year 2 Maths Workshop </vt:lpstr>
      <vt:lpstr>We are all on a maths journey!</vt:lpstr>
      <vt:lpstr>The CPA approach</vt:lpstr>
      <vt:lpstr>The ‘mastery’ maths curriculum</vt:lpstr>
      <vt:lpstr>So... for every topic, we teach:</vt:lpstr>
      <vt:lpstr>We use ‘White Rose’ planning tool. It gives examples of: - varied fluency - reasoning questions - problem-solving   It’s available online.  </vt:lpstr>
      <vt:lpstr>Time factor</vt:lpstr>
      <vt:lpstr>Bar model</vt:lpstr>
      <vt:lpstr>Helping at home</vt:lpstr>
      <vt:lpstr>Props around the home</vt:lpstr>
      <vt:lpstr>More ideas!</vt:lpstr>
      <vt:lpstr>Useful websites</vt:lpstr>
      <vt:lpstr>Finally…</vt:lpstr>
      <vt:lpstr>Showing Understanding by…</vt:lpstr>
      <vt:lpstr>Tell Me…</vt:lpstr>
      <vt:lpstr>Making Sticks</vt:lpstr>
      <vt:lpstr>Investigate…</vt:lpstr>
      <vt:lpstr>Investigate…</vt:lpstr>
      <vt:lpstr>Challenge…</vt:lpstr>
      <vt:lpstr>A big THANK YOU for coming to our Year 2 maths session!!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Maths</dc:title>
  <dc:creator>User</dc:creator>
  <cp:lastModifiedBy>User</cp:lastModifiedBy>
  <cp:revision>18</cp:revision>
  <cp:lastPrinted>2018-11-15T09:24:22Z</cp:lastPrinted>
  <dcterms:created xsi:type="dcterms:W3CDTF">2016-06-23T12:45:15Z</dcterms:created>
  <dcterms:modified xsi:type="dcterms:W3CDTF">2019-11-13T10:54:16Z</dcterms:modified>
</cp:coreProperties>
</file>